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notesSlides/_rels/notesSlide19.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3.xml.rels" ContentType="application/vnd.openxmlformats-package.relationships+xml"/>
  <Override PartName="/ppt/notesSlides/_rels/notesSlide16.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15.xml.rels" ContentType="application/vnd.openxmlformats-package.relationships+xml"/>
  <Override PartName="/ppt/notesSlides/_rels/notesSlide7.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2.png" ContentType="image/png"/>
  <Override PartName="/ppt/media/image1.png" ContentType="image/png"/>
  <Override PartName="/ppt/media/image3.png" ContentType="image/png"/>
  <Override PartName="/ppt/media/image4.png" ContentType="image/png"/>
  <Override PartName="/ppt/media/image7.wmf" ContentType="image/x-wmf"/>
  <Override PartName="/ppt/media/image5.png" ContentType="image/png"/>
  <Override PartName="/ppt/media/image6.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1.xml" ContentType="application/xml"/>
  <Override PartName="/customXml/itemProps1.xml" ContentType="application/vnd.openxmlformats-officedocument.customXmlProperties+xml"/>
  <Override PartName="/customXml/item2.xml" ContentType="application/xml"/>
  <Override PartName="/customXml/itemProps3.xml" ContentType="application/vnd.openxmlformats-officedocument.customXmlProperties+xml"/>
  <Override PartName="/customXml/_rels/item3.xml.rels" ContentType="application/vnd.openxmlformats-package.relationships+xml"/>
  <Override PartName="/customXml/_rels/item1.xml.rels" ContentType="application/vnd.openxmlformats-package.relationships+xml"/>
  <Override PartName="/customXml/_rels/item2.xml.rels" ContentType="application/vnd.openxmlformats-package.relationships+xml"/>
  <Override PartName="/customXml/itemProps2.xml" ContentType="application/vnd.openxmlformats-officedocument.customXmlProperties+xml"/>
  <Override PartName="/customXml/item3.xml" ContentType="application/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244"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45"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46"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47"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48"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BE98E1C4-8BAC-4BB0-A3DE-5581400ED57A}"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685800" y="1143000"/>
            <a:ext cx="5486040" cy="3085920"/>
          </a:xfrm>
          <a:prstGeom prst="rect">
            <a:avLst/>
          </a:prstGeom>
        </p:spPr>
      </p:sp>
      <p:sp>
        <p:nvSpPr>
          <p:cNvPr id="29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0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9696E94-F960-4B1C-AECA-9281B137D83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685800" y="1143000"/>
            <a:ext cx="5486040" cy="3085920"/>
          </a:xfrm>
          <a:prstGeom prst="rect">
            <a:avLst/>
          </a:prstGeom>
        </p:spPr>
      </p:sp>
      <p:sp>
        <p:nvSpPr>
          <p:cNvPr id="32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2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948D8CA-693A-4182-BFB3-4A24A778706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685800" y="1143000"/>
            <a:ext cx="5486040" cy="3085920"/>
          </a:xfrm>
          <a:prstGeom prst="rect">
            <a:avLst/>
          </a:prstGeom>
        </p:spPr>
      </p:sp>
      <p:sp>
        <p:nvSpPr>
          <p:cNvPr id="32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3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C743E9C-4BD4-47E5-A100-351ACD1570E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sldImg"/>
          </p:nvPr>
        </p:nvSpPr>
        <p:spPr>
          <a:xfrm>
            <a:off x="685800" y="1143000"/>
            <a:ext cx="5486040" cy="3085920"/>
          </a:xfrm>
          <a:prstGeom prst="rect">
            <a:avLst/>
          </a:prstGeom>
        </p:spPr>
      </p:sp>
      <p:sp>
        <p:nvSpPr>
          <p:cNvPr id="33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3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F452D9D-1232-4627-992B-C071223EE67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Img"/>
          </p:nvPr>
        </p:nvSpPr>
        <p:spPr>
          <a:xfrm>
            <a:off x="685800" y="1143000"/>
            <a:ext cx="5486040" cy="3085920"/>
          </a:xfrm>
          <a:prstGeom prst="rect">
            <a:avLst/>
          </a:prstGeom>
        </p:spPr>
      </p:sp>
      <p:sp>
        <p:nvSpPr>
          <p:cNvPr id="33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3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4A5B728-17C4-4632-A5B3-129FEF9E877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sldImg"/>
          </p:nvPr>
        </p:nvSpPr>
        <p:spPr>
          <a:xfrm>
            <a:off x="685800" y="1143000"/>
            <a:ext cx="5486040" cy="3085920"/>
          </a:xfrm>
          <a:prstGeom prst="rect">
            <a:avLst/>
          </a:prstGeom>
        </p:spPr>
      </p:sp>
      <p:sp>
        <p:nvSpPr>
          <p:cNvPr id="33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3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9BEF091-469D-449A-8231-89BB8FF245F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685800" y="1143000"/>
            <a:ext cx="5486040" cy="3085920"/>
          </a:xfrm>
          <a:prstGeom prst="rect">
            <a:avLst/>
          </a:prstGeom>
        </p:spPr>
      </p:sp>
      <p:sp>
        <p:nvSpPr>
          <p:cNvPr id="34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4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213C85C-BF25-4FD0-AA14-6568A801C29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Img"/>
          </p:nvPr>
        </p:nvSpPr>
        <p:spPr>
          <a:xfrm>
            <a:off x="685800" y="1143000"/>
            <a:ext cx="5486040" cy="3085920"/>
          </a:xfrm>
          <a:prstGeom prst="rect">
            <a:avLst/>
          </a:prstGeom>
        </p:spPr>
      </p:sp>
      <p:sp>
        <p:nvSpPr>
          <p:cNvPr id="34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4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B9C1D58-AA9B-475B-B562-F8C1BE4CCCD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685800" y="1143000"/>
            <a:ext cx="5486040" cy="3085920"/>
          </a:xfrm>
          <a:prstGeom prst="rect">
            <a:avLst/>
          </a:prstGeom>
        </p:spPr>
      </p:sp>
      <p:sp>
        <p:nvSpPr>
          <p:cNvPr id="34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4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62D683A-DB3D-44BB-9B5B-977562BE49E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sldImg"/>
          </p:nvPr>
        </p:nvSpPr>
        <p:spPr>
          <a:xfrm>
            <a:off x="685800" y="1143000"/>
            <a:ext cx="5486040" cy="3085920"/>
          </a:xfrm>
          <a:prstGeom prst="rect">
            <a:avLst/>
          </a:prstGeom>
        </p:spPr>
      </p:sp>
      <p:sp>
        <p:nvSpPr>
          <p:cNvPr id="35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5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6468000-8653-40E1-B686-9CBDC2C57DD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Img"/>
          </p:nvPr>
        </p:nvSpPr>
        <p:spPr>
          <a:xfrm>
            <a:off x="685800" y="1143000"/>
            <a:ext cx="5486040" cy="3085920"/>
          </a:xfrm>
          <a:prstGeom prst="rect">
            <a:avLst/>
          </a:prstGeom>
        </p:spPr>
      </p:sp>
      <p:sp>
        <p:nvSpPr>
          <p:cNvPr id="35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5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5B6EA0C-9C3A-4297-BA08-24D0F17E674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685800" y="1143000"/>
            <a:ext cx="5486040" cy="3085920"/>
          </a:xfrm>
          <a:prstGeom prst="rect">
            <a:avLst/>
          </a:prstGeom>
        </p:spPr>
      </p:sp>
      <p:sp>
        <p:nvSpPr>
          <p:cNvPr id="30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0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C02BE3E-07C7-40DF-91D2-47A2B35B64C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685800" y="1143000"/>
            <a:ext cx="5486040" cy="3085920"/>
          </a:xfrm>
          <a:prstGeom prst="rect">
            <a:avLst/>
          </a:prstGeom>
        </p:spPr>
      </p:sp>
      <p:sp>
        <p:nvSpPr>
          <p:cNvPr id="30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0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C7DEE00-1653-4E81-A8F7-EACC7DAED47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sldImg"/>
          </p:nvPr>
        </p:nvSpPr>
        <p:spPr>
          <a:xfrm>
            <a:off x="685800" y="1143000"/>
            <a:ext cx="5486040" cy="3085920"/>
          </a:xfrm>
          <a:prstGeom prst="rect">
            <a:avLst/>
          </a:prstGeom>
        </p:spPr>
      </p:sp>
      <p:sp>
        <p:nvSpPr>
          <p:cNvPr id="30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0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B7599CE-12B9-4F53-B2C6-D1D631EC32B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685800" y="1143000"/>
            <a:ext cx="5486040" cy="3085920"/>
          </a:xfrm>
          <a:prstGeom prst="rect">
            <a:avLst/>
          </a:prstGeom>
        </p:spPr>
      </p:sp>
      <p:sp>
        <p:nvSpPr>
          <p:cNvPr id="31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1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71FD790-E8B3-4704-809C-63E00202FF4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sldImg"/>
          </p:nvPr>
        </p:nvSpPr>
        <p:spPr>
          <a:xfrm>
            <a:off x="685800" y="1143000"/>
            <a:ext cx="5486040" cy="3085920"/>
          </a:xfrm>
          <a:prstGeom prst="rect">
            <a:avLst/>
          </a:prstGeom>
        </p:spPr>
      </p:sp>
      <p:sp>
        <p:nvSpPr>
          <p:cNvPr id="31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1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3B18A49-CBDD-4394-8B86-2A7B048F085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685800" y="1143000"/>
            <a:ext cx="5486040" cy="3085920"/>
          </a:xfrm>
          <a:prstGeom prst="rect">
            <a:avLst/>
          </a:prstGeom>
        </p:spPr>
      </p:sp>
      <p:sp>
        <p:nvSpPr>
          <p:cNvPr id="31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1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70BA34B-47C6-4AE5-AC9D-D703CF0A29E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685800" y="1143000"/>
            <a:ext cx="5486040" cy="3085920"/>
          </a:xfrm>
          <a:prstGeom prst="rect">
            <a:avLst/>
          </a:prstGeom>
        </p:spPr>
      </p:sp>
      <p:sp>
        <p:nvSpPr>
          <p:cNvPr id="32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2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C94A991-06E4-4E9E-984E-8B9479D3327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685800" y="1143000"/>
            <a:ext cx="5486040" cy="3085920"/>
          </a:xfrm>
          <a:prstGeom prst="rect">
            <a:avLst/>
          </a:prstGeom>
        </p:spPr>
      </p:sp>
      <p:sp>
        <p:nvSpPr>
          <p:cNvPr id="32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2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BBF270C-FE2E-4D0B-830F-4CF86B3A1E3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5"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1"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6"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8"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9"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8"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2"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6"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8"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9"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3"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4"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6"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7"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8"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9"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20"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21"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8"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0"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2"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3"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7"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8"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9"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3"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6"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7"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9"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0"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2"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3"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4"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5"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7"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8"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9"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60"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61"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62"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6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69"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7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2"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76"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7"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8"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2"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4"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5"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6"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8"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9"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3"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4"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6"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7"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8"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9"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00"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01"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08"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10"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12"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3"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5"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17"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8"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9"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2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3"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2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6"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7"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29"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0"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2"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3"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4"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5"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7"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8"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9"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40"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41"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42"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93320" y="2415600"/>
            <a:ext cx="8579520" cy="2602800"/>
          </a:xfrm>
          <a:prstGeom prst="rect">
            <a:avLst/>
          </a:prstGeom>
        </p:spPr>
        <p:txBody>
          <a:bodyPr lIns="137160" tIns="137160" bIns="137160" anchor="b">
            <a:noAutofit/>
          </a:bodyPr>
          <a:p>
            <a:pPr>
              <a:lnSpc>
                <a:spcPct val="80000"/>
              </a:lnSpc>
            </a:pPr>
            <a:r>
              <a:rPr b="0" lang="en-US" sz="4800" spc="-1" strike="noStrike">
                <a:solidFill>
                  <a:srgbClr val="ffffff"/>
                </a:solidFill>
                <a:latin typeface="Segoe UI Light"/>
                <a:ea typeface="Segoe UI Light"/>
              </a:rPr>
              <a:t>Course title style</a:t>
            </a:r>
            <a:endParaRPr b="0" lang="en-US" sz="4800" spc="-1" strike="noStrike">
              <a:solidFill>
                <a:srgbClr val="000000"/>
              </a:solidFill>
              <a:latin typeface="Calibri"/>
            </a:endParaRPr>
          </a:p>
        </p:txBody>
      </p:sp>
      <p:sp>
        <p:nvSpPr>
          <p:cNvPr id="1" name="CustomShape 2"/>
          <p:cNvSpPr/>
          <p:nvPr/>
        </p:nvSpPr>
        <p:spPr>
          <a:xfrm>
            <a:off x="8902440" y="2418840"/>
            <a:ext cx="3087720" cy="259992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2" name="Picture 10" descr=""/>
          <p:cNvPicPr/>
          <p:nvPr/>
        </p:nvPicPr>
        <p:blipFill>
          <a:blip r:embed="rId2"/>
          <a:srcRect l="9721" t="16535" r="7269" b="16693"/>
          <a:stretch/>
        </p:blipFill>
        <p:spPr>
          <a:xfrm>
            <a:off x="10731960" y="4631040"/>
            <a:ext cx="1131480" cy="334440"/>
          </a:xfrm>
          <a:prstGeom prst="rect">
            <a:avLst/>
          </a:prstGeom>
          <a:ln>
            <a:noFill/>
          </a:ln>
        </p:spPr>
      </p:pic>
      <p:pic>
        <p:nvPicPr>
          <p:cNvPr id="3" name="Picture 1" descr=""/>
          <p:cNvPicPr/>
          <p:nvPr/>
        </p:nvPicPr>
        <p:blipFill>
          <a:blip r:embed="rId3"/>
          <a:stretch/>
        </p:blipFill>
        <p:spPr>
          <a:xfrm>
            <a:off x="193320" y="164160"/>
            <a:ext cx="2084040" cy="833400"/>
          </a:xfrm>
          <a:prstGeom prst="rect">
            <a:avLst/>
          </a:prstGeom>
          <a:ln>
            <a:noFill/>
          </a:ln>
        </p:spPr>
      </p:pic>
      <p:sp>
        <p:nvSpPr>
          <p:cNvPr id="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79440" y="182160"/>
            <a:ext cx="11523960" cy="1063080"/>
          </a:xfrm>
          <a:prstGeom prst="rect">
            <a:avLst/>
          </a:prstGeom>
        </p:spPr>
        <p:txBody>
          <a:bodyPr>
            <a:noAutofit/>
          </a:bodyPr>
          <a:p>
            <a:pPr>
              <a:lnSpc>
                <a:spcPct val="80000"/>
              </a:lnSpc>
            </a:pPr>
            <a:r>
              <a:rPr b="0" lang="en-US" sz="4400" spc="-1" strike="noStrike">
                <a:solidFill>
                  <a:srgbClr val="000000"/>
                </a:solidFill>
                <a:latin typeface="Segoe UI Light"/>
                <a:ea typeface="Segoe U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379440" y="1388160"/>
            <a:ext cx="11525040" cy="5290200"/>
          </a:xfrm>
          <a:prstGeom prst="rect">
            <a:avLst/>
          </a:prstGeom>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CustomShape 1"/>
          <p:cNvSpPr/>
          <p:nvPr/>
        </p:nvSpPr>
        <p:spPr>
          <a:xfrm>
            <a:off x="8738640" y="2684880"/>
            <a:ext cx="2241000" cy="2355120"/>
          </a:xfrm>
          <a:prstGeom prst="rect">
            <a:avLst/>
          </a:prstGeom>
          <a:noFill/>
          <a:ln>
            <a:noFill/>
          </a:ln>
        </p:spPr>
        <p:style>
          <a:lnRef idx="0"/>
          <a:fillRef idx="0"/>
          <a:effectRef idx="0"/>
          <a:fontRef idx="minor"/>
        </p:style>
        <p:txBody>
          <a:bodyPr anchor="ctr">
            <a:normAutofit/>
          </a:bodyPr>
          <a:p>
            <a:pPr>
              <a:lnSpc>
                <a:spcPct val="100000"/>
              </a:lnSpc>
            </a:pPr>
            <a:r>
              <a:rPr b="1" lang="en-US" sz="1800" spc="-32" strike="noStrike">
                <a:solidFill>
                  <a:srgbClr val="ffffff"/>
                </a:solidFill>
                <a:latin typeface="Segoe UI"/>
                <a:ea typeface="Segoe UI"/>
              </a:rPr>
              <a:t>Click to edit Master subtitle style</a:t>
            </a:r>
            <a:endParaRPr b="0" lang="en-US" sz="1800" spc="-1" strike="noStrike">
              <a:latin typeface="Arial"/>
            </a:endParaRPr>
          </a:p>
        </p:txBody>
      </p:sp>
      <p:sp>
        <p:nvSpPr>
          <p:cNvPr id="80" name="CustomShape 2"/>
          <p:cNvSpPr/>
          <p:nvPr/>
        </p:nvSpPr>
        <p:spPr>
          <a:xfrm>
            <a:off x="193320" y="3376440"/>
            <a:ext cx="8409600" cy="1692360"/>
          </a:xfrm>
          <a:prstGeom prst="rect">
            <a:avLst/>
          </a:prstGeom>
          <a:solidFill>
            <a:srgbClr val="82bf36"/>
          </a:solidFill>
          <a:ln>
            <a:noFill/>
          </a:ln>
        </p:spPr>
        <p:style>
          <a:lnRef idx="0"/>
          <a:fillRef idx="0"/>
          <a:effectRef idx="0"/>
          <a:fontRef idx="minor"/>
        </p:style>
      </p:sp>
      <p:sp>
        <p:nvSpPr>
          <p:cNvPr id="81" name="CustomShape 3"/>
          <p:cNvSpPr/>
          <p:nvPr/>
        </p:nvSpPr>
        <p:spPr>
          <a:xfrm>
            <a:off x="8682840" y="3375000"/>
            <a:ext cx="3256920" cy="169380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82" name="Picture 14" descr=""/>
          <p:cNvPicPr/>
          <p:nvPr/>
        </p:nvPicPr>
        <p:blipFill>
          <a:blip r:embed="rId2"/>
          <a:srcRect l="9721" t="16535" r="7269" b="16693"/>
          <a:stretch/>
        </p:blipFill>
        <p:spPr>
          <a:xfrm>
            <a:off x="11181600" y="4821480"/>
            <a:ext cx="740160" cy="218520"/>
          </a:xfrm>
          <a:prstGeom prst="rect">
            <a:avLst/>
          </a:prstGeom>
          <a:ln>
            <a:noFill/>
          </a:ln>
        </p:spPr>
      </p:pic>
      <p:sp>
        <p:nvSpPr>
          <p:cNvPr id="83" name="PlaceHolder 4"/>
          <p:cNvSpPr>
            <a:spLocks noGrp="1"/>
          </p:cNvSpPr>
          <p:nvPr>
            <p:ph type="body"/>
          </p:nvPr>
        </p:nvSpPr>
        <p:spPr>
          <a:xfrm>
            <a:off x="291960" y="3466440"/>
            <a:ext cx="8215560" cy="1485000"/>
          </a:xfrm>
          <a:prstGeom prst="rect">
            <a:avLst/>
          </a:prstGeom>
        </p:spPr>
        <p:txBody>
          <a:bodyPr lIns="90000" rIns="90000" tIns="45000" bIns="45000" anchor="b">
            <a:normAutofit/>
          </a:bodyPr>
          <a:p>
            <a:pPr>
              <a:lnSpc>
                <a:spcPct val="100000"/>
              </a:lnSpc>
              <a:spcBef>
                <a:spcPts val="1199"/>
              </a:spcBef>
            </a:pPr>
            <a:r>
              <a:rPr b="0" lang="en-US" sz="3600" spc="-1" strike="noStrike">
                <a:solidFill>
                  <a:srgbClr val="ffffff"/>
                </a:solidFill>
                <a:latin typeface="Segoe UI Light"/>
                <a:ea typeface="Segoe UI Light"/>
              </a:rPr>
              <a:t>Module or Section transition style</a:t>
            </a:r>
            <a:endParaRPr b="1" lang="en-US" sz="3600" spc="-1" strike="noStrike">
              <a:solidFill>
                <a:srgbClr val="000000"/>
              </a:solidFill>
              <a:latin typeface="Segoe UI Light"/>
            </a:endParaRPr>
          </a:p>
        </p:txBody>
      </p:sp>
      <p:pic>
        <p:nvPicPr>
          <p:cNvPr id="84" name="Picture 11" descr=""/>
          <p:cNvPicPr/>
          <p:nvPr/>
        </p:nvPicPr>
        <p:blipFill>
          <a:blip r:embed="rId3"/>
          <a:stretch/>
        </p:blipFill>
        <p:spPr>
          <a:xfrm>
            <a:off x="193320" y="164160"/>
            <a:ext cx="2084040" cy="833400"/>
          </a:xfrm>
          <a:prstGeom prst="rect">
            <a:avLst/>
          </a:prstGeom>
          <a:ln>
            <a:noFill/>
          </a:ln>
        </p:spPr>
      </p:pic>
      <p:sp>
        <p:nvSpPr>
          <p:cNvPr id="85"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PlaceHolder 1"/>
          <p:cNvSpPr>
            <a:spLocks noGrp="1"/>
          </p:cNvSpPr>
          <p:nvPr>
            <p:ph type="title"/>
          </p:nvPr>
        </p:nvSpPr>
        <p:spPr>
          <a:xfrm>
            <a:off x="608040" y="4468680"/>
            <a:ext cx="11432520" cy="1676160"/>
          </a:xfrm>
          <a:prstGeom prst="rect">
            <a:avLst/>
          </a:prstGeom>
        </p:spPr>
        <p:txBody>
          <a:bodyPr>
            <a:normAutofit/>
          </a:bodyPr>
          <a:p>
            <a:pPr>
              <a:lnSpc>
                <a:spcPct val="80000"/>
              </a:lnSpc>
            </a:pPr>
            <a:r>
              <a:rPr b="0" lang="en-US" sz="3600" spc="-1" strike="noStrike">
                <a:solidFill>
                  <a:srgbClr val="000000"/>
                </a:solidFill>
                <a:latin typeface="Segoe UI Light"/>
                <a:ea typeface="Segoe UI Light"/>
              </a:rPr>
              <a:t>Click to edit Master title style</a:t>
            </a:r>
            <a:endParaRPr b="0" lang="en-US" sz="3600" spc="-1" strike="noStrike">
              <a:solidFill>
                <a:srgbClr val="000000"/>
              </a:solidFill>
              <a:latin typeface="Calibri"/>
            </a:endParaRPr>
          </a:p>
        </p:txBody>
      </p:sp>
      <p:sp>
        <p:nvSpPr>
          <p:cNvPr id="123" name="CustomShape 2"/>
          <p:cNvSpPr/>
          <p:nvPr/>
        </p:nvSpPr>
        <p:spPr>
          <a:xfrm>
            <a:off x="608040" y="3087360"/>
            <a:ext cx="11356560" cy="1095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6600" spc="-1" strike="noStrike">
                <a:solidFill>
                  <a:srgbClr val="000000"/>
                </a:solidFill>
                <a:latin typeface="Segoe UI Light"/>
                <a:ea typeface="Segoe UI"/>
              </a:rPr>
              <a:t>DEMO</a:t>
            </a:r>
            <a:endParaRPr b="0" lang="en-US" sz="6600" spc="-1" strike="noStrike">
              <a:latin typeface="Arial"/>
            </a:endParaRPr>
          </a:p>
        </p:txBody>
      </p:sp>
      <p:sp>
        <p:nvSpPr>
          <p:cNvPr id="124" name="Line 3"/>
          <p:cNvSpPr/>
          <p:nvPr/>
        </p:nvSpPr>
        <p:spPr>
          <a:xfrm>
            <a:off x="608040" y="4077720"/>
            <a:ext cx="1135656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pic>
        <p:nvPicPr>
          <p:cNvPr id="125" name="Picture 7" descr=""/>
          <p:cNvPicPr/>
          <p:nvPr/>
        </p:nvPicPr>
        <p:blipFill>
          <a:blip r:embed="rId2"/>
          <a:stretch/>
        </p:blipFill>
        <p:spPr>
          <a:xfrm>
            <a:off x="171360" y="177840"/>
            <a:ext cx="2857320" cy="1142640"/>
          </a:xfrm>
          <a:prstGeom prst="rect">
            <a:avLst/>
          </a:prstGeom>
          <a:ln>
            <a:noFill/>
          </a:ln>
        </p:spPr>
      </p:pic>
      <p:sp>
        <p:nvSpPr>
          <p:cNvPr id="126"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3" name="PlaceHolder 1"/>
          <p:cNvSpPr>
            <a:spLocks noGrp="1"/>
          </p:cNvSpPr>
          <p:nvPr>
            <p:ph type="body"/>
          </p:nvPr>
        </p:nvSpPr>
        <p:spPr>
          <a:xfrm>
            <a:off x="379440" y="1371600"/>
            <a:ext cx="5616720" cy="4952520"/>
          </a:xfrm>
          <a:prstGeom prst="rect">
            <a:avLst/>
          </a:prstGeom>
        </p:spPr>
        <p:txBody>
          <a:bodyPr lIns="90000" rIns="90000" tIns="45000" bIns="45000">
            <a:norm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000000"/>
              </a:buClr>
              <a:buFont typeface="Arial"/>
              <a:buChar char="–"/>
            </a:pPr>
            <a:r>
              <a:rPr b="0" lang="en-US" sz="2800" spc="-1" strike="noStrike">
                <a:solidFill>
                  <a:srgbClr val="00000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
        <p:nvSpPr>
          <p:cNvPr id="164" name="PlaceHolder 2"/>
          <p:cNvSpPr>
            <a:spLocks noGrp="1"/>
          </p:cNvSpPr>
          <p:nvPr>
            <p:ph type="body"/>
          </p:nvPr>
        </p:nvSpPr>
        <p:spPr>
          <a:xfrm>
            <a:off x="6275880" y="1371600"/>
            <a:ext cx="5618880" cy="4952520"/>
          </a:xfrm>
          <a:prstGeom prst="rect">
            <a:avLst/>
          </a:prstGeom>
        </p:spPr>
        <p:txBody>
          <a:bodyPr lIns="90000" rIns="90000" tIns="45000" bIns="45000">
            <a:norm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000000"/>
              </a:buClr>
              <a:buFont typeface="Arial"/>
              <a:buChar char="–"/>
            </a:pPr>
            <a:r>
              <a:rPr b="0" lang="en-US" sz="2800" spc="-1" strike="noStrike">
                <a:solidFill>
                  <a:srgbClr val="00000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
        <p:nvSpPr>
          <p:cNvPr id="165" name="PlaceHolder 3"/>
          <p:cNvSpPr>
            <a:spLocks noGrp="1"/>
          </p:cNvSpPr>
          <p:nvPr>
            <p:ph type="title"/>
          </p:nvPr>
        </p:nvSpPr>
        <p:spPr>
          <a:xfrm>
            <a:off x="379440" y="182160"/>
            <a:ext cx="11523960" cy="1063080"/>
          </a:xfrm>
          <a:prstGeom prst="rect">
            <a:avLst/>
          </a:prstGeom>
        </p:spPr>
        <p:txBody>
          <a:bodyPr>
            <a:noAutofit/>
          </a:bodyPr>
          <a:p>
            <a:pPr>
              <a:lnSpc>
                <a:spcPct val="80000"/>
              </a:lnSpc>
            </a:pPr>
            <a:r>
              <a:rPr b="0" lang="en-US" sz="4400" spc="-1" strike="noStrike">
                <a:solidFill>
                  <a:srgbClr val="000000"/>
                </a:solidFill>
                <a:latin typeface="Segoe UI Light"/>
                <a:ea typeface="Segoe UI Light"/>
              </a:rPr>
              <a:t>Click to edit Master title style</a:t>
            </a:r>
            <a:endParaRPr b="0" lang="en-US" sz="44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2" name="CustomShape 1"/>
          <p:cNvSpPr/>
          <p:nvPr/>
        </p:nvSpPr>
        <p:spPr>
          <a:xfrm>
            <a:off x="0" y="0"/>
            <a:ext cx="12191760" cy="685764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sp>
        <p:nvSpPr>
          <p:cNvPr id="203" name="CustomShape 2"/>
          <p:cNvSpPr/>
          <p:nvPr/>
        </p:nvSpPr>
        <p:spPr>
          <a:xfrm>
            <a:off x="529920" y="5960880"/>
            <a:ext cx="11078280" cy="88884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0" lang="en-US" sz="1050" spc="-1" strike="noStrike">
                <a:solidFill>
                  <a:srgbClr val="d9d9d9"/>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lang="en-US" sz="1050" spc="-1" strike="noStrike">
              <a:latin typeface="Arial"/>
            </a:endParaRPr>
          </a:p>
        </p:txBody>
      </p:sp>
      <p:pic>
        <p:nvPicPr>
          <p:cNvPr id="204" name="Picture 4" descr=""/>
          <p:cNvPicPr/>
          <p:nvPr/>
        </p:nvPicPr>
        <p:blipFill>
          <a:blip r:embed="rId2"/>
          <a:srcRect l="9721" t="0" r="0" b="0"/>
          <a:stretch/>
        </p:blipFill>
        <p:spPr>
          <a:xfrm>
            <a:off x="529920" y="2940120"/>
            <a:ext cx="5472720" cy="2229120"/>
          </a:xfrm>
          <a:prstGeom prst="rect">
            <a:avLst/>
          </a:prstGeom>
          <a:ln>
            <a:noFill/>
          </a:ln>
        </p:spPr>
      </p:pic>
      <p:sp>
        <p:nvSpPr>
          <p:cNvPr id="205"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206"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49.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193320" y="5132520"/>
            <a:ext cx="8579520" cy="1460520"/>
          </a:xfrm>
          <a:prstGeom prst="rect">
            <a:avLst/>
          </a:prstGeom>
          <a:noFill/>
          <a:ln>
            <a:noFill/>
          </a:ln>
        </p:spPr>
        <p:txBody>
          <a:bodyPr lIns="137160" rIns="137160" tIns="137160" bIns="137160" anchor="b">
            <a:noAutofit/>
          </a:bodyPr>
          <a:p>
            <a:pPr>
              <a:lnSpc>
                <a:spcPct val="100000"/>
              </a:lnSpc>
            </a:pPr>
            <a:r>
              <a:rPr b="0" lang="en-US" sz="2400" spc="-1" strike="noStrike">
                <a:solidFill>
                  <a:srgbClr val="000000"/>
                </a:solidFill>
                <a:latin typeface="Segoe UI Light"/>
                <a:ea typeface="Segoe UI Light"/>
              </a:rPr>
              <a:t>Christopher Harrison | Content Developer</a:t>
            </a:r>
            <a:endParaRPr b="0" lang="en-US" sz="2400" spc="-1" strike="noStrike">
              <a:latin typeface="Arial"/>
            </a:endParaRPr>
          </a:p>
          <a:p>
            <a:pPr>
              <a:lnSpc>
                <a:spcPct val="100000"/>
              </a:lnSpc>
            </a:pPr>
            <a:r>
              <a:rPr b="0" lang="en-US" sz="2400" spc="-1" strike="noStrike">
                <a:solidFill>
                  <a:srgbClr val="000000"/>
                </a:solidFill>
                <a:latin typeface="Segoe UI Light"/>
                <a:ea typeface="Segoe UI Light"/>
              </a:rPr>
              <a:t>Susan Ibach | Technical Evangelist</a:t>
            </a:r>
            <a:endParaRPr b="0" lang="en-US" sz="2400" spc="-1" strike="noStrike">
              <a:latin typeface="Arial"/>
            </a:endParaRPr>
          </a:p>
        </p:txBody>
      </p:sp>
      <p:sp>
        <p:nvSpPr>
          <p:cNvPr id="250" name="TextShape 2"/>
          <p:cNvSpPr txBox="1"/>
          <p:nvPr/>
        </p:nvSpPr>
        <p:spPr>
          <a:xfrm>
            <a:off x="193320" y="2415600"/>
            <a:ext cx="8579520" cy="2602800"/>
          </a:xfrm>
          <a:prstGeom prst="rect">
            <a:avLst/>
          </a:prstGeom>
          <a:solidFill>
            <a:srgbClr val="7fba00"/>
          </a:solidFill>
          <a:ln>
            <a:noFill/>
          </a:ln>
        </p:spPr>
        <p:txBody>
          <a:bodyPr lIns="137160" tIns="137160" bIns="137160" anchor="b">
            <a:noAutofit/>
          </a:bodyPr>
          <a:p>
            <a:pPr>
              <a:lnSpc>
                <a:spcPct val="80000"/>
              </a:lnSpc>
            </a:pPr>
            <a:r>
              <a:rPr b="0" lang="en-US" sz="4800" spc="-1" strike="noStrike">
                <a:solidFill>
                  <a:srgbClr val="ffffff"/>
                </a:solidFill>
                <a:latin typeface="Segoe UI Light"/>
                <a:ea typeface="Segoe UI Light"/>
              </a:rPr>
              <a:t>While Loops</a:t>
            </a:r>
            <a:endParaRPr b="0" lang="en-US" sz="4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379440" y="182160"/>
            <a:ext cx="11523960" cy="1063080"/>
          </a:xfrm>
          <a:prstGeom prst="rect">
            <a:avLst/>
          </a:prstGeom>
          <a:noFill/>
          <a:ln>
            <a:noFill/>
          </a:ln>
        </p:spPr>
        <p:txBody>
          <a:bodyPr>
            <a:normAutofit/>
          </a:bodyPr>
          <a:p>
            <a:pPr>
              <a:lnSpc>
                <a:spcPct val="80000"/>
              </a:lnSpc>
            </a:pPr>
            <a:r>
              <a:rPr b="0" lang="en-US" sz="4400" spc="-1" strike="noStrike">
                <a:solidFill>
                  <a:srgbClr val="000000"/>
                </a:solidFill>
                <a:latin typeface="Segoe UI Light"/>
                <a:ea typeface="Segoe UI Light"/>
              </a:rPr>
              <a:t>How many lines will this loop draw?</a:t>
            </a:r>
            <a:endParaRPr b="0" lang="en-US" sz="4400" spc="-1" strike="noStrike">
              <a:solidFill>
                <a:srgbClr val="000000"/>
              </a:solidFill>
              <a:latin typeface="Calibri"/>
            </a:endParaRPr>
          </a:p>
        </p:txBody>
      </p:sp>
      <p:sp>
        <p:nvSpPr>
          <p:cNvPr id="275" name="TextShape 2"/>
          <p:cNvSpPr txBox="1"/>
          <p:nvPr/>
        </p:nvSpPr>
        <p:spPr>
          <a:xfrm>
            <a:off x="379440" y="1388160"/>
            <a:ext cx="11525040" cy="5290200"/>
          </a:xfrm>
          <a:prstGeom prst="rect">
            <a:avLst/>
          </a:prstGeom>
          <a:noFill/>
          <a:ln>
            <a:noFill/>
          </a:ln>
        </p:spPr>
        <p:txBody>
          <a:bodyPr lIns="90000" rIns="90000" tIns="45000" bIns="45000">
            <a:noAutofit/>
          </a:bodyPr>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It </a:t>
            </a:r>
            <a:endParaRPr b="1" lang="en-US" sz="3200" spc="-1" strike="noStrike">
              <a:solidFill>
                <a:srgbClr val="000000"/>
              </a:solidFill>
              <a:latin typeface="Segoe UI Light"/>
            </a:endParaRPr>
          </a:p>
        </p:txBody>
      </p:sp>
      <p:sp>
        <p:nvSpPr>
          <p:cNvPr id="276" name="CustomShape 3"/>
          <p:cNvSpPr/>
          <p:nvPr/>
        </p:nvSpPr>
        <p:spPr>
          <a:xfrm>
            <a:off x="797400" y="1855800"/>
            <a:ext cx="5303160" cy="26517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ff"/>
                </a:solidFill>
                <a:latin typeface="Consolas"/>
              </a:rPr>
              <a:t>import</a:t>
            </a:r>
            <a:r>
              <a:rPr b="0" lang="en-US" sz="2800" spc="-1" strike="noStrike">
                <a:solidFill>
                  <a:srgbClr val="000000"/>
                </a:solidFill>
                <a:latin typeface="Consolas"/>
              </a:rPr>
              <a:t> turtle</a:t>
            </a:r>
            <a:endParaRPr b="0" lang="en-US" sz="2800" spc="-1" strike="noStrike">
              <a:latin typeface="Arial"/>
            </a:endParaRPr>
          </a:p>
          <a:p>
            <a:pPr>
              <a:lnSpc>
                <a:spcPct val="100000"/>
              </a:lnSpc>
            </a:pPr>
            <a:r>
              <a:rPr b="0" lang="en-US" sz="2800" spc="-1" strike="noStrike">
                <a:solidFill>
                  <a:srgbClr val="000000"/>
                </a:solidFill>
                <a:latin typeface="Consolas"/>
              </a:rPr>
              <a:t>counter = 0 </a:t>
            </a:r>
            <a:endParaRPr b="0" lang="en-US" sz="2800" spc="-1" strike="noStrike">
              <a:latin typeface="Arial"/>
            </a:endParaRPr>
          </a:p>
          <a:p>
            <a:pPr>
              <a:lnSpc>
                <a:spcPct val="100000"/>
              </a:lnSpc>
            </a:pPr>
            <a:r>
              <a:rPr b="0" lang="en-US" sz="2800" spc="-1" strike="noStrike">
                <a:solidFill>
                  <a:srgbClr val="0000ff"/>
                </a:solidFill>
                <a:latin typeface="Consolas"/>
              </a:rPr>
              <a:t>while</a:t>
            </a:r>
            <a:r>
              <a:rPr b="0" lang="en-US" sz="2800" spc="-1" strike="noStrike">
                <a:solidFill>
                  <a:srgbClr val="000000"/>
                </a:solidFill>
                <a:latin typeface="Consolas"/>
              </a:rPr>
              <a:t> counter &lt;= 4:</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turtle.forward(100)</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turtle.right(90)</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counter = counter+1</a:t>
            </a:r>
            <a:endParaRPr b="0" lang="en-US" sz="2800" spc="-1" strike="noStrike">
              <a:latin typeface="Arial"/>
            </a:endParaRPr>
          </a:p>
        </p:txBody>
      </p:sp>
      <p:sp>
        <p:nvSpPr>
          <p:cNvPr id="277" name="CustomShape 4"/>
          <p:cNvSpPr/>
          <p:nvPr/>
        </p:nvSpPr>
        <p:spPr>
          <a:xfrm>
            <a:off x="990720" y="517680"/>
            <a:ext cx="10515240" cy="13251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childTnLst>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275">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379440" y="182160"/>
            <a:ext cx="11523960" cy="1063080"/>
          </a:xfrm>
          <a:prstGeom prst="rect">
            <a:avLst/>
          </a:prstGeom>
          <a:noFill/>
          <a:ln>
            <a:noFill/>
          </a:ln>
        </p:spPr>
        <p:txBody>
          <a:bodyPr>
            <a:normAutofit/>
          </a:bodyPr>
          <a:p>
            <a:pPr>
              <a:lnSpc>
                <a:spcPct val="80000"/>
              </a:lnSpc>
            </a:pPr>
            <a:r>
              <a:rPr b="0" lang="en-US" sz="4400" spc="-1" strike="noStrike">
                <a:solidFill>
                  <a:srgbClr val="000000"/>
                </a:solidFill>
                <a:latin typeface="Segoe UI Light"/>
                <a:ea typeface="Segoe UI Light"/>
              </a:rPr>
              <a:t>How many lines will this loop draw?</a:t>
            </a:r>
            <a:endParaRPr b="0" lang="en-US" sz="4400" spc="-1" strike="noStrike">
              <a:solidFill>
                <a:srgbClr val="000000"/>
              </a:solidFill>
              <a:latin typeface="Calibri"/>
            </a:endParaRPr>
          </a:p>
        </p:txBody>
      </p:sp>
      <p:sp>
        <p:nvSpPr>
          <p:cNvPr id="279" name="TextShape 2"/>
          <p:cNvSpPr txBox="1"/>
          <p:nvPr/>
        </p:nvSpPr>
        <p:spPr>
          <a:xfrm>
            <a:off x="379440" y="1388160"/>
            <a:ext cx="11525040" cy="5290200"/>
          </a:xfrm>
          <a:prstGeom prst="rect">
            <a:avLst/>
          </a:prstGeom>
          <a:noFill/>
          <a:ln>
            <a:noFill/>
          </a:ln>
        </p:spPr>
        <p:txBody>
          <a:bodyPr lIns="90000" rIns="90000" tIns="45000" bIns="45000">
            <a:noAutofit/>
          </a:bodyPr>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It </a:t>
            </a:r>
            <a:endParaRPr b="1" lang="en-US" sz="3200" spc="-1" strike="noStrike">
              <a:solidFill>
                <a:srgbClr val="000000"/>
              </a:solidFill>
              <a:latin typeface="Segoe UI Light"/>
            </a:endParaRPr>
          </a:p>
        </p:txBody>
      </p:sp>
      <p:sp>
        <p:nvSpPr>
          <p:cNvPr id="280" name="CustomShape 3"/>
          <p:cNvSpPr/>
          <p:nvPr/>
        </p:nvSpPr>
        <p:spPr>
          <a:xfrm>
            <a:off x="797400" y="1855800"/>
            <a:ext cx="5303160" cy="26517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ff"/>
                </a:solidFill>
                <a:latin typeface="Consolas"/>
              </a:rPr>
              <a:t>import</a:t>
            </a:r>
            <a:r>
              <a:rPr b="0" lang="en-US" sz="2800" spc="-1" strike="noStrike">
                <a:solidFill>
                  <a:srgbClr val="000000"/>
                </a:solidFill>
                <a:latin typeface="Consolas"/>
              </a:rPr>
              <a:t> turtle</a:t>
            </a:r>
            <a:endParaRPr b="0" lang="en-US" sz="2800" spc="-1" strike="noStrike">
              <a:latin typeface="Arial"/>
            </a:endParaRPr>
          </a:p>
          <a:p>
            <a:pPr>
              <a:lnSpc>
                <a:spcPct val="100000"/>
              </a:lnSpc>
            </a:pPr>
            <a:r>
              <a:rPr b="0" lang="en-US" sz="2800" spc="-1" strike="noStrike">
                <a:solidFill>
                  <a:srgbClr val="000000"/>
                </a:solidFill>
                <a:latin typeface="Consolas"/>
              </a:rPr>
              <a:t>counter = 1 </a:t>
            </a:r>
            <a:endParaRPr b="0" lang="en-US" sz="2800" spc="-1" strike="noStrike">
              <a:latin typeface="Arial"/>
            </a:endParaRPr>
          </a:p>
          <a:p>
            <a:pPr>
              <a:lnSpc>
                <a:spcPct val="100000"/>
              </a:lnSpc>
            </a:pPr>
            <a:r>
              <a:rPr b="0" lang="en-US" sz="2800" spc="-1" strike="noStrike">
                <a:solidFill>
                  <a:srgbClr val="0000ff"/>
                </a:solidFill>
                <a:latin typeface="Consolas"/>
              </a:rPr>
              <a:t>while</a:t>
            </a:r>
            <a:r>
              <a:rPr b="0" lang="en-US" sz="2800" spc="-1" strike="noStrike">
                <a:solidFill>
                  <a:srgbClr val="000000"/>
                </a:solidFill>
                <a:latin typeface="Consolas"/>
              </a:rPr>
              <a:t> counter &lt; 4:</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turtle.forward(100)</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turtle.right(90)</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counter = counter+1</a:t>
            </a:r>
            <a:endParaRPr b="0" lang="en-US" sz="2800" spc="-1" strike="noStrike">
              <a:latin typeface="Arial"/>
            </a:endParaRPr>
          </a:p>
        </p:txBody>
      </p:sp>
      <p:sp>
        <p:nvSpPr>
          <p:cNvPr id="281" name="CustomShape 4"/>
          <p:cNvSpPr/>
          <p:nvPr/>
        </p:nvSpPr>
        <p:spPr>
          <a:xfrm>
            <a:off x="990720" y="517680"/>
            <a:ext cx="10515240" cy="13251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279">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291960" y="3466440"/>
            <a:ext cx="8215560" cy="1485000"/>
          </a:xfrm>
          <a:prstGeom prst="rect">
            <a:avLst/>
          </a:prstGeom>
          <a:noFill/>
          <a:ln>
            <a:noFill/>
          </a:ln>
        </p:spPr>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Looping issues</a:t>
            </a:r>
            <a:endParaRPr b="1" lang="en-US" sz="3600" spc="-1" strike="noStrike">
              <a:solidFill>
                <a:srgbClr val="000000"/>
              </a:solidFill>
              <a:latin typeface="Segoe UI Light"/>
            </a:endParaRPr>
          </a:p>
        </p:txBody>
      </p:sp>
      <p:sp>
        <p:nvSpPr>
          <p:cNvPr id="283" name="TextShape 2"/>
          <p:cNvSpPr txBox="1"/>
          <p:nvPr/>
        </p:nvSpPr>
        <p:spPr>
          <a:xfrm>
            <a:off x="193320" y="5132520"/>
            <a:ext cx="840960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How many lines will this loop draw?</a:t>
            </a:r>
            <a:endParaRPr b="0" lang="en-US" sz="4400" spc="-1" strike="noStrike">
              <a:solidFill>
                <a:srgbClr val="000000"/>
              </a:solidFill>
              <a:latin typeface="Calibri"/>
            </a:endParaRPr>
          </a:p>
        </p:txBody>
      </p:sp>
      <p:sp>
        <p:nvSpPr>
          <p:cNvPr id="285" name="TextShape 2"/>
          <p:cNvSpPr txBox="1"/>
          <p:nvPr/>
        </p:nvSpPr>
        <p:spPr>
          <a:xfrm>
            <a:off x="379440" y="1388160"/>
            <a:ext cx="11525040" cy="5290200"/>
          </a:xfrm>
          <a:prstGeom prst="rect">
            <a:avLst/>
          </a:prstGeom>
          <a:noFill/>
          <a:ln>
            <a:noFill/>
          </a:ln>
        </p:spPr>
        <p:txBody>
          <a:bodyPr lIns="90000" rIns="90000" tIns="45000" bIns="45000">
            <a:noAutofit/>
          </a:bodyPr>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Trick question! It will execute forever! Because the value of counter is never updated! How can the counter ever become greater than 3? This is called an endless loop </a:t>
            </a:r>
            <a:endParaRPr b="1" lang="en-US" sz="3200" spc="-1" strike="noStrike">
              <a:solidFill>
                <a:srgbClr val="000000"/>
              </a:solidFill>
              <a:latin typeface="Segoe UI Light"/>
            </a:endParaRPr>
          </a:p>
        </p:txBody>
      </p:sp>
      <p:sp>
        <p:nvSpPr>
          <p:cNvPr id="286" name="CustomShape 3"/>
          <p:cNvSpPr/>
          <p:nvPr/>
        </p:nvSpPr>
        <p:spPr>
          <a:xfrm>
            <a:off x="797400" y="1855800"/>
            <a:ext cx="5303160" cy="26517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ff"/>
                </a:solidFill>
                <a:latin typeface="Consolas"/>
              </a:rPr>
              <a:t>import</a:t>
            </a:r>
            <a:r>
              <a:rPr b="0" lang="en-US" sz="2800" spc="-1" strike="noStrike">
                <a:solidFill>
                  <a:srgbClr val="000000"/>
                </a:solidFill>
                <a:latin typeface="Consolas"/>
              </a:rPr>
              <a:t> turtle</a:t>
            </a:r>
            <a:endParaRPr b="0" lang="en-US" sz="2800" spc="-1" strike="noStrike">
              <a:latin typeface="Arial"/>
            </a:endParaRPr>
          </a:p>
          <a:p>
            <a:pPr>
              <a:lnSpc>
                <a:spcPct val="100000"/>
              </a:lnSpc>
            </a:pPr>
            <a:r>
              <a:rPr b="0" lang="en-US" sz="2800" spc="-1" strike="noStrike">
                <a:solidFill>
                  <a:srgbClr val="000000"/>
                </a:solidFill>
                <a:latin typeface="Consolas"/>
              </a:rPr>
              <a:t>counter = 0 </a:t>
            </a:r>
            <a:endParaRPr b="0" lang="en-US" sz="2800" spc="-1" strike="noStrike">
              <a:latin typeface="Arial"/>
            </a:endParaRPr>
          </a:p>
          <a:p>
            <a:pPr>
              <a:lnSpc>
                <a:spcPct val="100000"/>
              </a:lnSpc>
            </a:pPr>
            <a:r>
              <a:rPr b="0" lang="en-US" sz="2800" spc="-1" strike="noStrike">
                <a:solidFill>
                  <a:srgbClr val="0000ff"/>
                </a:solidFill>
                <a:latin typeface="Consolas"/>
              </a:rPr>
              <a:t>while</a:t>
            </a:r>
            <a:r>
              <a:rPr b="0" lang="en-US" sz="2800" spc="-1" strike="noStrike">
                <a:solidFill>
                  <a:srgbClr val="000000"/>
                </a:solidFill>
                <a:latin typeface="Consolas"/>
              </a:rPr>
              <a:t> counter &lt; 3:</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turtle.forward(100)</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turtle.right(90)</a:t>
            </a:r>
            <a:endParaRPr b="0" lang="en-US" sz="2800" spc="-1" strike="noStrike">
              <a:latin typeface="Arial"/>
            </a:endParaRPr>
          </a:p>
          <a:p>
            <a:pPr>
              <a:lnSpc>
                <a:spcPct val="100000"/>
              </a:lnSpc>
            </a:pPr>
            <a:r>
              <a:rPr b="0" lang="en-US" sz="2800" spc="-1" strike="noStrike">
                <a:solidFill>
                  <a:srgbClr val="000000"/>
                </a:solidFill>
                <a:latin typeface="Consolas"/>
              </a:rPr>
              <a:t>     </a:t>
            </a:r>
            <a:endParaRPr b="0" lang="en-US" sz="2800" spc="-1" strike="noStrike">
              <a:latin typeface="Arial"/>
            </a:endParaRPr>
          </a:p>
        </p:txBody>
      </p:sp>
      <p:sp>
        <p:nvSpPr>
          <p:cNvPr id="287" name="CustomShape 4"/>
          <p:cNvSpPr/>
          <p:nvPr/>
        </p:nvSpPr>
        <p:spPr>
          <a:xfrm>
            <a:off x="990720" y="517680"/>
            <a:ext cx="10515240" cy="13251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childTnLst>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285">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How to get out of an endless loop in Visual Studio</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It’s easier to make a mistake with a while loop than a for loop</a:t>
            </a:r>
            <a:endParaRPr b="0" lang="en-US" sz="4400" spc="-1" strike="noStrike">
              <a:solidFill>
                <a:srgbClr val="000000"/>
              </a:solidFill>
              <a:latin typeface="Calibri"/>
            </a:endParaRPr>
          </a:p>
        </p:txBody>
      </p:sp>
      <p:sp>
        <p:nvSpPr>
          <p:cNvPr id="290"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Use for loops whenever possible</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290">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Don’t fear the while loop</a:t>
            </a:r>
            <a:endParaRPr b="0" lang="en-US" sz="4400" spc="-1" strike="noStrike">
              <a:solidFill>
                <a:srgbClr val="000000"/>
              </a:solidFill>
              <a:latin typeface="Calibri"/>
            </a:endParaRPr>
          </a:p>
        </p:txBody>
      </p:sp>
      <p:sp>
        <p:nvSpPr>
          <p:cNvPr id="292"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You will encounter problems where a while loop is the only way to solve a problem</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rPr>
              <a:t> </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91" dur="indefinite" restart="never" nodeType="tmRoot">
          <p:childTnLst>
            <p:seq>
              <p:cTn id="92" dur="indefinite" nodeType="mainSeq">
                <p:childTnLst>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292">
                                            <p:txEl>
                                              <p:pRg st="0" end="0"/>
                                            </p:txEl>
                                          </p:spTgt>
                                        </p:tgtEl>
                                        <p:attrNameLst>
                                          <p:attrName>style.visibility</p:attrName>
                                        </p:attrNameLst>
                                      </p:cBhvr>
                                      <p:to>
                                        <p:strVal val="visible"/>
                                      </p:to>
                                    </p:set>
                                  </p:childTnLst>
                                </p:cTn>
                              </p:par>
                              <p:par>
                                <p:cTn id="97" nodeType="withEffect" fill="hold" presetClass="entr" presetID="1">
                                  <p:stCondLst>
                                    <p:cond delay="0"/>
                                  </p:stCondLst>
                                  <p:childTnLst>
                                    <p:set>
                                      <p:cBhvr>
                                        <p:cTn id="98" dur="1" fill="hold">
                                          <p:stCondLst>
                                            <p:cond delay="0"/>
                                          </p:stCondLst>
                                        </p:cTn>
                                        <p:tgtEl>
                                          <p:spTgt spid="292">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379440" y="182160"/>
            <a:ext cx="11523960" cy="1063080"/>
          </a:xfrm>
          <a:prstGeom prst="rect">
            <a:avLst/>
          </a:prstGeom>
          <a:noFill/>
          <a:ln>
            <a:noFill/>
          </a:ln>
        </p:spPr>
        <p:txBody>
          <a:bodyPr>
            <a:normAutofit/>
          </a:bodyPr>
          <a:p>
            <a:pPr>
              <a:lnSpc>
                <a:spcPct val="80000"/>
              </a:lnSpc>
            </a:pPr>
            <a:r>
              <a:rPr b="0" lang="en-US" sz="4400" spc="-1" strike="noStrike">
                <a:solidFill>
                  <a:srgbClr val="000000"/>
                </a:solidFill>
                <a:latin typeface="Segoe UI Light"/>
                <a:ea typeface="Segoe UI Light"/>
              </a:rPr>
              <a:t>Your challenge</a:t>
            </a:r>
            <a:endParaRPr b="0" lang="en-US" sz="4400" spc="-1" strike="noStrike">
              <a:solidFill>
                <a:srgbClr val="000000"/>
              </a:solidFill>
              <a:latin typeface="Calibri"/>
            </a:endParaRPr>
          </a:p>
        </p:txBody>
      </p:sp>
      <p:sp>
        <p:nvSpPr>
          <p:cNvPr id="294"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Create an etch a sketch program</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Have the user enter a pen color, a line length, and an angle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Use turtle to draw a line based on their specifications</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Let them specify new lines over and over until they enter a line length of 0. </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rPr>
              <a:t> </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99" dur="indefinite" restart="never" nodeType="tmRoot">
          <p:childTnLst>
            <p:seq>
              <p:cTn id="100" dur="indefinite" nodeType="mainSeq">
                <p:childTnLst>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294">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294">
                                            <p:txEl>
                                              <p:pRg st="1" end="1"/>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294">
                                            <p:txEl>
                                              <p:pRg st="2" end="2"/>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294">
                                            <p:txEl>
                                              <p:pRg st="3" end="3"/>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294">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379440" y="1371600"/>
            <a:ext cx="5616720" cy="4952520"/>
          </a:xfrm>
          <a:prstGeom prst="rect">
            <a:avLst/>
          </a:prstGeom>
          <a:noFill/>
          <a:ln>
            <a:noFill/>
          </a:ln>
        </p:spPr>
        <p:txBody>
          <a:bodyPr lIns="90000" rIns="90000" tIns="45000" bIns="45000">
            <a:noAutofit/>
          </a:bodyPr>
          <a:p>
            <a:pPr marL="342720" indent="-342360">
              <a:lnSpc>
                <a:spcPct val="100000"/>
              </a:lnSpc>
              <a:spcBef>
                <a:spcPts val="1199"/>
              </a:spcBef>
              <a:buClr>
                <a:srgbClr val="000000"/>
              </a:buClr>
              <a:buFont typeface="Arial"/>
              <a:buChar char="•"/>
            </a:pPr>
            <a:r>
              <a:rPr b="0" lang="en-US" sz="3200" spc="-1" strike="noStrike">
                <a:solidFill>
                  <a:srgbClr val="000000"/>
                </a:solidFill>
                <a:latin typeface="Segoe UI Light"/>
                <a:ea typeface="Segoe UI Light"/>
              </a:rPr>
              <a:t>You can manage problems which require repeating the same task and end when a specific condition occurs</a:t>
            </a:r>
            <a:endParaRPr b="1" lang="en-US" sz="3200" spc="-1" strike="noStrike">
              <a:solidFill>
                <a:srgbClr val="000000"/>
              </a:solidFill>
              <a:latin typeface="Segoe UI Light"/>
            </a:endParaRPr>
          </a:p>
        </p:txBody>
      </p:sp>
      <p:pic>
        <p:nvPicPr>
          <p:cNvPr id="296" name="Content Placeholder 5" descr=""/>
          <p:cNvPicPr/>
          <p:nvPr/>
        </p:nvPicPr>
        <p:blipFill>
          <a:blip r:embed="rId1"/>
          <a:stretch/>
        </p:blipFill>
        <p:spPr>
          <a:xfrm>
            <a:off x="6917400" y="1988280"/>
            <a:ext cx="4257720" cy="3787920"/>
          </a:xfrm>
          <a:prstGeom prst="rect">
            <a:avLst/>
          </a:prstGeom>
          <a:ln>
            <a:noFill/>
          </a:ln>
        </p:spPr>
      </p:pic>
      <p:sp>
        <p:nvSpPr>
          <p:cNvPr id="297" name="TextShape 2"/>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Congratulations</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Sometimes we need to perform an action more than once</a:t>
            </a:r>
            <a:endParaRPr b="0" lang="en-US" sz="4400" spc="-1" strike="noStrike">
              <a:solidFill>
                <a:srgbClr val="000000"/>
              </a:solidFill>
              <a:latin typeface="Calibri"/>
            </a:endParaRPr>
          </a:p>
        </p:txBody>
      </p:sp>
      <p:sp>
        <p:nvSpPr>
          <p:cNvPr id="252"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Pour a cup of coffee for each guest</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Wash the dishes until they are all clean</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Make a name card for each guest attending a party</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25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25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252">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291960" y="3466440"/>
            <a:ext cx="8215560" cy="1485000"/>
          </a:xfrm>
          <a:prstGeom prst="rect">
            <a:avLst/>
          </a:prstGeom>
          <a:noFill/>
          <a:ln>
            <a:noFill/>
          </a:ln>
        </p:spPr>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Loop an unknown number of times</a:t>
            </a:r>
            <a:endParaRPr b="1" lang="en-US" sz="3600" spc="-1" strike="noStrike">
              <a:solidFill>
                <a:srgbClr val="000000"/>
              </a:solidFill>
              <a:latin typeface="Segoe UI Light"/>
            </a:endParaRPr>
          </a:p>
        </p:txBody>
      </p:sp>
      <p:sp>
        <p:nvSpPr>
          <p:cNvPr id="254" name="TextShape 2"/>
          <p:cNvSpPr txBox="1"/>
          <p:nvPr/>
        </p:nvSpPr>
        <p:spPr>
          <a:xfrm>
            <a:off x="193320" y="5132520"/>
            <a:ext cx="840960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For loops allow us to execute code a fixed number of times</a:t>
            </a:r>
            <a:endParaRPr b="0" lang="en-US" sz="4400" spc="-1" strike="noStrike">
              <a:solidFill>
                <a:srgbClr val="000000"/>
              </a:solidFill>
              <a:latin typeface="Calibri"/>
            </a:endParaRPr>
          </a:p>
        </p:txBody>
      </p:sp>
      <p:sp>
        <p:nvSpPr>
          <p:cNvPr id="256"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So if we know there are twenty guests we can print twenty name cards</a:t>
            </a:r>
            <a:endParaRPr b="1" lang="en-US" sz="3200" spc="-1" strike="noStrike">
              <a:solidFill>
                <a:srgbClr val="000000"/>
              </a:solidFill>
              <a:latin typeface="Segoe UI Light"/>
            </a:endParaRPr>
          </a:p>
        </p:txBody>
      </p:sp>
      <p:sp>
        <p:nvSpPr>
          <p:cNvPr id="257" name="CustomShape 3"/>
          <p:cNvSpPr/>
          <p:nvPr/>
        </p:nvSpPr>
        <p:spPr>
          <a:xfrm>
            <a:off x="1055160" y="3560400"/>
            <a:ext cx="6156720" cy="9453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ff"/>
                </a:solidFill>
                <a:latin typeface="Consolas"/>
              </a:rPr>
              <a:t>for</a:t>
            </a:r>
            <a:r>
              <a:rPr b="0" lang="en-US" sz="2800" spc="-1" strike="noStrike">
                <a:solidFill>
                  <a:srgbClr val="000000"/>
                </a:solidFill>
                <a:latin typeface="Consolas"/>
              </a:rPr>
              <a:t> steps </a:t>
            </a:r>
            <a:r>
              <a:rPr b="0" lang="en-US" sz="2800" spc="-1" strike="noStrike">
                <a:solidFill>
                  <a:srgbClr val="0000ff"/>
                </a:solidFill>
                <a:latin typeface="Consolas"/>
              </a:rPr>
              <a:t>in</a:t>
            </a:r>
            <a:r>
              <a:rPr b="0" lang="en-US" sz="2800" spc="-1" strike="noStrike">
                <a:solidFill>
                  <a:srgbClr val="000000"/>
                </a:solidFill>
                <a:latin typeface="Consolas"/>
              </a:rPr>
              <a:t> range(20):     </a:t>
            </a:r>
            <a:endParaRPr b="0" lang="en-US" sz="2800" spc="-1" strike="noStrike">
              <a:latin typeface="Arial"/>
            </a:endParaRPr>
          </a:p>
          <a:p>
            <a:pPr>
              <a:lnSpc>
                <a:spcPct val="100000"/>
              </a:lnSpc>
            </a:pPr>
            <a:r>
              <a:rPr b="0" lang="en-US" sz="2800" spc="-1" strike="noStrike">
                <a:solidFill>
                  <a:srgbClr val="000000"/>
                </a:solidFill>
                <a:latin typeface="Consolas"/>
              </a:rPr>
              <a:t>	</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What if we don’t know how exactly how many times to repeat an event</a:t>
            </a:r>
            <a:endParaRPr b="0" lang="en-US" sz="4400" spc="-1" strike="noStrike">
              <a:solidFill>
                <a:srgbClr val="000000"/>
              </a:solidFill>
              <a:latin typeface="Calibri"/>
            </a:endParaRPr>
          </a:p>
        </p:txBody>
      </p:sp>
      <p:sp>
        <p:nvSpPr>
          <p:cNvPr id="259"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Wash the dishes until they are all clean</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Keep guessing until you get the right answer</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Read all the values in a file or in a database</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25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259">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259">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While Loops allow you to execute until a particular condition is true</a:t>
            </a:r>
            <a:endParaRPr b="0" lang="en-US" sz="4400" spc="-1" strike="noStrike">
              <a:solidFill>
                <a:srgbClr val="000000"/>
              </a:solidFill>
              <a:latin typeface="Calibri"/>
            </a:endParaRPr>
          </a:p>
        </p:txBody>
      </p:sp>
      <p:sp>
        <p:nvSpPr>
          <p:cNvPr id="261" name="TextShape 2"/>
          <p:cNvSpPr txBox="1"/>
          <p:nvPr/>
        </p:nvSpPr>
        <p:spPr>
          <a:xfrm>
            <a:off x="838080" y="2005920"/>
            <a:ext cx="7479720" cy="3991320"/>
          </a:xfrm>
          <a:prstGeom prst="rect">
            <a:avLst/>
          </a:prstGeom>
          <a:solidFill>
            <a:srgbClr val="ffffff"/>
          </a:solidFill>
          <a:ln>
            <a:noFill/>
          </a:ln>
        </p:spPr>
        <p:txBody>
          <a:bodyPr anchor="ctr">
            <a:spAutoFit/>
          </a:bodyPr>
          <a:p>
            <a:pPr>
              <a:lnSpc>
                <a:spcPct val="100000"/>
              </a:lnSpc>
            </a:pPr>
            <a:r>
              <a:rPr b="0" lang="en-US" sz="3200" spc="-1" strike="noStrike">
                <a:solidFill>
                  <a:srgbClr val="000000"/>
                </a:solidFill>
                <a:latin typeface="Consolas"/>
                <a:ea typeface="Segoe UI Light"/>
              </a:rPr>
              <a:t>answer = </a:t>
            </a:r>
            <a:r>
              <a:rPr b="0" lang="en-US" sz="3200" spc="-1" strike="noStrike">
                <a:solidFill>
                  <a:srgbClr val="a31515"/>
                </a:solidFill>
                <a:latin typeface="Consolas"/>
                <a:ea typeface="Segoe UI Light"/>
              </a:rPr>
              <a:t>"0"</a:t>
            </a:r>
            <a:r>
              <a:rPr b="0" lang="en-US" sz="3200" spc="-1" strike="noStrike">
                <a:solidFill>
                  <a:srgbClr val="000000"/>
                </a:solidFill>
                <a:latin typeface="Consolas"/>
                <a:ea typeface="Segoe UI Light"/>
              </a:rPr>
              <a:t> </a:t>
            </a:r>
            <a:endParaRPr b="1" lang="en-US" sz="3200" spc="-1" strike="noStrike">
              <a:solidFill>
                <a:srgbClr val="000000"/>
              </a:solidFill>
              <a:latin typeface="Segoe UI Light"/>
            </a:endParaRPr>
          </a:p>
          <a:p>
            <a:pPr>
              <a:lnSpc>
                <a:spcPct val="100000"/>
              </a:lnSpc>
            </a:pPr>
            <a:endParaRPr b="1" lang="en-US" sz="3200" spc="-1" strike="noStrike">
              <a:solidFill>
                <a:srgbClr val="000000"/>
              </a:solidFill>
              <a:latin typeface="Segoe UI Light"/>
            </a:endParaRPr>
          </a:p>
          <a:p>
            <a:pPr>
              <a:lnSpc>
                <a:spcPct val="100000"/>
              </a:lnSpc>
            </a:pPr>
            <a:r>
              <a:rPr b="0" lang="en-US" sz="3200" spc="-1" strike="noStrike">
                <a:solidFill>
                  <a:srgbClr val="0000ff"/>
                </a:solidFill>
                <a:latin typeface="Consolas"/>
                <a:ea typeface="Segoe UI Light"/>
              </a:rPr>
              <a:t>while</a:t>
            </a:r>
            <a:r>
              <a:rPr b="0" lang="en-US" sz="3200" spc="-1" strike="noStrike">
                <a:solidFill>
                  <a:srgbClr val="000000"/>
                </a:solidFill>
                <a:latin typeface="Consolas"/>
                <a:ea typeface="Segoe UI Light"/>
              </a:rPr>
              <a:t> answer != </a:t>
            </a:r>
            <a:r>
              <a:rPr b="0" lang="en-US" sz="3200" spc="-1" strike="noStrike">
                <a:solidFill>
                  <a:srgbClr val="a31515"/>
                </a:solidFill>
                <a:latin typeface="Consolas"/>
                <a:ea typeface="Segoe UI Light"/>
              </a:rPr>
              <a:t>"4"</a:t>
            </a:r>
            <a:r>
              <a:rPr b="0" lang="en-US" sz="3200" spc="-1" strike="noStrike">
                <a:solidFill>
                  <a:srgbClr val="000000"/>
                </a:solidFill>
                <a:latin typeface="Consolas"/>
                <a:ea typeface="Segoe UI Light"/>
              </a:rPr>
              <a:t>:</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     </a:t>
            </a:r>
            <a:r>
              <a:rPr b="0" lang="en-US" sz="3200" spc="-1" strike="noStrike">
                <a:solidFill>
                  <a:srgbClr val="000000"/>
                </a:solidFill>
                <a:latin typeface="Consolas"/>
                <a:ea typeface="Segoe UI Light"/>
              </a:rPr>
              <a:t>answer = input(</a:t>
            </a:r>
            <a:r>
              <a:rPr b="0" lang="en-US" sz="3200" spc="-1" strike="noStrike">
                <a:solidFill>
                  <a:srgbClr val="a31515"/>
                </a:solidFill>
                <a:latin typeface="Consolas"/>
                <a:ea typeface="Segoe UI Light"/>
              </a:rPr>
              <a:t>"What is 2 + 2 "</a:t>
            </a:r>
            <a:r>
              <a:rPr b="0" lang="en-US" sz="3200" spc="-1" strike="noStrike">
                <a:solidFill>
                  <a:srgbClr val="000000"/>
                </a:solidFill>
                <a:latin typeface="Consolas"/>
                <a:ea typeface="Segoe UI Light"/>
              </a:rPr>
              <a:t>)</a:t>
            </a:r>
            <a:endParaRPr b="1" lang="en-US" sz="3200" spc="-1" strike="noStrike">
              <a:solidFill>
                <a:srgbClr val="000000"/>
              </a:solidFill>
              <a:latin typeface="Segoe UI Light"/>
            </a:endParaRPr>
          </a:p>
          <a:p>
            <a:pPr>
              <a:lnSpc>
                <a:spcPct val="100000"/>
              </a:lnSpc>
            </a:pPr>
            <a:endParaRPr b="1" lang="en-US" sz="3200" spc="-1" strike="noStrike">
              <a:solidFill>
                <a:srgbClr val="000000"/>
              </a:solidFill>
              <a:latin typeface="Segoe UI Light"/>
            </a:endParaRPr>
          </a:p>
          <a:p>
            <a:pPr>
              <a:lnSpc>
                <a:spcPct val="100000"/>
              </a:lnSpc>
            </a:pPr>
            <a:r>
              <a:rPr b="0" lang="en-US" sz="3200" spc="-1" strike="noStrike">
                <a:solidFill>
                  <a:srgbClr val="0000ff"/>
                </a:solidFill>
                <a:latin typeface="Consolas"/>
                <a:ea typeface="Segoe UI Light"/>
              </a:rPr>
              <a:t>print</a:t>
            </a:r>
            <a:r>
              <a:rPr b="0" lang="en-US" sz="3200" spc="-1" strike="noStrike">
                <a:solidFill>
                  <a:srgbClr val="000000"/>
                </a:solidFill>
                <a:latin typeface="Consolas"/>
                <a:ea typeface="Segoe UI Light"/>
              </a:rPr>
              <a:t> (</a:t>
            </a:r>
            <a:r>
              <a:rPr b="0" lang="en-US" sz="3200" spc="-1" strike="noStrike">
                <a:solidFill>
                  <a:srgbClr val="a31515"/>
                </a:solidFill>
                <a:latin typeface="Consolas"/>
                <a:ea typeface="Segoe UI Light"/>
              </a:rPr>
              <a:t>"Yes! 2 + 2 = 4"</a:t>
            </a:r>
            <a:r>
              <a:rPr b="0" lang="en-US" sz="3200" spc="-1" strike="noStrike">
                <a:solidFill>
                  <a:srgbClr val="000000"/>
                </a:solidFill>
                <a:latin typeface="Consolas"/>
                <a:ea typeface="Segoe UI Light"/>
              </a:rPr>
              <a:t>)</a:t>
            </a:r>
            <a:endParaRPr b="1" lang="en-US" sz="3200" spc="-1" strike="noStrike">
              <a:solidFill>
                <a:srgbClr val="000000"/>
              </a:solidFill>
              <a:latin typeface="Segoe UI Light"/>
            </a:endParaRPr>
          </a:p>
        </p:txBody>
      </p:sp>
      <p:sp>
        <p:nvSpPr>
          <p:cNvPr id="262" name="CustomShape 3"/>
          <p:cNvSpPr/>
          <p:nvPr/>
        </p:nvSpPr>
        <p:spPr>
          <a:xfrm>
            <a:off x="3862440" y="1574280"/>
            <a:ext cx="2385000" cy="1204560"/>
          </a:xfrm>
          <a:prstGeom prst="wedgeRectCallout">
            <a:avLst>
              <a:gd name="adj1" fmla="val -128333"/>
              <a:gd name="adj2" fmla="val 46002"/>
            </a:avLst>
          </a:prstGeom>
          <a:noFill/>
          <a:ln w="28440">
            <a:solidFill>
              <a:srgbClr val="ff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You have to declare the variable before you use it in the loop</a:t>
            </a:r>
            <a:endParaRPr b="0" lang="en-US" sz="1800" spc="-1" strike="noStrike">
              <a:latin typeface="Arial"/>
            </a:endParaRPr>
          </a:p>
        </p:txBody>
      </p:sp>
      <p:sp>
        <p:nvSpPr>
          <p:cNvPr id="263" name="CustomShape 4"/>
          <p:cNvSpPr/>
          <p:nvPr/>
        </p:nvSpPr>
        <p:spPr>
          <a:xfrm>
            <a:off x="3114360" y="5533200"/>
            <a:ext cx="3484800" cy="1204560"/>
          </a:xfrm>
          <a:prstGeom prst="wedgeRectCallout">
            <a:avLst>
              <a:gd name="adj1" fmla="val -96090"/>
              <a:gd name="adj2" fmla="val -72780"/>
            </a:avLst>
          </a:prstGeom>
          <a:noFill/>
          <a:ln w="28440">
            <a:solidFill>
              <a:srgbClr val="ff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Remember only the indented code is repeated, so this command only executes after you exit the loop</a:t>
            </a:r>
            <a:endParaRPr b="0" lang="en-US" sz="1800" spc="-1" strike="noStrike">
              <a:latin typeface="Arial"/>
            </a:endParaRPr>
          </a:p>
        </p:txBody>
      </p:sp>
      <p:sp>
        <p:nvSpPr>
          <p:cNvPr id="264" name="CustomShape 5"/>
          <p:cNvSpPr/>
          <p:nvPr/>
        </p:nvSpPr>
        <p:spPr>
          <a:xfrm>
            <a:off x="7095960" y="2658600"/>
            <a:ext cx="3409560" cy="1204560"/>
          </a:xfrm>
          <a:prstGeom prst="wedgeRectCallout">
            <a:avLst>
              <a:gd name="adj1" fmla="val -110863"/>
              <a:gd name="adj2" fmla="val 44352"/>
            </a:avLst>
          </a:prstGeom>
          <a:noFill/>
          <a:ln w="28440">
            <a:solidFill>
              <a:srgbClr val="ff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Execute the code in the loop over and over while the variable answer is not equal to 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childTnLst>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26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26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While loop</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Can you figure out what this code will do?</a:t>
            </a:r>
            <a:endParaRPr b="0" lang="en-US" sz="4400" spc="-1" strike="noStrike">
              <a:solidFill>
                <a:srgbClr val="000000"/>
              </a:solidFill>
              <a:latin typeface="Calibri"/>
            </a:endParaRPr>
          </a:p>
        </p:txBody>
      </p:sp>
      <p:sp>
        <p:nvSpPr>
          <p:cNvPr id="267" name="TextShape 2"/>
          <p:cNvSpPr txBox="1"/>
          <p:nvPr/>
        </p:nvSpPr>
        <p:spPr>
          <a:xfrm>
            <a:off x="379440" y="1388160"/>
            <a:ext cx="11525040" cy="5290200"/>
          </a:xfrm>
          <a:prstGeom prst="rect">
            <a:avLst/>
          </a:prstGeom>
          <a:noFill/>
          <a:ln>
            <a:noFill/>
          </a:ln>
        </p:spPr>
        <p:txBody>
          <a:bodyPr lIns="90000" rIns="90000" tIns="45000" bIns="45000">
            <a:noAutofit/>
          </a:bodyPr>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Yes</a:t>
            </a:r>
            <a:endParaRPr b="1" lang="en-US" sz="3200" spc="-1" strike="noStrike">
              <a:solidFill>
                <a:srgbClr val="000000"/>
              </a:solidFill>
              <a:latin typeface="Segoe UI Light"/>
            </a:endParaRPr>
          </a:p>
        </p:txBody>
      </p:sp>
      <p:sp>
        <p:nvSpPr>
          <p:cNvPr id="268" name="CustomShape 3"/>
          <p:cNvSpPr/>
          <p:nvPr/>
        </p:nvSpPr>
        <p:spPr>
          <a:xfrm>
            <a:off x="797400" y="1855800"/>
            <a:ext cx="5303160" cy="26517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ff"/>
                </a:solidFill>
                <a:latin typeface="Consolas"/>
              </a:rPr>
              <a:t>import</a:t>
            </a:r>
            <a:r>
              <a:rPr b="0" lang="en-US" sz="2800" spc="-1" strike="noStrike">
                <a:solidFill>
                  <a:srgbClr val="000000"/>
                </a:solidFill>
                <a:latin typeface="Consolas"/>
              </a:rPr>
              <a:t> turtle</a:t>
            </a:r>
            <a:endParaRPr b="0" lang="en-US" sz="2800" spc="-1" strike="noStrike">
              <a:latin typeface="Arial"/>
            </a:endParaRPr>
          </a:p>
          <a:p>
            <a:pPr>
              <a:lnSpc>
                <a:spcPct val="100000"/>
              </a:lnSpc>
            </a:pPr>
            <a:r>
              <a:rPr b="0" lang="en-US" sz="2800" spc="-1" strike="noStrike">
                <a:solidFill>
                  <a:srgbClr val="000000"/>
                </a:solidFill>
                <a:latin typeface="Consolas"/>
              </a:rPr>
              <a:t>counter = 0 </a:t>
            </a:r>
            <a:endParaRPr b="0" lang="en-US" sz="2800" spc="-1" strike="noStrike">
              <a:latin typeface="Arial"/>
            </a:endParaRPr>
          </a:p>
          <a:p>
            <a:pPr>
              <a:lnSpc>
                <a:spcPct val="100000"/>
              </a:lnSpc>
            </a:pPr>
            <a:r>
              <a:rPr b="0" lang="en-US" sz="2800" spc="-1" strike="noStrike">
                <a:solidFill>
                  <a:srgbClr val="0000ff"/>
                </a:solidFill>
                <a:latin typeface="Consolas"/>
              </a:rPr>
              <a:t>while</a:t>
            </a:r>
            <a:r>
              <a:rPr b="0" lang="en-US" sz="2800" spc="-1" strike="noStrike">
                <a:solidFill>
                  <a:srgbClr val="000000"/>
                </a:solidFill>
                <a:latin typeface="Consolas"/>
              </a:rPr>
              <a:t> counter &lt; 4:</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turtle.forward(100)</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turtle.right(90)</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counter = counter+1</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childTnLst>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267">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While loops can be used instead of for loops</a:t>
            </a:r>
            <a:endParaRPr b="0" lang="en-US" sz="4400" spc="-1" strike="noStrike">
              <a:solidFill>
                <a:srgbClr val="000000"/>
              </a:solidFill>
              <a:latin typeface="Calibri"/>
            </a:endParaRPr>
          </a:p>
        </p:txBody>
      </p:sp>
      <p:sp>
        <p:nvSpPr>
          <p:cNvPr id="270" name="TextShape 2"/>
          <p:cNvSpPr txBox="1"/>
          <p:nvPr/>
        </p:nvSpPr>
        <p:spPr>
          <a:xfrm>
            <a:off x="379440" y="1388160"/>
            <a:ext cx="11525040" cy="5290200"/>
          </a:xfrm>
          <a:prstGeom prst="rect">
            <a:avLst/>
          </a:prstGeom>
          <a:noFill/>
          <a:ln>
            <a:noFill/>
          </a:ln>
        </p:spPr>
        <p:txBody>
          <a:bodyPr lIns="90000" rIns="90000" tIns="45000" bIns="45000">
            <a:noAutofit/>
          </a:bodyPr>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Both loops have the same end </a:t>
            </a:r>
            <a:endParaRPr b="1" lang="en-US" sz="3200" spc="-1" strike="noStrike">
              <a:solidFill>
                <a:srgbClr val="000000"/>
              </a:solidFill>
              <a:latin typeface="Segoe UI Light"/>
            </a:endParaRPr>
          </a:p>
        </p:txBody>
      </p:sp>
      <p:sp>
        <p:nvSpPr>
          <p:cNvPr id="271" name="CustomShape 3"/>
          <p:cNvSpPr/>
          <p:nvPr/>
        </p:nvSpPr>
        <p:spPr>
          <a:xfrm>
            <a:off x="786240" y="1838160"/>
            <a:ext cx="5943240" cy="26517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ff"/>
                </a:solidFill>
                <a:latin typeface="Consolas"/>
              </a:rPr>
              <a:t>import</a:t>
            </a:r>
            <a:r>
              <a:rPr b="0" lang="en-US" sz="2800" spc="-1" strike="noStrike">
                <a:solidFill>
                  <a:srgbClr val="000000"/>
                </a:solidFill>
                <a:latin typeface="Consolas"/>
              </a:rPr>
              <a:t> turtle </a:t>
            </a:r>
            <a:endParaRPr b="0" lang="en-US" sz="2800" spc="-1" strike="noStrike">
              <a:latin typeface="Arial"/>
            </a:endParaRPr>
          </a:p>
          <a:p>
            <a:pPr>
              <a:lnSpc>
                <a:spcPct val="100000"/>
              </a:lnSpc>
            </a:pPr>
            <a:r>
              <a:rPr b="0" lang="en-US" sz="2800" spc="-1" strike="noStrike">
                <a:solidFill>
                  <a:srgbClr val="0000ff"/>
                </a:solidFill>
                <a:latin typeface="Consolas"/>
              </a:rPr>
              <a:t>for</a:t>
            </a:r>
            <a:r>
              <a:rPr b="0" lang="en-US" sz="2800" spc="-1" strike="noStrike">
                <a:solidFill>
                  <a:srgbClr val="000000"/>
                </a:solidFill>
                <a:latin typeface="Consolas"/>
              </a:rPr>
              <a:t> steps </a:t>
            </a:r>
            <a:r>
              <a:rPr b="0" lang="en-US" sz="2800" spc="-1" strike="noStrike">
                <a:solidFill>
                  <a:srgbClr val="0000ff"/>
                </a:solidFill>
                <a:latin typeface="Consolas"/>
              </a:rPr>
              <a:t>in</a:t>
            </a:r>
            <a:r>
              <a:rPr b="0" lang="en-US" sz="2800" spc="-1" strike="noStrike">
                <a:solidFill>
                  <a:srgbClr val="000000"/>
                </a:solidFill>
                <a:latin typeface="Consolas"/>
              </a:rPr>
              <a:t> range(4):     </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turtle.forward(100)     </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turtle.right(90)</a:t>
            </a: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p:txBody>
      </p:sp>
      <p:sp>
        <p:nvSpPr>
          <p:cNvPr id="272" name="CustomShape 4"/>
          <p:cNvSpPr/>
          <p:nvPr/>
        </p:nvSpPr>
        <p:spPr>
          <a:xfrm>
            <a:off x="6123240" y="1838160"/>
            <a:ext cx="5303160" cy="26517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ff"/>
                </a:solidFill>
                <a:latin typeface="Consolas"/>
              </a:rPr>
              <a:t>import</a:t>
            </a:r>
            <a:r>
              <a:rPr b="0" lang="en-US" sz="2800" spc="-1" strike="noStrike">
                <a:solidFill>
                  <a:srgbClr val="000000"/>
                </a:solidFill>
                <a:latin typeface="Consolas"/>
              </a:rPr>
              <a:t> turtle</a:t>
            </a:r>
            <a:endParaRPr b="0" lang="en-US" sz="2800" spc="-1" strike="noStrike">
              <a:latin typeface="Arial"/>
            </a:endParaRPr>
          </a:p>
          <a:p>
            <a:pPr>
              <a:lnSpc>
                <a:spcPct val="100000"/>
              </a:lnSpc>
            </a:pPr>
            <a:r>
              <a:rPr b="0" lang="en-US" sz="2800" spc="-1" strike="noStrike">
                <a:solidFill>
                  <a:srgbClr val="000000"/>
                </a:solidFill>
                <a:latin typeface="Consolas"/>
              </a:rPr>
              <a:t>counter = 0 </a:t>
            </a:r>
            <a:endParaRPr b="0" lang="en-US" sz="2800" spc="-1" strike="noStrike">
              <a:latin typeface="Arial"/>
            </a:endParaRPr>
          </a:p>
          <a:p>
            <a:pPr>
              <a:lnSpc>
                <a:spcPct val="100000"/>
              </a:lnSpc>
            </a:pPr>
            <a:r>
              <a:rPr b="0" lang="en-US" sz="2800" spc="-1" strike="noStrike">
                <a:solidFill>
                  <a:srgbClr val="0000ff"/>
                </a:solidFill>
                <a:latin typeface="Consolas"/>
              </a:rPr>
              <a:t>while</a:t>
            </a:r>
            <a:r>
              <a:rPr b="0" lang="en-US" sz="2800" spc="-1" strike="noStrike">
                <a:solidFill>
                  <a:srgbClr val="000000"/>
                </a:solidFill>
                <a:latin typeface="Consolas"/>
              </a:rPr>
              <a:t> counter &lt; 4:</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turtle.forward(100)</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turtle.right(90)</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counter = counter+1</a:t>
            </a:r>
            <a:endParaRPr b="0" lang="en-US" sz="2800" spc="-1" strike="noStrike">
              <a:latin typeface="Arial"/>
            </a:endParaRPr>
          </a:p>
        </p:txBody>
      </p:sp>
      <p:sp>
        <p:nvSpPr>
          <p:cNvPr id="273" name="CustomShape 5"/>
          <p:cNvSpPr/>
          <p:nvPr/>
        </p:nvSpPr>
        <p:spPr>
          <a:xfrm>
            <a:off x="990720" y="517680"/>
            <a:ext cx="10515240" cy="13251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childTnLst>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270">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9</Module>
    <Status xmlns="A1016A52-665D-42A0-B05F-CF4EC4F3D513">Final</Status>
  </documentManagement>
</p:properties>
</file>

<file path=customXml/itemProps1.xml><?xml version="1.0" encoding="utf-8"?>
<ds:datastoreItem xmlns:ds="http://schemas.openxmlformats.org/officeDocument/2006/customXml" ds:itemID="{96A6E416-D4C8-4805-8B6C-AF473B525722}"/>
</file>

<file path=customXml/itemProps2.xml><?xml version="1.0" encoding="utf-8"?>
<ds:datastoreItem xmlns:ds="http://schemas.openxmlformats.org/officeDocument/2006/customXml" ds:itemID="{E3AF8CE0-9039-4E1D-91A7-C2EAA7306AF9}"/>
</file>

<file path=customXml/itemProps3.xml><?xml version="1.0" encoding="utf-8"?>
<ds:datastoreItem xmlns:ds="http://schemas.openxmlformats.org/officeDocument/2006/customXml" ds:itemID="{E3FCCEC2-8490-408A-9FBD-30EF5CD067EC}"/>
</file>

<file path=docProps/app.xml><?xml version="1.0" encoding="utf-8"?>
<Properties xmlns="http://schemas.openxmlformats.org/officeDocument/2006/extended-properties" xmlns:vt="http://schemas.openxmlformats.org/officeDocument/2006/docPropsVTypes">
  <Template>MVA</Template>
  <TotalTime>5719</TotalTime>
  <Application>LibreOffice/6.1.6.3$Linux_X86_64 LibreOffice_project/10$Build-3</Application>
  <Words>476</Words>
  <Paragraphs>132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2014-06-11T19:38:55Z</dcterms:created>
  <dc:creator>Susan Ibach</dc:creator>
  <dc:description/>
  <dc:language>en-US</dc:language>
  <cp:lastModifiedBy>Kristen Paulson</cp:lastModifiedBy>
  <dcterms:modified xsi:type="dcterms:W3CDTF">2014-09-25T16:55:07Z</dcterms:modified>
  <cp:revision>129</cp:revision>
  <dc:subject/>
  <dc:title>Learning to code with Python!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0x01010072D32709B34FE84EB38A9C96356AE1CE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19</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19</vt:i4>
  </property>
</Properties>
</file>