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97EDC4-411C-4F45-8522-D83E32E0A8E9}" v="646" dt="2022-01-27T06:17:07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102ED-02BA-41C3-85C3-CC45B52F3DC4}" type="datetimeFigureOut">
              <a:t>27.01.2022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B462B-2A3A-4309-85B4-C71AB17BED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3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done using serialization in concurrency control.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B462B-2A3A-4309-85B4-C71AB17BED21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16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27-Jan-22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4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27-Jan-22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7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27-Jan-22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4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27-Jan-22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63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27-Jan-22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7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27-Jan-22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0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27-Jan-22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6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27-Jan-22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27-Jan-22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6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27-Jan-22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4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27-Jan-22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5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27-Jan-22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50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99DBCE2B-3053-46F7-8268-4C470924F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420F3E83-4E0C-4F58-B9AB-5C1E99535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52100" y="0"/>
            <a:ext cx="3047936" cy="2062022"/>
          </a:xfrm>
          <a:custGeom>
            <a:avLst/>
            <a:gdLst>
              <a:gd name="connsiteX0" fmla="*/ 0 w 3047936"/>
              <a:gd name="connsiteY0" fmla="*/ 0 h 2062022"/>
              <a:gd name="connsiteX1" fmla="*/ 3047936 w 3047936"/>
              <a:gd name="connsiteY1" fmla="*/ 0 h 2062022"/>
              <a:gd name="connsiteX2" fmla="*/ 3047936 w 3047936"/>
              <a:gd name="connsiteY2" fmla="*/ 103159 h 2062022"/>
              <a:gd name="connsiteX3" fmla="*/ 3047936 w 3047936"/>
              <a:gd name="connsiteY3" fmla="*/ 387258 h 2062022"/>
              <a:gd name="connsiteX4" fmla="*/ 3047936 w 3047936"/>
              <a:gd name="connsiteY4" fmla="*/ 603876 h 2062022"/>
              <a:gd name="connsiteX5" fmla="*/ 2649871 w 3047936"/>
              <a:gd name="connsiteY5" fmla="*/ 1453152 h 2062022"/>
              <a:gd name="connsiteX6" fmla="*/ 1660164 w 3047936"/>
              <a:gd name="connsiteY6" fmla="*/ 1944802 h 2062022"/>
              <a:gd name="connsiteX7" fmla="*/ 1521470 w 3047936"/>
              <a:gd name="connsiteY7" fmla="*/ 2062022 h 2062022"/>
              <a:gd name="connsiteX8" fmla="*/ 1387771 w 3047936"/>
              <a:gd name="connsiteY8" fmla="*/ 1944802 h 2062022"/>
              <a:gd name="connsiteX9" fmla="*/ 398065 w 3047936"/>
              <a:gd name="connsiteY9" fmla="*/ 1453152 h 2062022"/>
              <a:gd name="connsiteX10" fmla="*/ 0 w 3047936"/>
              <a:gd name="connsiteY10" fmla="*/ 603876 h 2062022"/>
              <a:gd name="connsiteX11" fmla="*/ 0 w 3047936"/>
              <a:gd name="connsiteY11" fmla="*/ 387258 h 2062022"/>
              <a:gd name="connsiteX12" fmla="*/ 0 w 3047936"/>
              <a:gd name="connsiteY12" fmla="*/ 103159 h 206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47936" h="2062022">
                <a:moveTo>
                  <a:pt x="0" y="0"/>
                </a:moveTo>
                <a:lnTo>
                  <a:pt x="3047936" y="0"/>
                </a:lnTo>
                <a:lnTo>
                  <a:pt x="3047936" y="103159"/>
                </a:lnTo>
                <a:lnTo>
                  <a:pt x="3047936" y="387258"/>
                </a:lnTo>
                <a:lnTo>
                  <a:pt x="3047936" y="603876"/>
                </a:lnTo>
                <a:cubicBezTo>
                  <a:pt x="3047936" y="1042331"/>
                  <a:pt x="2923541" y="1261792"/>
                  <a:pt x="2649871" y="1453152"/>
                </a:cubicBezTo>
                <a:cubicBezTo>
                  <a:pt x="2365260" y="1618044"/>
                  <a:pt x="1991682" y="1688612"/>
                  <a:pt x="1660164" y="1944802"/>
                </a:cubicBezTo>
                <a:lnTo>
                  <a:pt x="1521470" y="2062022"/>
                </a:lnTo>
                <a:lnTo>
                  <a:pt x="1387771" y="1944802"/>
                </a:lnTo>
                <a:cubicBezTo>
                  <a:pt x="1056252" y="1688612"/>
                  <a:pt x="682674" y="1618044"/>
                  <a:pt x="398065" y="1453152"/>
                </a:cubicBezTo>
                <a:cubicBezTo>
                  <a:pt x="124394" y="1261792"/>
                  <a:pt x="0" y="1042331"/>
                  <a:pt x="0" y="603876"/>
                </a:cubicBezTo>
                <a:lnTo>
                  <a:pt x="0" y="387258"/>
                </a:lnTo>
                <a:lnTo>
                  <a:pt x="0" y="103159"/>
                </a:ln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71822" y="1205038"/>
            <a:ext cx="5361830" cy="254491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Challenges of Concurrency Control in Object Oriented Distributed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71822" y="3965128"/>
            <a:ext cx="5361830" cy="1413534"/>
          </a:xfrm>
        </p:spPr>
        <p:txBody>
          <a:bodyPr>
            <a:normAutofit/>
          </a:bodyPr>
          <a:lstStyle/>
          <a:p>
            <a:pPr algn="ctr"/>
            <a:endParaRPr lang="en-US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AA3A822F-A23C-43CA-9EFD-FB63EBE2C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415" y="1401321"/>
            <a:ext cx="3047936" cy="4124044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13">
            <a:extLst>
              <a:ext uri="{FF2B5EF4-FFF2-40B4-BE49-F238E27FC236}">
                <a16:creationId xmlns:a16="http://schemas.microsoft.com/office/drawing/2014/main" id="{B7B879C8-59DC-480C-9A25-717762139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8551" y="1330770"/>
            <a:ext cx="3152219" cy="426514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15">
            <a:extLst>
              <a:ext uri="{FF2B5EF4-FFF2-40B4-BE49-F238E27FC236}">
                <a16:creationId xmlns:a16="http://schemas.microsoft.com/office/drawing/2014/main" id="{35F0671C-AB05-4096-9BD3-40BF6A4D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99959" y="0"/>
            <a:ext cx="3152219" cy="2132573"/>
          </a:xfrm>
          <a:custGeom>
            <a:avLst/>
            <a:gdLst>
              <a:gd name="connsiteX0" fmla="*/ 0 w 3152219"/>
              <a:gd name="connsiteY0" fmla="*/ 0 h 2132573"/>
              <a:gd name="connsiteX1" fmla="*/ 3152219 w 3152219"/>
              <a:gd name="connsiteY1" fmla="*/ 0 h 2132573"/>
              <a:gd name="connsiteX2" fmla="*/ 3152219 w 3152219"/>
              <a:gd name="connsiteY2" fmla="*/ 106689 h 2132573"/>
              <a:gd name="connsiteX3" fmla="*/ 3152219 w 3152219"/>
              <a:gd name="connsiteY3" fmla="*/ 400508 h 2132573"/>
              <a:gd name="connsiteX4" fmla="*/ 3152219 w 3152219"/>
              <a:gd name="connsiteY4" fmla="*/ 624537 h 2132573"/>
              <a:gd name="connsiteX5" fmla="*/ 2740534 w 3152219"/>
              <a:gd name="connsiteY5" fmla="*/ 1502871 h 2132573"/>
              <a:gd name="connsiteX6" fmla="*/ 1716965 w 3152219"/>
              <a:gd name="connsiteY6" fmla="*/ 2011342 h 2132573"/>
              <a:gd name="connsiteX7" fmla="*/ 1573526 w 3152219"/>
              <a:gd name="connsiteY7" fmla="*/ 2132573 h 2132573"/>
              <a:gd name="connsiteX8" fmla="*/ 1435253 w 3152219"/>
              <a:gd name="connsiteY8" fmla="*/ 2011342 h 2132573"/>
              <a:gd name="connsiteX9" fmla="*/ 411685 w 3152219"/>
              <a:gd name="connsiteY9" fmla="*/ 1502871 h 2132573"/>
              <a:gd name="connsiteX10" fmla="*/ 0 w 3152219"/>
              <a:gd name="connsiteY10" fmla="*/ 624537 h 2132573"/>
              <a:gd name="connsiteX11" fmla="*/ 0 w 3152219"/>
              <a:gd name="connsiteY11" fmla="*/ 400508 h 2132573"/>
              <a:gd name="connsiteX12" fmla="*/ 0 w 3152219"/>
              <a:gd name="connsiteY12" fmla="*/ 106689 h 2132573"/>
              <a:gd name="connsiteX0" fmla="*/ 0 w 3152219"/>
              <a:gd name="connsiteY0" fmla="*/ 0 h 2132573"/>
              <a:gd name="connsiteX1" fmla="*/ 3152219 w 3152219"/>
              <a:gd name="connsiteY1" fmla="*/ 0 h 2132573"/>
              <a:gd name="connsiteX2" fmla="*/ 3152219 w 3152219"/>
              <a:gd name="connsiteY2" fmla="*/ 106689 h 2132573"/>
              <a:gd name="connsiteX3" fmla="*/ 3152219 w 3152219"/>
              <a:gd name="connsiteY3" fmla="*/ 400508 h 2132573"/>
              <a:gd name="connsiteX4" fmla="*/ 3152219 w 3152219"/>
              <a:gd name="connsiteY4" fmla="*/ 624537 h 2132573"/>
              <a:gd name="connsiteX5" fmla="*/ 2740534 w 3152219"/>
              <a:gd name="connsiteY5" fmla="*/ 1502871 h 2132573"/>
              <a:gd name="connsiteX6" fmla="*/ 1716965 w 3152219"/>
              <a:gd name="connsiteY6" fmla="*/ 2011342 h 2132573"/>
              <a:gd name="connsiteX7" fmla="*/ 1573526 w 3152219"/>
              <a:gd name="connsiteY7" fmla="*/ 2132573 h 2132573"/>
              <a:gd name="connsiteX8" fmla="*/ 1435253 w 3152219"/>
              <a:gd name="connsiteY8" fmla="*/ 2011342 h 2132573"/>
              <a:gd name="connsiteX9" fmla="*/ 411685 w 3152219"/>
              <a:gd name="connsiteY9" fmla="*/ 1502871 h 2132573"/>
              <a:gd name="connsiteX10" fmla="*/ 0 w 3152219"/>
              <a:gd name="connsiteY10" fmla="*/ 624537 h 2132573"/>
              <a:gd name="connsiteX11" fmla="*/ 0 w 3152219"/>
              <a:gd name="connsiteY11" fmla="*/ 400508 h 2132573"/>
              <a:gd name="connsiteX12" fmla="*/ 0 w 3152219"/>
              <a:gd name="connsiteY12" fmla="*/ 106689 h 2132573"/>
              <a:gd name="connsiteX13" fmla="*/ 91440 w 3152219"/>
              <a:gd name="connsiteY13" fmla="*/ 91440 h 2132573"/>
              <a:gd name="connsiteX0" fmla="*/ 3152219 w 3152219"/>
              <a:gd name="connsiteY0" fmla="*/ 0 h 2132573"/>
              <a:gd name="connsiteX1" fmla="*/ 3152219 w 3152219"/>
              <a:gd name="connsiteY1" fmla="*/ 106689 h 2132573"/>
              <a:gd name="connsiteX2" fmla="*/ 3152219 w 3152219"/>
              <a:gd name="connsiteY2" fmla="*/ 400508 h 2132573"/>
              <a:gd name="connsiteX3" fmla="*/ 3152219 w 3152219"/>
              <a:gd name="connsiteY3" fmla="*/ 624537 h 2132573"/>
              <a:gd name="connsiteX4" fmla="*/ 2740534 w 3152219"/>
              <a:gd name="connsiteY4" fmla="*/ 1502871 h 2132573"/>
              <a:gd name="connsiteX5" fmla="*/ 1716965 w 3152219"/>
              <a:gd name="connsiteY5" fmla="*/ 2011342 h 2132573"/>
              <a:gd name="connsiteX6" fmla="*/ 1573526 w 3152219"/>
              <a:gd name="connsiteY6" fmla="*/ 2132573 h 2132573"/>
              <a:gd name="connsiteX7" fmla="*/ 1435253 w 3152219"/>
              <a:gd name="connsiteY7" fmla="*/ 2011342 h 2132573"/>
              <a:gd name="connsiteX8" fmla="*/ 411685 w 3152219"/>
              <a:gd name="connsiteY8" fmla="*/ 1502871 h 2132573"/>
              <a:gd name="connsiteX9" fmla="*/ 0 w 3152219"/>
              <a:gd name="connsiteY9" fmla="*/ 624537 h 2132573"/>
              <a:gd name="connsiteX10" fmla="*/ 0 w 3152219"/>
              <a:gd name="connsiteY10" fmla="*/ 400508 h 2132573"/>
              <a:gd name="connsiteX11" fmla="*/ 0 w 3152219"/>
              <a:gd name="connsiteY11" fmla="*/ 106689 h 2132573"/>
              <a:gd name="connsiteX12" fmla="*/ 91440 w 3152219"/>
              <a:gd name="connsiteY12" fmla="*/ 91440 h 2132573"/>
              <a:gd name="connsiteX0" fmla="*/ 3152219 w 3152219"/>
              <a:gd name="connsiteY0" fmla="*/ 0 h 2132573"/>
              <a:gd name="connsiteX1" fmla="*/ 3152219 w 3152219"/>
              <a:gd name="connsiteY1" fmla="*/ 106689 h 2132573"/>
              <a:gd name="connsiteX2" fmla="*/ 3152219 w 3152219"/>
              <a:gd name="connsiteY2" fmla="*/ 400508 h 2132573"/>
              <a:gd name="connsiteX3" fmla="*/ 3152219 w 3152219"/>
              <a:gd name="connsiteY3" fmla="*/ 624537 h 2132573"/>
              <a:gd name="connsiteX4" fmla="*/ 2740534 w 3152219"/>
              <a:gd name="connsiteY4" fmla="*/ 1502871 h 2132573"/>
              <a:gd name="connsiteX5" fmla="*/ 1716965 w 3152219"/>
              <a:gd name="connsiteY5" fmla="*/ 2011342 h 2132573"/>
              <a:gd name="connsiteX6" fmla="*/ 1573526 w 3152219"/>
              <a:gd name="connsiteY6" fmla="*/ 2132573 h 2132573"/>
              <a:gd name="connsiteX7" fmla="*/ 1435253 w 3152219"/>
              <a:gd name="connsiteY7" fmla="*/ 2011342 h 2132573"/>
              <a:gd name="connsiteX8" fmla="*/ 411685 w 3152219"/>
              <a:gd name="connsiteY8" fmla="*/ 1502871 h 2132573"/>
              <a:gd name="connsiteX9" fmla="*/ 0 w 3152219"/>
              <a:gd name="connsiteY9" fmla="*/ 624537 h 2132573"/>
              <a:gd name="connsiteX10" fmla="*/ 0 w 3152219"/>
              <a:gd name="connsiteY10" fmla="*/ 400508 h 2132573"/>
              <a:gd name="connsiteX11" fmla="*/ 0 w 3152219"/>
              <a:gd name="connsiteY11" fmla="*/ 106689 h 2132573"/>
              <a:gd name="connsiteX12" fmla="*/ 10849 w 3152219"/>
              <a:gd name="connsiteY12" fmla="*/ 17048 h 2132573"/>
              <a:gd name="connsiteX0" fmla="*/ 3152219 w 3152219"/>
              <a:gd name="connsiteY0" fmla="*/ 0 h 2132573"/>
              <a:gd name="connsiteX1" fmla="*/ 3152219 w 3152219"/>
              <a:gd name="connsiteY1" fmla="*/ 106689 h 2132573"/>
              <a:gd name="connsiteX2" fmla="*/ 3152219 w 3152219"/>
              <a:gd name="connsiteY2" fmla="*/ 400508 h 2132573"/>
              <a:gd name="connsiteX3" fmla="*/ 3152219 w 3152219"/>
              <a:gd name="connsiteY3" fmla="*/ 624537 h 2132573"/>
              <a:gd name="connsiteX4" fmla="*/ 2740534 w 3152219"/>
              <a:gd name="connsiteY4" fmla="*/ 1502871 h 2132573"/>
              <a:gd name="connsiteX5" fmla="*/ 1716965 w 3152219"/>
              <a:gd name="connsiteY5" fmla="*/ 2011342 h 2132573"/>
              <a:gd name="connsiteX6" fmla="*/ 1573526 w 3152219"/>
              <a:gd name="connsiteY6" fmla="*/ 2132573 h 2132573"/>
              <a:gd name="connsiteX7" fmla="*/ 1435253 w 3152219"/>
              <a:gd name="connsiteY7" fmla="*/ 2011342 h 2132573"/>
              <a:gd name="connsiteX8" fmla="*/ 411685 w 3152219"/>
              <a:gd name="connsiteY8" fmla="*/ 1502871 h 2132573"/>
              <a:gd name="connsiteX9" fmla="*/ 0 w 3152219"/>
              <a:gd name="connsiteY9" fmla="*/ 624537 h 2132573"/>
              <a:gd name="connsiteX10" fmla="*/ 0 w 3152219"/>
              <a:gd name="connsiteY10" fmla="*/ 400508 h 2132573"/>
              <a:gd name="connsiteX11" fmla="*/ 0 w 3152219"/>
              <a:gd name="connsiteY11" fmla="*/ 106689 h 2132573"/>
              <a:gd name="connsiteX12" fmla="*/ 4650 w 3152219"/>
              <a:gd name="connsiteY12" fmla="*/ 4649 h 213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52219" h="2132573">
                <a:moveTo>
                  <a:pt x="3152219" y="0"/>
                </a:moveTo>
                <a:lnTo>
                  <a:pt x="3152219" y="106689"/>
                </a:lnTo>
                <a:lnTo>
                  <a:pt x="3152219" y="400508"/>
                </a:lnTo>
                <a:lnTo>
                  <a:pt x="3152219" y="624537"/>
                </a:lnTo>
                <a:cubicBezTo>
                  <a:pt x="3152219" y="1077994"/>
                  <a:pt x="3023568" y="1304963"/>
                  <a:pt x="2740534" y="1502871"/>
                </a:cubicBezTo>
                <a:cubicBezTo>
                  <a:pt x="2446186" y="1673405"/>
                  <a:pt x="2059826" y="1746387"/>
                  <a:pt x="1716965" y="2011342"/>
                </a:cubicBezTo>
                <a:lnTo>
                  <a:pt x="1573526" y="2132573"/>
                </a:lnTo>
                <a:lnTo>
                  <a:pt x="1435253" y="2011342"/>
                </a:lnTo>
                <a:cubicBezTo>
                  <a:pt x="1092391" y="1746387"/>
                  <a:pt x="706031" y="1673405"/>
                  <a:pt x="411685" y="1502871"/>
                </a:cubicBezTo>
                <a:cubicBezTo>
                  <a:pt x="128650" y="1304963"/>
                  <a:pt x="0" y="1077994"/>
                  <a:pt x="0" y="624537"/>
                </a:cubicBezTo>
                <a:lnTo>
                  <a:pt x="0" y="400508"/>
                </a:lnTo>
                <a:lnTo>
                  <a:pt x="0" y="106689"/>
                </a:lnTo>
                <a:cubicBezTo>
                  <a:pt x="0" y="71126"/>
                  <a:pt x="4650" y="4649"/>
                  <a:pt x="4650" y="4649"/>
                </a:cubicBez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17">
            <a:extLst>
              <a:ext uri="{FF2B5EF4-FFF2-40B4-BE49-F238E27FC236}">
                <a16:creationId xmlns:a16="http://schemas.microsoft.com/office/drawing/2014/main" id="{239DBA70-EE2C-4FFF-9388-FAA5A3203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52100" y="4859200"/>
            <a:ext cx="3047936" cy="1998800"/>
          </a:xfrm>
          <a:custGeom>
            <a:avLst/>
            <a:gdLst>
              <a:gd name="connsiteX0" fmla="*/ 1526466 w 3047936"/>
              <a:gd name="connsiteY0" fmla="*/ 0 h 1998800"/>
              <a:gd name="connsiteX1" fmla="*/ 1660166 w 3047936"/>
              <a:gd name="connsiteY1" fmla="*/ 117220 h 1998800"/>
              <a:gd name="connsiteX2" fmla="*/ 2649871 w 3047936"/>
              <a:gd name="connsiteY2" fmla="*/ 608871 h 1998800"/>
              <a:gd name="connsiteX3" fmla="*/ 3047936 w 3047936"/>
              <a:gd name="connsiteY3" fmla="*/ 1458146 h 1998800"/>
              <a:gd name="connsiteX4" fmla="*/ 3047936 w 3047936"/>
              <a:gd name="connsiteY4" fmla="*/ 1588054 h 1998800"/>
              <a:gd name="connsiteX5" fmla="*/ 3047936 w 3047936"/>
              <a:gd name="connsiteY5" fmla="*/ 1958864 h 1998800"/>
              <a:gd name="connsiteX6" fmla="*/ 3047936 w 3047936"/>
              <a:gd name="connsiteY6" fmla="*/ 1998800 h 1998800"/>
              <a:gd name="connsiteX7" fmla="*/ 0 w 3047936"/>
              <a:gd name="connsiteY7" fmla="*/ 1998800 h 1998800"/>
              <a:gd name="connsiteX8" fmla="*/ 0 w 3047936"/>
              <a:gd name="connsiteY8" fmla="*/ 1958864 h 1998800"/>
              <a:gd name="connsiteX9" fmla="*/ 0 w 3047936"/>
              <a:gd name="connsiteY9" fmla="*/ 1588054 h 1998800"/>
              <a:gd name="connsiteX10" fmla="*/ 0 w 3047936"/>
              <a:gd name="connsiteY10" fmla="*/ 1458146 h 1998800"/>
              <a:gd name="connsiteX11" fmla="*/ 398066 w 3047936"/>
              <a:gd name="connsiteY11" fmla="*/ 608871 h 1998800"/>
              <a:gd name="connsiteX12" fmla="*/ 1387773 w 3047936"/>
              <a:gd name="connsiteY12" fmla="*/ 117220 h 19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47936" h="1998800">
                <a:moveTo>
                  <a:pt x="1526466" y="0"/>
                </a:moveTo>
                <a:lnTo>
                  <a:pt x="1660166" y="117220"/>
                </a:lnTo>
                <a:cubicBezTo>
                  <a:pt x="1991684" y="373411"/>
                  <a:pt x="2365262" y="443978"/>
                  <a:pt x="2649871" y="608871"/>
                </a:cubicBezTo>
                <a:cubicBezTo>
                  <a:pt x="2923543" y="800231"/>
                  <a:pt x="3047936" y="1019692"/>
                  <a:pt x="3047936" y="1458146"/>
                </a:cubicBezTo>
                <a:lnTo>
                  <a:pt x="3047936" y="1588054"/>
                </a:lnTo>
                <a:lnTo>
                  <a:pt x="3047936" y="1958864"/>
                </a:lnTo>
                <a:lnTo>
                  <a:pt x="3047936" y="1998800"/>
                </a:lnTo>
                <a:lnTo>
                  <a:pt x="0" y="1998800"/>
                </a:lnTo>
                <a:lnTo>
                  <a:pt x="0" y="1958864"/>
                </a:lnTo>
                <a:lnTo>
                  <a:pt x="0" y="1588054"/>
                </a:lnTo>
                <a:lnTo>
                  <a:pt x="0" y="1458146"/>
                </a:lnTo>
                <a:cubicBezTo>
                  <a:pt x="0" y="1019692"/>
                  <a:pt x="124395" y="800231"/>
                  <a:pt x="398066" y="608871"/>
                </a:cubicBezTo>
                <a:cubicBezTo>
                  <a:pt x="682676" y="443978"/>
                  <a:pt x="1056254" y="373411"/>
                  <a:pt x="1387773" y="117220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7A9811F9-20B2-4BB6-A99A-7CF01D32E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99959" y="4788649"/>
            <a:ext cx="3152219" cy="2069351"/>
          </a:xfrm>
          <a:custGeom>
            <a:avLst/>
            <a:gdLst>
              <a:gd name="connsiteX0" fmla="*/ 1578693 w 3152219"/>
              <a:gd name="connsiteY0" fmla="*/ 0 h 2069351"/>
              <a:gd name="connsiteX1" fmla="*/ 1716967 w 3152219"/>
              <a:gd name="connsiteY1" fmla="*/ 121231 h 2069351"/>
              <a:gd name="connsiteX2" fmla="*/ 2740534 w 3152219"/>
              <a:gd name="connsiteY2" fmla="*/ 629703 h 2069351"/>
              <a:gd name="connsiteX3" fmla="*/ 3152219 w 3152219"/>
              <a:gd name="connsiteY3" fmla="*/ 1508036 h 2069351"/>
              <a:gd name="connsiteX4" fmla="*/ 3152219 w 3152219"/>
              <a:gd name="connsiteY4" fmla="*/ 1642389 h 2069351"/>
              <a:gd name="connsiteX5" fmla="*/ 3152219 w 3152219"/>
              <a:gd name="connsiteY5" fmla="*/ 2025885 h 2069351"/>
              <a:gd name="connsiteX6" fmla="*/ 3152219 w 3152219"/>
              <a:gd name="connsiteY6" fmla="*/ 2069351 h 2069351"/>
              <a:gd name="connsiteX7" fmla="*/ 0 w 3152219"/>
              <a:gd name="connsiteY7" fmla="*/ 2069351 h 2069351"/>
              <a:gd name="connsiteX8" fmla="*/ 0 w 3152219"/>
              <a:gd name="connsiteY8" fmla="*/ 2025885 h 2069351"/>
              <a:gd name="connsiteX9" fmla="*/ 0 w 3152219"/>
              <a:gd name="connsiteY9" fmla="*/ 1642389 h 2069351"/>
              <a:gd name="connsiteX10" fmla="*/ 0 w 3152219"/>
              <a:gd name="connsiteY10" fmla="*/ 1508036 h 2069351"/>
              <a:gd name="connsiteX11" fmla="*/ 411685 w 3152219"/>
              <a:gd name="connsiteY11" fmla="*/ 629703 h 2069351"/>
              <a:gd name="connsiteX12" fmla="*/ 1435255 w 3152219"/>
              <a:gd name="connsiteY12" fmla="*/ 121231 h 2069351"/>
              <a:gd name="connsiteX0" fmla="*/ 3152219 w 3243659"/>
              <a:gd name="connsiteY0" fmla="*/ 2069351 h 2160791"/>
              <a:gd name="connsiteX1" fmla="*/ 0 w 3243659"/>
              <a:gd name="connsiteY1" fmla="*/ 2069351 h 2160791"/>
              <a:gd name="connsiteX2" fmla="*/ 0 w 3243659"/>
              <a:gd name="connsiteY2" fmla="*/ 2025885 h 2160791"/>
              <a:gd name="connsiteX3" fmla="*/ 0 w 3243659"/>
              <a:gd name="connsiteY3" fmla="*/ 1642389 h 2160791"/>
              <a:gd name="connsiteX4" fmla="*/ 0 w 3243659"/>
              <a:gd name="connsiteY4" fmla="*/ 1508036 h 2160791"/>
              <a:gd name="connsiteX5" fmla="*/ 411685 w 3243659"/>
              <a:gd name="connsiteY5" fmla="*/ 629703 h 2160791"/>
              <a:gd name="connsiteX6" fmla="*/ 1435255 w 3243659"/>
              <a:gd name="connsiteY6" fmla="*/ 121231 h 2160791"/>
              <a:gd name="connsiteX7" fmla="*/ 1578693 w 3243659"/>
              <a:gd name="connsiteY7" fmla="*/ 0 h 2160791"/>
              <a:gd name="connsiteX8" fmla="*/ 1716967 w 3243659"/>
              <a:gd name="connsiteY8" fmla="*/ 121231 h 2160791"/>
              <a:gd name="connsiteX9" fmla="*/ 2740534 w 3243659"/>
              <a:gd name="connsiteY9" fmla="*/ 629703 h 2160791"/>
              <a:gd name="connsiteX10" fmla="*/ 3152219 w 3243659"/>
              <a:gd name="connsiteY10" fmla="*/ 1508036 h 2160791"/>
              <a:gd name="connsiteX11" fmla="*/ 3152219 w 3243659"/>
              <a:gd name="connsiteY11" fmla="*/ 1642389 h 2160791"/>
              <a:gd name="connsiteX12" fmla="*/ 3152219 w 3243659"/>
              <a:gd name="connsiteY12" fmla="*/ 2025885 h 2160791"/>
              <a:gd name="connsiteX13" fmla="*/ 3243659 w 3243659"/>
              <a:gd name="connsiteY13" fmla="*/ 2160791 h 2160791"/>
              <a:gd name="connsiteX0" fmla="*/ 0 w 3243659"/>
              <a:gd name="connsiteY0" fmla="*/ 2069351 h 2160791"/>
              <a:gd name="connsiteX1" fmla="*/ 0 w 3243659"/>
              <a:gd name="connsiteY1" fmla="*/ 2025885 h 2160791"/>
              <a:gd name="connsiteX2" fmla="*/ 0 w 3243659"/>
              <a:gd name="connsiteY2" fmla="*/ 1642389 h 2160791"/>
              <a:gd name="connsiteX3" fmla="*/ 0 w 3243659"/>
              <a:gd name="connsiteY3" fmla="*/ 1508036 h 2160791"/>
              <a:gd name="connsiteX4" fmla="*/ 411685 w 3243659"/>
              <a:gd name="connsiteY4" fmla="*/ 629703 h 2160791"/>
              <a:gd name="connsiteX5" fmla="*/ 1435255 w 3243659"/>
              <a:gd name="connsiteY5" fmla="*/ 121231 h 2160791"/>
              <a:gd name="connsiteX6" fmla="*/ 1578693 w 3243659"/>
              <a:gd name="connsiteY6" fmla="*/ 0 h 2160791"/>
              <a:gd name="connsiteX7" fmla="*/ 1716967 w 3243659"/>
              <a:gd name="connsiteY7" fmla="*/ 121231 h 2160791"/>
              <a:gd name="connsiteX8" fmla="*/ 2740534 w 3243659"/>
              <a:gd name="connsiteY8" fmla="*/ 629703 h 2160791"/>
              <a:gd name="connsiteX9" fmla="*/ 3152219 w 3243659"/>
              <a:gd name="connsiteY9" fmla="*/ 1508036 h 2160791"/>
              <a:gd name="connsiteX10" fmla="*/ 3152219 w 3243659"/>
              <a:gd name="connsiteY10" fmla="*/ 1642389 h 2160791"/>
              <a:gd name="connsiteX11" fmla="*/ 3152219 w 3243659"/>
              <a:gd name="connsiteY11" fmla="*/ 2025885 h 2160791"/>
              <a:gd name="connsiteX12" fmla="*/ 3243659 w 3243659"/>
              <a:gd name="connsiteY12" fmla="*/ 2160791 h 2160791"/>
              <a:gd name="connsiteX0" fmla="*/ 0 w 3152219"/>
              <a:gd name="connsiteY0" fmla="*/ 2069351 h 2069351"/>
              <a:gd name="connsiteX1" fmla="*/ 0 w 3152219"/>
              <a:gd name="connsiteY1" fmla="*/ 2025885 h 2069351"/>
              <a:gd name="connsiteX2" fmla="*/ 0 w 3152219"/>
              <a:gd name="connsiteY2" fmla="*/ 1642389 h 2069351"/>
              <a:gd name="connsiteX3" fmla="*/ 0 w 3152219"/>
              <a:gd name="connsiteY3" fmla="*/ 1508036 h 2069351"/>
              <a:gd name="connsiteX4" fmla="*/ 411685 w 3152219"/>
              <a:gd name="connsiteY4" fmla="*/ 629703 h 2069351"/>
              <a:gd name="connsiteX5" fmla="*/ 1435255 w 3152219"/>
              <a:gd name="connsiteY5" fmla="*/ 121231 h 2069351"/>
              <a:gd name="connsiteX6" fmla="*/ 1578693 w 3152219"/>
              <a:gd name="connsiteY6" fmla="*/ 0 h 2069351"/>
              <a:gd name="connsiteX7" fmla="*/ 1716967 w 3152219"/>
              <a:gd name="connsiteY7" fmla="*/ 121231 h 2069351"/>
              <a:gd name="connsiteX8" fmla="*/ 2740534 w 3152219"/>
              <a:gd name="connsiteY8" fmla="*/ 629703 h 2069351"/>
              <a:gd name="connsiteX9" fmla="*/ 3152219 w 3152219"/>
              <a:gd name="connsiteY9" fmla="*/ 1508036 h 2069351"/>
              <a:gd name="connsiteX10" fmla="*/ 3152219 w 3152219"/>
              <a:gd name="connsiteY10" fmla="*/ 1642389 h 2069351"/>
              <a:gd name="connsiteX11" fmla="*/ 3152219 w 3152219"/>
              <a:gd name="connsiteY11" fmla="*/ 2025885 h 2069351"/>
              <a:gd name="connsiteX0" fmla="*/ 0 w 3152219"/>
              <a:gd name="connsiteY0" fmla="*/ 2069351 h 2069351"/>
              <a:gd name="connsiteX1" fmla="*/ 0 w 3152219"/>
              <a:gd name="connsiteY1" fmla="*/ 2025885 h 2069351"/>
              <a:gd name="connsiteX2" fmla="*/ 0 w 3152219"/>
              <a:gd name="connsiteY2" fmla="*/ 1642389 h 2069351"/>
              <a:gd name="connsiteX3" fmla="*/ 0 w 3152219"/>
              <a:gd name="connsiteY3" fmla="*/ 1508036 h 2069351"/>
              <a:gd name="connsiteX4" fmla="*/ 411685 w 3152219"/>
              <a:gd name="connsiteY4" fmla="*/ 629703 h 2069351"/>
              <a:gd name="connsiteX5" fmla="*/ 1435255 w 3152219"/>
              <a:gd name="connsiteY5" fmla="*/ 121231 h 2069351"/>
              <a:gd name="connsiteX6" fmla="*/ 1578693 w 3152219"/>
              <a:gd name="connsiteY6" fmla="*/ 0 h 2069351"/>
              <a:gd name="connsiteX7" fmla="*/ 1716967 w 3152219"/>
              <a:gd name="connsiteY7" fmla="*/ 121231 h 2069351"/>
              <a:gd name="connsiteX8" fmla="*/ 2740534 w 3152219"/>
              <a:gd name="connsiteY8" fmla="*/ 629703 h 2069351"/>
              <a:gd name="connsiteX9" fmla="*/ 3152219 w 3152219"/>
              <a:gd name="connsiteY9" fmla="*/ 1508036 h 2069351"/>
              <a:gd name="connsiteX10" fmla="*/ 3152219 w 3152219"/>
              <a:gd name="connsiteY10" fmla="*/ 1642389 h 2069351"/>
              <a:gd name="connsiteX11" fmla="*/ 3152219 w 3152219"/>
              <a:gd name="connsiteY11" fmla="*/ 2063080 h 2069351"/>
              <a:gd name="connsiteX0" fmla="*/ 0 w 3152219"/>
              <a:gd name="connsiteY0" fmla="*/ 2069351 h 2069351"/>
              <a:gd name="connsiteX1" fmla="*/ 0 w 3152219"/>
              <a:gd name="connsiteY1" fmla="*/ 1642389 h 2069351"/>
              <a:gd name="connsiteX2" fmla="*/ 0 w 3152219"/>
              <a:gd name="connsiteY2" fmla="*/ 1508036 h 2069351"/>
              <a:gd name="connsiteX3" fmla="*/ 411685 w 3152219"/>
              <a:gd name="connsiteY3" fmla="*/ 629703 h 2069351"/>
              <a:gd name="connsiteX4" fmla="*/ 1435255 w 3152219"/>
              <a:gd name="connsiteY4" fmla="*/ 121231 h 2069351"/>
              <a:gd name="connsiteX5" fmla="*/ 1578693 w 3152219"/>
              <a:gd name="connsiteY5" fmla="*/ 0 h 2069351"/>
              <a:gd name="connsiteX6" fmla="*/ 1716967 w 3152219"/>
              <a:gd name="connsiteY6" fmla="*/ 121231 h 2069351"/>
              <a:gd name="connsiteX7" fmla="*/ 2740534 w 3152219"/>
              <a:gd name="connsiteY7" fmla="*/ 629703 h 2069351"/>
              <a:gd name="connsiteX8" fmla="*/ 3152219 w 3152219"/>
              <a:gd name="connsiteY8" fmla="*/ 1508036 h 2069351"/>
              <a:gd name="connsiteX9" fmla="*/ 3152219 w 3152219"/>
              <a:gd name="connsiteY9" fmla="*/ 1642389 h 2069351"/>
              <a:gd name="connsiteX10" fmla="*/ 3152219 w 3152219"/>
              <a:gd name="connsiteY10" fmla="*/ 2063080 h 2069351"/>
              <a:gd name="connsiteX0" fmla="*/ 0 w 3152219"/>
              <a:gd name="connsiteY0" fmla="*/ 2069351 h 2069351"/>
              <a:gd name="connsiteX1" fmla="*/ 0 w 3152219"/>
              <a:gd name="connsiteY1" fmla="*/ 1508036 h 2069351"/>
              <a:gd name="connsiteX2" fmla="*/ 411685 w 3152219"/>
              <a:gd name="connsiteY2" fmla="*/ 629703 h 2069351"/>
              <a:gd name="connsiteX3" fmla="*/ 1435255 w 3152219"/>
              <a:gd name="connsiteY3" fmla="*/ 121231 h 2069351"/>
              <a:gd name="connsiteX4" fmla="*/ 1578693 w 3152219"/>
              <a:gd name="connsiteY4" fmla="*/ 0 h 2069351"/>
              <a:gd name="connsiteX5" fmla="*/ 1716967 w 3152219"/>
              <a:gd name="connsiteY5" fmla="*/ 121231 h 2069351"/>
              <a:gd name="connsiteX6" fmla="*/ 2740534 w 3152219"/>
              <a:gd name="connsiteY6" fmla="*/ 629703 h 2069351"/>
              <a:gd name="connsiteX7" fmla="*/ 3152219 w 3152219"/>
              <a:gd name="connsiteY7" fmla="*/ 1508036 h 2069351"/>
              <a:gd name="connsiteX8" fmla="*/ 3152219 w 3152219"/>
              <a:gd name="connsiteY8" fmla="*/ 1642389 h 2069351"/>
              <a:gd name="connsiteX9" fmla="*/ 3152219 w 3152219"/>
              <a:gd name="connsiteY9" fmla="*/ 2063080 h 206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52219" h="2069351">
                <a:moveTo>
                  <a:pt x="0" y="2069351"/>
                </a:moveTo>
                <a:lnTo>
                  <a:pt x="0" y="1508036"/>
                </a:lnTo>
                <a:cubicBezTo>
                  <a:pt x="0" y="1054580"/>
                  <a:pt x="128651" y="827611"/>
                  <a:pt x="411685" y="629703"/>
                </a:cubicBezTo>
                <a:cubicBezTo>
                  <a:pt x="706033" y="459168"/>
                  <a:pt x="1092393" y="386187"/>
                  <a:pt x="1435255" y="121231"/>
                </a:cubicBezTo>
                <a:lnTo>
                  <a:pt x="1578693" y="0"/>
                </a:lnTo>
                <a:lnTo>
                  <a:pt x="1716967" y="121231"/>
                </a:lnTo>
                <a:cubicBezTo>
                  <a:pt x="2059828" y="386187"/>
                  <a:pt x="2446188" y="459168"/>
                  <a:pt x="2740534" y="629703"/>
                </a:cubicBezTo>
                <a:cubicBezTo>
                  <a:pt x="3023570" y="827611"/>
                  <a:pt x="3152219" y="1054580"/>
                  <a:pt x="3152219" y="1508036"/>
                </a:cubicBezTo>
                <a:lnTo>
                  <a:pt x="3152219" y="1642389"/>
                </a:lnTo>
                <a:lnTo>
                  <a:pt x="3152219" y="2063080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74DBA-15B2-44D2-90DE-E57D44C2E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68191"/>
            <a:ext cx="9076329" cy="106427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A3743-58E1-455E-920F-17B90A6CF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668" y="1026182"/>
            <a:ext cx="9076329" cy="170921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just"/>
            <a:endParaRPr lang="en-US" b="1" dirty="0">
              <a:ea typeface="+mn-lt"/>
              <a:cs typeface="+mn-lt"/>
            </a:endParaRPr>
          </a:p>
          <a:p>
            <a:pPr algn="just"/>
            <a:r>
              <a:rPr lang="en-US" b="1" dirty="0">
                <a:ea typeface="+mn-lt"/>
                <a:cs typeface="+mn-lt"/>
              </a:rPr>
              <a:t>ACID</a:t>
            </a:r>
            <a:r>
              <a:rPr lang="en-US" dirty="0">
                <a:ea typeface="+mn-lt"/>
                <a:cs typeface="+mn-lt"/>
              </a:rPr>
              <a:t> (atomicity, </a:t>
            </a:r>
            <a:r>
              <a:rPr lang="en-US" u="sng" dirty="0">
                <a:ea typeface="+mn-lt"/>
                <a:cs typeface="+mn-lt"/>
              </a:rPr>
              <a:t>consistency</a:t>
            </a:r>
            <a:r>
              <a:rPr lang="en-US" dirty="0">
                <a:ea typeface="+mn-lt"/>
                <a:cs typeface="+mn-lt"/>
              </a:rPr>
              <a:t>, isolation, durability) - properties of database transactions</a:t>
            </a:r>
            <a:endParaRPr lang="en-US"/>
          </a:p>
          <a:p>
            <a:pPr algn="just"/>
            <a:r>
              <a:rPr lang="en-US" dirty="0">
                <a:ea typeface="+mn-lt"/>
                <a:cs typeface="+mn-lt"/>
              </a:rPr>
              <a:t>more than one transaction tries to read or write same data cluster</a:t>
            </a:r>
            <a:r>
              <a:rPr lang="en-US" dirty="0"/>
              <a:t> =&gt; </a:t>
            </a:r>
            <a:r>
              <a:rPr lang="en-US" dirty="0">
                <a:ea typeface="+mn-lt"/>
                <a:cs typeface="+mn-lt"/>
              </a:rPr>
              <a:t>concurrency control needed</a:t>
            </a:r>
            <a:endParaRPr lang="en-US" dirty="0"/>
          </a:p>
          <a:p>
            <a:pPr algn="just"/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C8DE29B-DD52-4248-9148-F2E7EC872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079" y="3121587"/>
            <a:ext cx="3706483" cy="27139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1750F8-4B65-41E4-AF63-0FC85F490B0E}"/>
              </a:ext>
            </a:extLst>
          </p:cNvPr>
          <p:cNvSpPr txBox="1"/>
          <p:nvPr/>
        </p:nvSpPr>
        <p:spPr>
          <a:xfrm>
            <a:off x="511834" y="3128514"/>
            <a:ext cx="5388633" cy="33875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10000"/>
              </a:lnSpc>
              <a:spcBef>
                <a:spcPts val="1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Distributed database</a:t>
            </a:r>
            <a:r>
              <a:rPr lang="en-US" dirty="0"/>
              <a:t> </a:t>
            </a: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endParaRPr lang="en-US" dirty="0"/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r>
              <a:rPr lang="en-US" dirty="0">
                <a:ea typeface="+mn-lt"/>
                <a:cs typeface="+mn-lt"/>
              </a:rPr>
              <a:t>Distributed database </a:t>
            </a:r>
            <a:r>
              <a:rPr lang="en-US" dirty="0"/>
              <a:t>= regular centralized database + physically spread across multiple geographical sites and is connected through wired or wireless network</a:t>
            </a:r>
            <a:endParaRPr lang="en-US">
              <a:ea typeface="+mn-lt"/>
              <a:cs typeface="+mn-lt"/>
            </a:endParaRPr>
          </a:p>
          <a:p>
            <a:pPr algn="just">
              <a:lnSpc>
                <a:spcPct val="110000"/>
              </a:lnSpc>
              <a:spcBef>
                <a:spcPts val="1000"/>
              </a:spcBef>
            </a:pPr>
            <a:endParaRPr lang="en-US" dirty="0">
              <a:ea typeface="+mn-lt"/>
              <a:cs typeface="+mn-lt"/>
            </a:endParaRPr>
          </a:p>
          <a:p>
            <a:pPr marL="285750" indent="-285750" algn="just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907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8F391-7ED5-422B-B785-0767B257A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570" y="352196"/>
            <a:ext cx="9076329" cy="106427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Concurrency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014FD-5B2B-4B44-A5D7-902944846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570" y="1629822"/>
            <a:ext cx="5481990" cy="24424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/>
              <a:t>one of the main properties of relational database system that allows multiple users to affect multiple transactions at a time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distributed transactions = transactions in distributed environment</a:t>
            </a:r>
          </a:p>
          <a:p>
            <a:r>
              <a:rPr lang="en-US" dirty="0">
                <a:ea typeface="+mn-lt"/>
                <a:cs typeface="+mn-lt"/>
              </a:rPr>
              <a:t>local transaction manager</a:t>
            </a:r>
            <a:endParaRPr lang="en-US" dirty="0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E2DBD81A-F6A1-484D-9651-F83A85FF4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371" y="1107684"/>
            <a:ext cx="4957312" cy="301444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AA3EBB-5A36-4F4A-8450-04148ED22CBA}"/>
              </a:ext>
            </a:extLst>
          </p:cNvPr>
          <p:cNvSpPr txBox="1">
            <a:spLocks/>
          </p:cNvSpPr>
          <p:nvPr/>
        </p:nvSpPr>
        <p:spPr>
          <a:xfrm>
            <a:off x="917861" y="4649776"/>
            <a:ext cx="10672217" cy="15798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>
                <a:ea typeface="+mn-lt"/>
                <a:cs typeface="+mn-lt"/>
              </a:rPr>
              <a:t>Serializability theory</a:t>
            </a:r>
            <a:r>
              <a:rPr lang="en-US" dirty="0">
                <a:ea typeface="+mn-lt"/>
                <a:cs typeface="+mn-lt"/>
              </a:rPr>
              <a:t> =  transactions are prioritized based upon their importance and effect on the system to retain data integrity in the system.</a:t>
            </a:r>
          </a:p>
          <a:p>
            <a:pPr algn="just"/>
            <a:r>
              <a:rPr lang="en-US" dirty="0">
                <a:ea typeface="+mn-lt"/>
                <a:cs typeface="+mn-lt"/>
              </a:rPr>
              <a:t>Serializability = technique to stop a transaction temporarily while other transaction is accessing some data item.</a:t>
            </a:r>
          </a:p>
        </p:txBody>
      </p:sp>
    </p:spTree>
    <p:extLst>
      <p:ext uri="{BB962C8B-B14F-4D97-AF65-F5344CB8AC3E}">
        <p14:creationId xmlns:p14="http://schemas.microsoft.com/office/powerpoint/2010/main" val="335620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2ED6-0A79-4004-ABDB-C0030BCE8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Techniques of Concurrency Control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25652-8C70-42D0-BB13-4ECDCDA3B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712083"/>
            <a:ext cx="9076329" cy="36501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dirty="0">
                <a:ea typeface="+mn-lt"/>
                <a:cs typeface="+mn-lt"/>
              </a:rPr>
              <a:t>I. Distributed Two-Phase Locking Protocol </a:t>
            </a:r>
            <a:endParaRPr lang="en-US" sz="3200"/>
          </a:p>
          <a:p>
            <a:pPr marL="0" indent="0">
              <a:buNone/>
            </a:pPr>
            <a:r>
              <a:rPr lang="en-US" sz="3200" dirty="0">
                <a:ea typeface="+mn-lt"/>
                <a:cs typeface="+mn-lt"/>
              </a:rPr>
              <a:t>II. Timestamp-Based Protocols </a:t>
            </a:r>
          </a:p>
          <a:p>
            <a:pPr marL="0" indent="0">
              <a:buNone/>
            </a:pPr>
            <a:r>
              <a:rPr lang="en-US" sz="3200" dirty="0">
                <a:ea typeface="+mn-lt"/>
                <a:cs typeface="+mn-lt"/>
              </a:rPr>
              <a:t>III. Validation-Based Protocols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16456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943FC-9B08-4C2D-9F7F-5283FA30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Distributed Two-Phase Locking Protocol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BBF1F-BDF6-49FF-B53E-E523C6589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435996"/>
            <a:ext cx="6215235" cy="36501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most common protocol in relational databases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>
                <a:ea typeface="+mn-lt"/>
                <a:cs typeface="+mn-lt"/>
              </a:rPr>
              <a:t>Two phase locking (overwrite old values)</a:t>
            </a:r>
          </a:p>
          <a:p>
            <a:pPr marL="0" indent="0" algn="ctr">
              <a:buNone/>
            </a:pPr>
            <a:r>
              <a:rPr lang="en-US" dirty="0">
                <a:ea typeface="+mn-lt"/>
                <a:cs typeface="+mn-lt"/>
              </a:rPr>
              <a:t>or</a:t>
            </a:r>
          </a:p>
          <a:p>
            <a:pPr marL="0" indent="0" algn="ctr">
              <a:buNone/>
            </a:pPr>
            <a:r>
              <a:rPr lang="en-US" dirty="0">
                <a:ea typeface="+mn-lt"/>
                <a:cs typeface="+mn-lt"/>
              </a:rPr>
              <a:t>Multi version two-phase locking (new version after every commit)</a:t>
            </a: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7798FF4E-226C-4FC8-8947-F588F8E87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325" y="2249005"/>
            <a:ext cx="4425350" cy="317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55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AFF5-F5A5-4C36-94A5-C84671AEE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Timestamp-Based Protocols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99583-48E9-4FC9-A7DB-EB0D42559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248257"/>
            <a:ext cx="6013952" cy="36501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additional „timestamp‟ parameter which is associated to every transaction</a:t>
            </a:r>
          </a:p>
          <a:p>
            <a:r>
              <a:rPr lang="en-US" dirty="0">
                <a:ea typeface="+mn-lt"/>
                <a:cs typeface="+mn-lt"/>
              </a:rPr>
              <a:t>two timestamps: </a:t>
            </a:r>
          </a:p>
          <a:p>
            <a:pPr lvl="4"/>
            <a:r>
              <a:rPr lang="en-US" sz="2000" dirty="0">
                <a:ea typeface="+mn-lt"/>
                <a:cs typeface="+mn-lt"/>
              </a:rPr>
              <a:t>read timestamp</a:t>
            </a:r>
            <a:endParaRPr lang="en-US" sz="2000"/>
          </a:p>
          <a:p>
            <a:pPr lvl="4"/>
            <a:r>
              <a:rPr lang="en-US" sz="2000" dirty="0">
                <a:ea typeface="+mn-lt"/>
                <a:cs typeface="+mn-lt"/>
              </a:rPr>
              <a:t>write timestamp</a:t>
            </a:r>
          </a:p>
          <a:p>
            <a:pPr lvl="4"/>
            <a:endParaRPr lang="en-US" sz="2000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Multi version Timestamp Ordering (FCFS)</a:t>
            </a:r>
          </a:p>
          <a:p>
            <a:pPr lvl="4"/>
            <a:endParaRPr lang="en-US" sz="2000" dirty="0">
              <a:ea typeface="+mn-lt"/>
              <a:cs typeface="+mn-lt"/>
            </a:endParaRPr>
          </a:p>
          <a:p>
            <a:pPr lvl="4"/>
            <a:endParaRPr lang="en-US" sz="2000" dirty="0">
              <a:ea typeface="+mn-lt"/>
              <a:cs typeface="+mn-lt"/>
            </a:endParaRPr>
          </a:p>
          <a:p>
            <a:pPr>
              <a:buNone/>
            </a:pPr>
            <a:endParaRPr lang="en-US" sz="2600" dirty="0">
              <a:ea typeface="+mn-lt"/>
              <a:cs typeface="+mn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1A3CE4-CD17-479B-8A2F-B37C75B1E069}"/>
              </a:ext>
            </a:extLst>
          </p:cNvPr>
          <p:cNvSpPr txBox="1">
            <a:spLocks/>
          </p:cNvSpPr>
          <p:nvPr/>
        </p:nvSpPr>
        <p:spPr>
          <a:xfrm>
            <a:off x="7517068" y="1868696"/>
            <a:ext cx="4231160" cy="4498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Transaction T1 starts P(A) operation. </a:t>
            </a:r>
            <a:endParaRPr lang="en-US"/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If  (</a:t>
            </a:r>
            <a:r>
              <a:rPr lang="en-US" sz="1800" dirty="0" err="1">
                <a:ea typeface="+mn-lt"/>
                <a:cs typeface="+mn-lt"/>
              </a:rPr>
              <a:t>Write_TimeStamp</a:t>
            </a:r>
            <a:r>
              <a:rPr lang="en-US" sz="1800" dirty="0">
                <a:ea typeface="+mn-lt"/>
                <a:cs typeface="+mn-lt"/>
              </a:rPr>
              <a:t> &gt; </a:t>
            </a:r>
            <a:r>
              <a:rPr lang="en-US" sz="1800" dirty="0" err="1">
                <a:ea typeface="+mn-lt"/>
                <a:cs typeface="+mn-lt"/>
              </a:rPr>
              <a:t>TimeStamp</a:t>
            </a:r>
            <a:r>
              <a:rPr lang="en-US" sz="1800" dirty="0">
                <a:ea typeface="+mn-lt"/>
                <a:cs typeface="+mn-lt"/>
              </a:rPr>
              <a:t> (T1)) </a:t>
            </a:r>
          </a:p>
          <a:p>
            <a:pPr marL="365760" lvl="3">
              <a:buNone/>
            </a:pPr>
            <a:r>
              <a:rPr lang="en-US" sz="1800" dirty="0">
                <a:ea typeface="+mn-lt"/>
                <a:cs typeface="+mn-lt"/>
              </a:rPr>
              <a:t>Then rollback T1 </a:t>
            </a: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Else </a:t>
            </a:r>
          </a:p>
          <a:p>
            <a:pPr marL="594360" lvl="4">
              <a:buNone/>
            </a:pPr>
            <a:r>
              <a:rPr lang="en-US" sz="1800" dirty="0">
                <a:ea typeface="+mn-lt"/>
                <a:cs typeface="+mn-lt"/>
              </a:rPr>
              <a:t>Execute P(A) </a:t>
            </a:r>
          </a:p>
          <a:p>
            <a:pPr marL="594360" lvl="4">
              <a:buNone/>
            </a:pPr>
            <a:r>
              <a:rPr lang="en-US" sz="1800" dirty="0">
                <a:ea typeface="+mn-lt"/>
                <a:cs typeface="+mn-lt"/>
              </a:rPr>
              <a:t>and </a:t>
            </a:r>
            <a:endParaRPr lang="en-US" dirty="0">
              <a:ea typeface="+mn-lt"/>
              <a:cs typeface="+mn-lt"/>
            </a:endParaRPr>
          </a:p>
          <a:p>
            <a:pPr marL="594360" lvl="4">
              <a:buNone/>
            </a:pPr>
            <a:r>
              <a:rPr lang="en-US" sz="1800" dirty="0">
                <a:ea typeface="+mn-lt"/>
                <a:cs typeface="+mn-lt"/>
              </a:rPr>
              <a:t>set P_ </a:t>
            </a:r>
            <a:r>
              <a:rPr lang="en-US" sz="1800" dirty="0" err="1">
                <a:ea typeface="+mn-lt"/>
                <a:cs typeface="+mn-lt"/>
              </a:rPr>
              <a:t>TimeStamp</a:t>
            </a:r>
            <a:r>
              <a:rPr lang="en-US" sz="1800" dirty="0">
                <a:ea typeface="+mn-lt"/>
                <a:cs typeface="+mn-lt"/>
              </a:rPr>
              <a:t>(A) = MAX {</a:t>
            </a:r>
            <a:endParaRPr lang="en-US"/>
          </a:p>
          <a:p>
            <a:pPr marL="594360" lvl="4">
              <a:buNone/>
            </a:pPr>
            <a:r>
              <a:rPr lang="en-US" sz="1800" dirty="0">
                <a:ea typeface="+mn-lt"/>
                <a:cs typeface="+mn-lt"/>
              </a:rPr>
              <a:t>           P_ </a:t>
            </a:r>
            <a:r>
              <a:rPr lang="en-US" sz="1800" dirty="0" err="1">
                <a:ea typeface="+mn-lt"/>
                <a:cs typeface="+mn-lt"/>
              </a:rPr>
              <a:t>TimeStamp</a:t>
            </a:r>
            <a:r>
              <a:rPr lang="en-US" sz="1800" dirty="0">
                <a:ea typeface="+mn-lt"/>
                <a:cs typeface="+mn-lt"/>
              </a:rPr>
              <a:t> (A), </a:t>
            </a:r>
          </a:p>
          <a:p>
            <a:pPr marL="594360" lvl="4">
              <a:buNone/>
            </a:pPr>
            <a:r>
              <a:rPr lang="en-US" sz="1800" dirty="0">
                <a:ea typeface="+mn-lt"/>
                <a:cs typeface="+mn-lt"/>
              </a:rPr>
              <a:t>           </a:t>
            </a:r>
            <a:r>
              <a:rPr lang="en-US" sz="1800" dirty="0" err="1">
                <a:ea typeface="+mn-lt"/>
                <a:cs typeface="+mn-lt"/>
              </a:rPr>
              <a:t>TimeStamp</a:t>
            </a:r>
            <a:r>
              <a:rPr lang="en-US" sz="1800" dirty="0">
                <a:ea typeface="+mn-lt"/>
                <a:cs typeface="+mn-lt"/>
              </a:rPr>
              <a:t> (T1)</a:t>
            </a:r>
            <a:endParaRPr lang="en-US"/>
          </a:p>
          <a:p>
            <a:pPr marL="594360" lvl="4">
              <a:buNone/>
            </a:pPr>
            <a:r>
              <a:rPr lang="en-US" sz="1800" dirty="0">
                <a:ea typeface="+mn-lt"/>
                <a:cs typeface="+mn-lt"/>
              </a:rPr>
              <a:t>}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4012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E8C2C-4891-40CA-B7CC-F45693A6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Wait-Die &amp; Wound-Wait Algorithms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96F60-0292-40EE-BD36-8126866A4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248257"/>
            <a:ext cx="4906896" cy="36501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Wait-Die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a transaction T1 requests a data held by T2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If </a:t>
            </a:r>
            <a:r>
              <a:rPr lang="en-US" dirty="0" err="1">
                <a:ea typeface="+mn-lt"/>
                <a:cs typeface="+mn-lt"/>
              </a:rPr>
              <a:t>TimeStamp</a:t>
            </a:r>
            <a:r>
              <a:rPr lang="en-US" dirty="0">
                <a:ea typeface="+mn-lt"/>
                <a:cs typeface="+mn-lt"/>
              </a:rPr>
              <a:t>(T1) &lt; </a:t>
            </a:r>
            <a:r>
              <a:rPr lang="en-US" dirty="0" err="1">
                <a:ea typeface="+mn-lt"/>
                <a:cs typeface="+mn-lt"/>
              </a:rPr>
              <a:t>TimeStamp</a:t>
            </a:r>
            <a:r>
              <a:rPr lang="en-US" dirty="0">
                <a:ea typeface="+mn-lt"/>
                <a:cs typeface="+mn-lt"/>
              </a:rPr>
              <a:t> (T2) </a:t>
            </a:r>
          </a:p>
          <a:p>
            <a:pPr marL="365760" lvl="3">
              <a:buNone/>
            </a:pPr>
            <a:r>
              <a:rPr lang="en-US" sz="2000" dirty="0">
                <a:ea typeface="+mn-lt"/>
                <a:cs typeface="+mn-lt"/>
              </a:rPr>
              <a:t>T1 is allowed to wait until the data is available.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If </a:t>
            </a:r>
            <a:r>
              <a:rPr lang="en-US" dirty="0" err="1">
                <a:ea typeface="+mn-lt"/>
                <a:cs typeface="+mn-lt"/>
              </a:rPr>
              <a:t>TimeStamp</a:t>
            </a:r>
            <a:r>
              <a:rPr lang="en-US" dirty="0">
                <a:ea typeface="+mn-lt"/>
                <a:cs typeface="+mn-lt"/>
              </a:rPr>
              <a:t> (T1) &gt; </a:t>
            </a:r>
            <a:r>
              <a:rPr lang="en-US" dirty="0" err="1">
                <a:ea typeface="+mn-lt"/>
                <a:cs typeface="+mn-lt"/>
              </a:rPr>
              <a:t>TimeStamp</a:t>
            </a:r>
            <a:r>
              <a:rPr lang="en-US" dirty="0">
                <a:ea typeface="+mn-lt"/>
                <a:cs typeface="+mn-lt"/>
              </a:rPr>
              <a:t> (T2) </a:t>
            </a:r>
            <a:endParaRPr lang="en-US">
              <a:ea typeface="+mn-lt"/>
              <a:cs typeface="+mn-lt"/>
            </a:endParaRPr>
          </a:p>
          <a:p>
            <a:pPr marL="365760" lvl="3">
              <a:buNone/>
            </a:pPr>
            <a:r>
              <a:rPr lang="en-US" sz="2000" dirty="0">
                <a:ea typeface="+mn-lt"/>
                <a:cs typeface="+mn-lt"/>
              </a:rPr>
              <a:t>T1 is restarted later with some delay but with the same timestamp</a:t>
            </a:r>
            <a:endParaRPr lang="en-US" sz="20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131935-11B9-41BC-8623-E0B67ADCD635}"/>
              </a:ext>
            </a:extLst>
          </p:cNvPr>
          <p:cNvSpPr txBox="1">
            <a:spLocks/>
          </p:cNvSpPr>
          <p:nvPr/>
        </p:nvSpPr>
        <p:spPr>
          <a:xfrm>
            <a:off x="6093710" y="2242506"/>
            <a:ext cx="4906896" cy="36501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Wound-Wait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 transaction T1 requests a data held by T2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If </a:t>
            </a:r>
            <a:r>
              <a:rPr lang="en-US" dirty="0" err="1">
                <a:ea typeface="+mn-lt"/>
                <a:cs typeface="+mn-lt"/>
              </a:rPr>
              <a:t>TimeStamp</a:t>
            </a:r>
            <a:r>
              <a:rPr lang="en-US" dirty="0">
                <a:ea typeface="+mn-lt"/>
                <a:cs typeface="+mn-lt"/>
              </a:rPr>
              <a:t> (T1) &lt; </a:t>
            </a:r>
            <a:r>
              <a:rPr lang="en-US" dirty="0" err="1">
                <a:ea typeface="+mn-lt"/>
                <a:cs typeface="+mn-lt"/>
              </a:rPr>
              <a:t>TimeStamp</a:t>
            </a:r>
            <a:r>
              <a:rPr lang="en-US" dirty="0">
                <a:ea typeface="+mn-lt"/>
                <a:cs typeface="+mn-lt"/>
              </a:rPr>
              <a:t> (T2) </a:t>
            </a:r>
            <a:endParaRPr lang="en-US">
              <a:ea typeface="+mn-lt"/>
              <a:cs typeface="+mn-lt"/>
            </a:endParaRPr>
          </a:p>
          <a:p>
            <a:pPr marL="594360" lvl="4">
              <a:buNone/>
            </a:pPr>
            <a:r>
              <a:rPr lang="en-US" sz="2000" dirty="0">
                <a:ea typeface="+mn-lt"/>
                <a:cs typeface="+mn-lt"/>
              </a:rPr>
              <a:t>T1 makes T2 to be rolled back </a:t>
            </a:r>
          </a:p>
          <a:p>
            <a:pPr marL="594360" lvl="4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If </a:t>
            </a:r>
            <a:r>
              <a:rPr lang="en-US" err="1">
                <a:ea typeface="+mn-lt"/>
                <a:cs typeface="+mn-lt"/>
              </a:rPr>
              <a:t>TimeStamp</a:t>
            </a:r>
            <a:r>
              <a:rPr lang="en-US" dirty="0">
                <a:ea typeface="+mn-lt"/>
                <a:cs typeface="+mn-lt"/>
              </a:rPr>
              <a:t> (T1) &gt; </a:t>
            </a:r>
            <a:r>
              <a:rPr lang="en-US" err="1">
                <a:ea typeface="+mn-lt"/>
                <a:cs typeface="+mn-lt"/>
              </a:rPr>
              <a:t>TimeStamp</a:t>
            </a:r>
            <a:r>
              <a:rPr lang="en-US" dirty="0">
                <a:ea typeface="+mn-lt"/>
                <a:cs typeface="+mn-lt"/>
              </a:rPr>
              <a:t> (T2) </a:t>
            </a:r>
          </a:p>
          <a:p>
            <a:pPr marL="594360" lvl="4">
              <a:buNone/>
            </a:pPr>
            <a:r>
              <a:rPr lang="en-US" sz="2000" dirty="0">
                <a:ea typeface="+mn-lt"/>
                <a:cs typeface="+mn-lt"/>
              </a:rPr>
              <a:t>T1 is forced to wait until the required data is available. 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1853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6843F-CBC5-43F8-9394-30AD31F79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Validation-Based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6428-D274-4CED-892F-EFA1E6585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3 phases: read, write and validation</a:t>
            </a: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Validation is achieved by giving each transaction a timestamp at the end of the read phase and synchronizing using timestamp ordering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48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6505-9C29-4344-BAD0-968CE6263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E29FD-AAC3-4989-8DB0-C896DBEAC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u="sng" dirty="0">
                <a:ea typeface="+mn-lt"/>
                <a:cs typeface="+mn-lt"/>
              </a:rPr>
              <a:t>Two phase locking</a:t>
            </a:r>
            <a:r>
              <a:rPr lang="en-US" dirty="0"/>
              <a:t>: </a:t>
            </a:r>
            <a:endParaRPr lang="en-US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dirty="0"/>
              <a:t>- deadlock occurrence (solved by using backup) </a:t>
            </a:r>
            <a:endParaRPr lang="en-US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dirty="0"/>
              <a:t>-  cannot work well with query intensive applications</a:t>
            </a:r>
          </a:p>
          <a:p>
            <a:pPr algn="just"/>
            <a:endParaRPr lang="en-US" dirty="0"/>
          </a:p>
          <a:p>
            <a:pPr algn="just"/>
            <a:r>
              <a:rPr lang="en-US" u="sng" dirty="0">
                <a:ea typeface="+mn-lt"/>
                <a:cs typeface="+mn-lt"/>
              </a:rPr>
              <a:t>Timestamp ordering</a:t>
            </a:r>
            <a:r>
              <a:rPr lang="en-US" dirty="0">
                <a:ea typeface="+mn-lt"/>
                <a:cs typeface="+mn-lt"/>
              </a:rPr>
              <a:t>: chances of starvation of lengthy transactions</a:t>
            </a:r>
          </a:p>
          <a:p>
            <a:pPr algn="just"/>
            <a:endParaRPr lang="en-US" dirty="0">
              <a:ea typeface="+mn-lt"/>
              <a:cs typeface="+mn-lt"/>
            </a:endParaRPr>
          </a:p>
          <a:p>
            <a:pPr algn="just"/>
            <a:r>
              <a:rPr lang="en-US" u="sng" dirty="0">
                <a:ea typeface="+mn-lt"/>
                <a:cs typeface="+mn-lt"/>
              </a:rPr>
              <a:t>Multi version concurrency control</a:t>
            </a:r>
            <a:r>
              <a:rPr lang="en-US" dirty="0">
                <a:ea typeface="+mn-lt"/>
                <a:cs typeface="+mn-lt"/>
              </a:rPr>
              <a:t>: increases the cost of storing multiple versions in storage media</a:t>
            </a:r>
          </a:p>
          <a:p>
            <a:pPr algn="just"/>
            <a:endParaRPr lang="en-US" dirty="0">
              <a:ea typeface="+mn-lt"/>
              <a:cs typeface="+mn-lt"/>
            </a:endParaRPr>
          </a:p>
          <a:p>
            <a:pPr algn="just"/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1368436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Marrakesh">
      <a:dk1>
        <a:srgbClr val="000000"/>
      </a:dk1>
      <a:lt1>
        <a:srgbClr val="FFFFFF"/>
      </a:lt1>
      <a:dk2>
        <a:srgbClr val="431C30"/>
      </a:dk2>
      <a:lt2>
        <a:srgbClr val="F3F0EF"/>
      </a:lt2>
      <a:accent1>
        <a:srgbClr val="B35B55"/>
      </a:accent1>
      <a:accent2>
        <a:srgbClr val="CF7E6C"/>
      </a:accent2>
      <a:accent3>
        <a:srgbClr val="CA8F58"/>
      </a:accent3>
      <a:accent4>
        <a:srgbClr val="A97C54"/>
      </a:accent4>
      <a:accent5>
        <a:srgbClr val="917E45"/>
      </a:accent5>
      <a:accent6>
        <a:srgbClr val="647576"/>
      </a:accent6>
      <a:hlink>
        <a:srgbClr val="A25872"/>
      </a:hlink>
      <a:folHlink>
        <a:srgbClr val="667A7E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462</Words>
  <Application>Microsoft Office PowerPoint</Application>
  <PresentationFormat>Ecran lat</PresentationFormat>
  <Paragraphs>71</Paragraphs>
  <Slides>9</Slides>
  <Notes>1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Goudy Old Style</vt:lpstr>
      <vt:lpstr>Times New Roman</vt:lpstr>
      <vt:lpstr>MarrakeshVTI</vt:lpstr>
      <vt:lpstr>Challenges of Concurrency Control in Object Oriented Distributed Database</vt:lpstr>
      <vt:lpstr>Introduction</vt:lpstr>
      <vt:lpstr>Concurrency</vt:lpstr>
      <vt:lpstr>Techniques of Concurrency Control</vt:lpstr>
      <vt:lpstr>I. Distributed Two-Phase Locking Protocol </vt:lpstr>
      <vt:lpstr>II. Timestamp-Based Protocols </vt:lpstr>
      <vt:lpstr>Wait-Die &amp; Wound-Wait Algorithms</vt:lpstr>
      <vt:lpstr>III. Validation-Based Protocols</vt:lpstr>
      <vt:lpstr>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Oana Ivan</cp:lastModifiedBy>
  <cp:revision>265</cp:revision>
  <dcterms:created xsi:type="dcterms:W3CDTF">2022-01-27T05:03:33Z</dcterms:created>
  <dcterms:modified xsi:type="dcterms:W3CDTF">2022-01-27T16:36:15Z</dcterms:modified>
</cp:coreProperties>
</file>