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71" r:id="rId4"/>
    <p:sldId id="260" r:id="rId5"/>
    <p:sldId id="258" r:id="rId6"/>
    <p:sldId id="257" r:id="rId7"/>
    <p:sldId id="264" r:id="rId8"/>
    <p:sldId id="265" r:id="rId9"/>
    <p:sldId id="262" r:id="rId10"/>
    <p:sldId id="266" r:id="rId11"/>
    <p:sldId id="269" r:id="rId12"/>
    <p:sldId id="268" r:id="rId13"/>
    <p:sldId id="270" r:id="rId14"/>
    <p:sldId id="263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AAD8BA-DD14-4CD0-87A4-DDBA7FDBA29D}">
          <p14:sldIdLst>
            <p14:sldId id="261"/>
            <p14:sldId id="259"/>
            <p14:sldId id="271"/>
            <p14:sldId id="260"/>
            <p14:sldId id="258"/>
            <p14:sldId id="257"/>
            <p14:sldId id="264"/>
            <p14:sldId id="265"/>
            <p14:sldId id="262"/>
            <p14:sldId id="266"/>
            <p14:sldId id="269"/>
            <p14:sldId id="268"/>
            <p14:sldId id="270"/>
            <p14:sldId id="263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Community-Economic-Development/Chicago-Microlending-Institute-CMI-Microloans-Summ/4s8s-adbr/about_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id/dpkg-upyz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data.cityofchicago.org/id/dpkg-upyz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Oarabile </a:t>
            </a:r>
            <a:r>
              <a:rPr lang="en-ZA" dirty="0" err="1" smtClean="0"/>
              <a:t>Mathibela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Task 1</a:t>
            </a:r>
            <a:endParaRPr lang="en-Z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Exploratory Data Analysis(EDA) in Business Analytics.</a:t>
            </a:r>
          </a:p>
          <a:p>
            <a:endParaRPr lang="en-ZA" dirty="0"/>
          </a:p>
          <a:p>
            <a:r>
              <a:rPr lang="en-ZA" sz="1100" i="1" dirty="0" smtClean="0"/>
              <a:t>Source: </a:t>
            </a:r>
            <a:r>
              <a:rPr lang="en-ZA" sz="1100" dirty="0">
                <a:hlinkClick r:id="rId2"/>
              </a:rPr>
              <a:t>Chicago </a:t>
            </a:r>
            <a:r>
              <a:rPr lang="en-ZA" sz="1100" dirty="0" err="1">
                <a:hlinkClick r:id="rId2"/>
              </a:rPr>
              <a:t>Microlending</a:t>
            </a:r>
            <a:r>
              <a:rPr lang="en-ZA" sz="1100" dirty="0">
                <a:hlinkClick r:id="rId2"/>
              </a:rPr>
              <a:t> Institute (CMI) Microloans - Summary by Ethnicity and Gender | City of Chicago | Data Portal</a:t>
            </a:r>
            <a:r>
              <a:rPr lang="en-ZA" sz="1100" i="1" dirty="0" smtClean="0"/>
              <a:t> 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3766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960"/>
          </a:xfrm>
        </p:spPr>
        <p:txBody>
          <a:bodyPr/>
          <a:lstStyle/>
          <a:p>
            <a:r>
              <a:rPr lang="en-ZA" dirty="0"/>
              <a:t>4. Segmentation and Profiling(contd.)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64" y="1767916"/>
            <a:ext cx="9459960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960"/>
          </a:xfrm>
        </p:spPr>
        <p:txBody>
          <a:bodyPr/>
          <a:lstStyle/>
          <a:p>
            <a:r>
              <a:rPr lang="en-ZA" dirty="0" smtClean="0"/>
              <a:t>4. Segmentation and Profiling(contd.)</a:t>
            </a:r>
            <a:endParaRPr lang="en-Z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32" y="1635761"/>
            <a:ext cx="926719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960"/>
          </a:xfrm>
        </p:spPr>
        <p:txBody>
          <a:bodyPr/>
          <a:lstStyle/>
          <a:p>
            <a:r>
              <a:rPr lang="en-ZA" dirty="0" smtClean="0"/>
              <a:t>4. Segmentation and Profiling(contd.)</a:t>
            </a:r>
            <a:endParaRPr lang="en-Z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01" y="1635761"/>
            <a:ext cx="10662198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960"/>
          </a:xfrm>
        </p:spPr>
        <p:txBody>
          <a:bodyPr/>
          <a:lstStyle/>
          <a:p>
            <a:r>
              <a:rPr lang="en-ZA" dirty="0" smtClean="0"/>
              <a:t>5. Correlation and Trends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928257" y="2035629"/>
            <a:ext cx="834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In this section, we’ll be focussing on analysing correlations between different metrics. Through analysis made in the previous section we dived in a bit deeper and added more filters to our data, in order to find specific patterns and reveal certain trends.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04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960"/>
          </a:xfrm>
        </p:spPr>
        <p:txBody>
          <a:bodyPr/>
          <a:lstStyle/>
          <a:p>
            <a:r>
              <a:rPr lang="en-ZA" dirty="0" smtClean="0"/>
              <a:t>5. Correlation and Trends(contd.)</a:t>
            </a:r>
            <a:endParaRPr lang="en-Z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54" y="3135085"/>
            <a:ext cx="8634006" cy="3185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5857" y="1741714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We found that, only 2 </a:t>
            </a:r>
            <a:r>
              <a:rPr lang="en-ZA" dirty="0" err="1" smtClean="0"/>
              <a:t>Hispanians</a:t>
            </a:r>
            <a:r>
              <a:rPr lang="en-ZA" dirty="0" smtClean="0"/>
              <a:t> females, were interested in taking loans, throughout the financial year of 2013, and that these two individuals correlated via gender. In 2013, a lot of loan offers could’ve been advertised to female </a:t>
            </a:r>
            <a:r>
              <a:rPr lang="en-ZA" dirty="0" err="1" smtClean="0"/>
              <a:t>Hispanians</a:t>
            </a:r>
            <a:r>
              <a:rPr lang="en-ZA" dirty="0" smtClean="0"/>
              <a:t>, to attract more tension and increase probability of more loans.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35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960"/>
          </a:xfrm>
        </p:spPr>
        <p:txBody>
          <a:bodyPr/>
          <a:lstStyle/>
          <a:p>
            <a:r>
              <a:rPr lang="en-ZA" dirty="0"/>
              <a:t>5. Correlation and </a:t>
            </a:r>
            <a:r>
              <a:rPr lang="en-ZA" dirty="0" smtClean="0"/>
              <a:t>Trends(contd.)</a:t>
            </a:r>
            <a:endParaRPr lang="en-ZA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10" y="2699657"/>
            <a:ext cx="9593313" cy="35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Thank you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21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71" y="1282579"/>
            <a:ext cx="7937908" cy="46992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0471" y="6294121"/>
            <a:ext cx="8706169" cy="421639"/>
          </a:xfrm>
        </p:spPr>
        <p:txBody>
          <a:bodyPr>
            <a:normAutofit/>
          </a:bodyPr>
          <a:lstStyle/>
          <a:p>
            <a:r>
              <a:rPr lang="en-ZA" sz="1100" dirty="0">
                <a:hlinkClick r:id="rId3"/>
              </a:rPr>
              <a:t>https://</a:t>
            </a:r>
            <a:r>
              <a:rPr lang="en-ZA" sz="1100" dirty="0" smtClean="0">
                <a:hlinkClick r:id="rId3"/>
              </a:rPr>
              <a:t>data.cityofchicago.org/id/dpkg-upyz</a:t>
            </a:r>
            <a:r>
              <a:rPr lang="en-ZA" sz="1100" dirty="0" smtClean="0"/>
              <a:t> </a:t>
            </a:r>
            <a:endParaRPr lang="en-ZA" sz="11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77351" y="411481"/>
            <a:ext cx="10018713" cy="756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dirty="0" smtClean="0"/>
              <a:t>1. Data acquisition and Understanding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57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0471" y="6294121"/>
            <a:ext cx="8706169" cy="421639"/>
          </a:xfrm>
        </p:spPr>
        <p:txBody>
          <a:bodyPr>
            <a:normAutofit/>
          </a:bodyPr>
          <a:lstStyle/>
          <a:p>
            <a:r>
              <a:rPr lang="en-ZA" sz="1100" dirty="0">
                <a:hlinkClick r:id="rId2"/>
              </a:rPr>
              <a:t>https://</a:t>
            </a:r>
            <a:r>
              <a:rPr lang="en-ZA" sz="1100" dirty="0" smtClean="0">
                <a:hlinkClick r:id="rId2"/>
              </a:rPr>
              <a:t>data.cityofchicago.org/id/dpkg-upyz</a:t>
            </a:r>
            <a:r>
              <a:rPr lang="en-ZA" sz="1100" dirty="0" smtClean="0"/>
              <a:t> </a:t>
            </a:r>
            <a:endParaRPr lang="en-ZA" sz="11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677351" y="411481"/>
            <a:ext cx="10018713" cy="756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AutoNum type="arabicPeriod"/>
            </a:pPr>
            <a:r>
              <a:rPr lang="en-ZA" dirty="0" smtClean="0"/>
              <a:t>Data </a:t>
            </a:r>
            <a:r>
              <a:rPr lang="en-ZA" dirty="0" smtClean="0"/>
              <a:t>acquisition and </a:t>
            </a:r>
            <a:r>
              <a:rPr lang="en-ZA" dirty="0" smtClean="0"/>
              <a:t>Understanding: Dataset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22" y="1465816"/>
            <a:ext cx="9042865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76" y="1821699"/>
            <a:ext cx="7347328" cy="451508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0280"/>
          </a:xfrm>
        </p:spPr>
        <p:txBody>
          <a:bodyPr>
            <a:normAutofit fontScale="90000"/>
          </a:bodyPr>
          <a:lstStyle/>
          <a:p>
            <a:r>
              <a:rPr lang="en-ZA" dirty="0"/>
              <a:t>1. Data acquisition and </a:t>
            </a:r>
            <a:r>
              <a:rPr lang="en-ZA" dirty="0"/>
              <a:t>Understanding (contd.): </a:t>
            </a:r>
            <a:r>
              <a:rPr lang="en-ZA" dirty="0" smtClean="0"/>
              <a:t>Data </a:t>
            </a:r>
            <a:r>
              <a:rPr lang="en-ZA" dirty="0"/>
              <a:t>cleaning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80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70" y="1733463"/>
            <a:ext cx="6998060" cy="33910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120"/>
          </a:xfrm>
        </p:spPr>
        <p:txBody>
          <a:bodyPr/>
          <a:lstStyle/>
          <a:p>
            <a:r>
              <a:rPr lang="en-ZA" dirty="0" smtClean="0"/>
              <a:t>2. Data Cleaning and Preparation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41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10" y="1788161"/>
            <a:ext cx="7067913" cy="39181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9000"/>
          </a:xfrm>
        </p:spPr>
        <p:txBody>
          <a:bodyPr/>
          <a:lstStyle/>
          <a:p>
            <a:r>
              <a:rPr lang="en-ZA" dirty="0" smtClean="0"/>
              <a:t>3. Descriptive Analysis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13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9000"/>
          </a:xfrm>
        </p:spPr>
        <p:txBody>
          <a:bodyPr/>
          <a:lstStyle/>
          <a:p>
            <a:r>
              <a:rPr lang="en-ZA" dirty="0" smtClean="0"/>
              <a:t>3. Descriptive Analysis</a:t>
            </a:r>
            <a:endParaRPr lang="en-Z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35" y="1706766"/>
            <a:ext cx="7398130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9000"/>
          </a:xfrm>
        </p:spPr>
        <p:txBody>
          <a:bodyPr/>
          <a:lstStyle/>
          <a:p>
            <a:r>
              <a:rPr lang="en-ZA" dirty="0" smtClean="0"/>
              <a:t>3. Descriptive Analysis(</a:t>
            </a:r>
            <a:r>
              <a:rPr lang="en-ZA" dirty="0" err="1" smtClean="0"/>
              <a:t>contd</a:t>
            </a:r>
            <a:r>
              <a:rPr lang="en-ZA" dirty="0" smtClean="0"/>
              <a:t>)</a:t>
            </a:r>
            <a:endParaRPr lang="en-ZA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03" y="1574801"/>
            <a:ext cx="7347328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4. Segmentation and Profiling</a:t>
            </a:r>
            <a:endParaRPr lang="en-Z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8" y="3330468"/>
            <a:ext cx="9499375" cy="3146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7743" y="2275115"/>
            <a:ext cx="73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In this section, customers were segmented according to their performance </a:t>
            </a:r>
            <a:r>
              <a:rPr lang="en-ZA" dirty="0"/>
              <a:t>sales</a:t>
            </a:r>
            <a:r>
              <a:rPr lang="en-ZA" dirty="0" smtClean="0"/>
              <a:t>, race as well as gender,  in order to create a solid customer profile and study customer behaviours.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60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8328</TotalTime>
  <Words>257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Oarabile Mathibela Task 1</vt:lpstr>
      <vt:lpstr>https://data.cityofchicago.org/id/dpkg-upyz </vt:lpstr>
      <vt:lpstr>https://data.cityofchicago.org/id/dpkg-upyz </vt:lpstr>
      <vt:lpstr>1. Data acquisition and Understanding (contd.): Data cleaning</vt:lpstr>
      <vt:lpstr>2. Data Cleaning and Preparation</vt:lpstr>
      <vt:lpstr>3. Descriptive Analysis</vt:lpstr>
      <vt:lpstr>3. Descriptive Analysis</vt:lpstr>
      <vt:lpstr>3. Descriptive Analysis(contd)</vt:lpstr>
      <vt:lpstr>4. Segmentation and Profiling</vt:lpstr>
      <vt:lpstr>4. Segmentation and Profiling(contd.)</vt:lpstr>
      <vt:lpstr>4. Segmentation and Profiling(contd.)</vt:lpstr>
      <vt:lpstr>4. Segmentation and Profiling(contd.)</vt:lpstr>
      <vt:lpstr>5. Correlation and Trends</vt:lpstr>
      <vt:lpstr>5. Correlation and Trends(contd.)</vt:lpstr>
      <vt:lpstr>5. Correlation and Trends(contd.)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2024-02-11T19:17:04Z</dcterms:created>
  <dcterms:modified xsi:type="dcterms:W3CDTF">2024-02-21T11:20:20Z</dcterms:modified>
</cp:coreProperties>
</file>