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82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55BC9-021D-4DF7-90DF-7A09DB713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531A04-C62D-4F62-9C70-AA94AA6C7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33FCD2-830B-41E7-9CE0-E782FA5C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C219DA-6678-44F7-AA68-675F9F89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FC1A7E-F2BD-43E9-AF22-1B35504E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570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8F36B-416C-4260-99DF-DA337CA9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98C544-6E59-40FA-B073-DCB06ECC3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31FE22-E6CD-46C4-B8C2-D4839054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E3FD7D-DD5C-4869-B785-3CCD44305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71210A-9B7F-47EF-9121-75EEF58B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927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720553-B6CA-47B7-817A-8491FA3B5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599814-7655-434C-927B-CCF2400E3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856601-1698-4D3A-999E-3623C209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B5EF88-7705-4E66-8813-4DC195AB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183616-74C6-4080-9799-F5479093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41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357F7-996B-477F-9AFB-CE0C9019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B9A698-2C44-43CF-85B9-C59C32730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BCDA55-2B8B-46DA-AA75-404D15A3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BF011A-23A6-475C-9B98-F65167F6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FEB316-ADD2-4BFC-A363-CFF36503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337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2E100-9E98-465D-83E5-688AA4CB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08F405-15DE-4F4E-813E-56AB7F8C2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ED1C72-0E47-43E1-BC4A-324CA635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F89DC9-E1C6-45F0-ADB1-0FD4CA846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F458C5-59B7-4B60-864D-1DB0197D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114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3A8DE-BB39-4B68-9FBE-F04A5280D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E62710-EB51-47BD-B6BE-A3FE85214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976823-AFF1-4C23-96E6-F043A3C4B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71753E-059B-4805-8088-D41E7D03B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C6CA46-44B6-42F2-B3CA-17769BC0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746F94-32FC-473A-9B54-E7AC0F69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393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C0F4B-A40C-4006-96E6-4D654C14E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745F12-0EBE-4E53-8F64-DF097DA71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086FBF-C481-44D0-9C96-D7090363F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4B9E90-5666-4643-92EA-968ADD19B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BCC2AE-6E2D-40B6-9789-4C5B5D2AB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FFE4C82-88F3-4C2F-9A8A-545C865B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952CFA0-0D8B-4062-8642-6C495939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9E84A1E-0106-4E49-9190-E5790F13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726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066AE-A876-4B1F-8F6D-E7C0393C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DECEAE-F4D3-44C6-84B4-9F1540FC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523AEA1-0424-4D22-8280-9D766A73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9C9567-CA3C-47F2-BC23-15A88F9C2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750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4CB1E6-FA16-4744-8FE9-B93AB62FB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8889C0D-C29B-4049-8659-E51FA9CF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812A4A-A940-4D3C-9DF8-73A0CC6E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845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2FA62-B063-4127-8F20-5C3370189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53BE41-96AA-42FA-A771-1F4362857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30D844-8DE4-423F-B5BC-EE5D2655E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53FCAD-0F00-4BCB-B063-1856DD2E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658482-E237-44F1-8797-7EC32BCE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907B8E-8813-4A51-A522-97C2994D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744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813C8-6F36-4376-8BF4-79A90B04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8399DBD-8D18-480F-B7B6-EBB0D1AE9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42E25F-7E50-448E-91FC-BC9A0E9FA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0B7B8A-0949-4DE8-966C-2652EE4E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697AC1-BEEB-4025-8CE1-D1CED783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9316DE-8123-4553-B374-8399292C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502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FF2DA90-CD1C-4CB6-B2AC-DCD3439D5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1A13B1-77C6-486B-B2C0-FADE83043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22FE77-81C7-40F7-BD02-529332CB8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25E00-7FBD-4648-A82B-8E5548B1221B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99C62A-0E84-4352-BAB8-24676A870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495160-FAEA-4EFC-9D42-2C97ED870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490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1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3F0F306-F800-48C8-99BC-086890CAB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58"/>
            <a:ext cx="12192000" cy="686291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167F48FF-4BB8-47F5-B7D9-AE083EA44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0991" y="2626104"/>
            <a:ext cx="5820697" cy="1042066"/>
          </a:xfrm>
        </p:spPr>
        <p:txBody>
          <a:bodyPr>
            <a:normAutofit fontScale="90000"/>
          </a:bodyPr>
          <a:lstStyle/>
          <a:p>
            <a:pPr algn="l"/>
            <a:r>
              <a:rPr lang="es-CO" sz="5200" b="1" dirty="0">
                <a:solidFill>
                  <a:srgbClr val="135A8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ERP - Módulo CRM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AF92F566-36A8-45F4-B057-81935FF30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0991" y="3622293"/>
            <a:ext cx="6066502" cy="576672"/>
          </a:xfrm>
        </p:spPr>
        <p:txBody>
          <a:bodyPr>
            <a:normAutofit/>
          </a:bodyPr>
          <a:lstStyle/>
          <a:p>
            <a:pPr algn="l"/>
            <a:r>
              <a:rPr lang="es-CO" sz="3000" dirty="0">
                <a:solidFill>
                  <a:srgbClr val="135A8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Relación con Clientes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0273A49-02B6-44A2-AF1D-BD4877A70614}"/>
              </a:ext>
            </a:extLst>
          </p:cNvPr>
          <p:cNvCxnSpPr/>
          <p:nvPr/>
        </p:nvCxnSpPr>
        <p:spPr>
          <a:xfrm>
            <a:off x="5960151" y="3599346"/>
            <a:ext cx="5692877" cy="0"/>
          </a:xfrm>
          <a:prstGeom prst="line">
            <a:avLst/>
          </a:prstGeom>
          <a:ln>
            <a:solidFill>
              <a:srgbClr val="135A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áfico 2">
            <a:extLst>
              <a:ext uri="{FF2B5EF4-FFF2-40B4-BE49-F238E27FC236}">
                <a16:creationId xmlns:a16="http://schemas.microsoft.com/office/drawing/2014/main" id="{07D877A3-F693-4937-866D-5520CD976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4961086" y="-61833"/>
            <a:ext cx="23541206" cy="695163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6058AEA6-9997-46D4-8CBE-10A6C815A4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99241" y="766302"/>
            <a:ext cx="3192759" cy="84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6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9D8F01C-E3F1-4138-90BF-C0F0CB59D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58"/>
            <a:ext cx="12192000" cy="686291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8C72F9D-E4AB-4476-A821-FA5CC4B0BB1A}"/>
              </a:ext>
            </a:extLst>
          </p:cNvPr>
          <p:cNvSpPr txBox="1"/>
          <p:nvPr/>
        </p:nvSpPr>
        <p:spPr>
          <a:xfrm>
            <a:off x="2227633" y="384756"/>
            <a:ext cx="77367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Realiza un </a:t>
            </a:r>
            <a:r>
              <a:rPr lang="es-MX" sz="24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mayor seguimiento </a:t>
            </a:r>
            <a:r>
              <a:rPr lang="es-MX" sz="24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tus procesos de venta </a:t>
            </a:r>
          </a:p>
          <a:p>
            <a:pPr algn="ctr"/>
            <a:r>
              <a:rPr lang="es-MX" sz="24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 cierra negocios </a:t>
            </a:r>
            <a:r>
              <a:rPr lang="es-MX" sz="24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más fácil que nunca</a:t>
            </a:r>
            <a:r>
              <a:rPr lang="es-MX" sz="24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s-CO" sz="24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3D0F70A7-EFFF-4F0F-892E-B610C7893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-119268" y="1464483"/>
            <a:ext cx="11675165" cy="228286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E57036A6-4C80-42E0-9A2B-E8EF36B44F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75746" y="1799186"/>
            <a:ext cx="2640507" cy="74119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5F91C2E-F898-4463-AB13-122618F9970E}"/>
              </a:ext>
            </a:extLst>
          </p:cNvPr>
          <p:cNvSpPr txBox="1"/>
          <p:nvPr/>
        </p:nvSpPr>
        <p:spPr>
          <a:xfrm>
            <a:off x="862656" y="3607915"/>
            <a:ext cx="2818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Integrar</a:t>
            </a:r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sobre una base </a:t>
            </a:r>
          </a:p>
          <a:p>
            <a:pPr algn="ctr"/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 datos toda </a:t>
            </a:r>
            <a:r>
              <a:rPr lang="es-MX" sz="16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 información</a:t>
            </a:r>
          </a:p>
          <a:p>
            <a:pPr algn="ctr"/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dispersa de </a:t>
            </a:r>
            <a:r>
              <a:rPr lang="es-MX" sz="16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los clientes</a:t>
            </a:r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s-CO" sz="16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6C71C6CB-097C-4803-997C-AB062959CF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25666" y="2513426"/>
            <a:ext cx="892378" cy="892378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5F12FD26-AB52-4C5D-B659-397F101A25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49811" y="2565189"/>
            <a:ext cx="892378" cy="89237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304A380-72A8-456A-A591-2FB6D6569D76}"/>
              </a:ext>
            </a:extLst>
          </p:cNvPr>
          <p:cNvSpPr txBox="1"/>
          <p:nvPr/>
        </p:nvSpPr>
        <p:spPr>
          <a:xfrm>
            <a:off x="4325323" y="3484804"/>
            <a:ext cx="35413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Mejorar</a:t>
            </a:r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el margen medio de</a:t>
            </a:r>
          </a:p>
          <a:p>
            <a:pPr algn="ctr"/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los clientes a través de más </a:t>
            </a:r>
          </a:p>
          <a:p>
            <a:pPr algn="ctr"/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transacciones, venta cruzada</a:t>
            </a:r>
          </a:p>
          <a:p>
            <a:pPr algn="ctr"/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 </a:t>
            </a:r>
            <a:r>
              <a:rPr lang="es-MX" sz="16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disminución de costos de servicio.</a:t>
            </a:r>
            <a:endParaRPr lang="es-CO" sz="16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54CE3166-62EE-403B-B5E3-E92B7EF768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73956" y="2565189"/>
            <a:ext cx="892378" cy="89237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DAFF71D-4D3D-4D92-BA6C-8FEA18A5C730}"/>
              </a:ext>
            </a:extLst>
          </p:cNvPr>
          <p:cNvSpPr txBox="1"/>
          <p:nvPr/>
        </p:nvSpPr>
        <p:spPr>
          <a:xfrm>
            <a:off x="8452596" y="3489536"/>
            <a:ext cx="2935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Obtener</a:t>
            </a:r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conocimiento acerca </a:t>
            </a:r>
          </a:p>
          <a:p>
            <a:pPr algn="ctr"/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del cliente para </a:t>
            </a:r>
            <a:r>
              <a:rPr lang="es-MX" sz="16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analizar </a:t>
            </a:r>
          </a:p>
          <a:p>
            <a:pPr algn="ctr"/>
            <a:r>
              <a:rPr lang="es-MX" sz="16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sus comportamientos</a:t>
            </a:r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s-CO" sz="16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A71633C8-B6D7-4924-8A0B-D08FCB1EEC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35431" y="4628165"/>
            <a:ext cx="892378" cy="866132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D88FDF2-81C8-4334-B6CF-434CAB5F312F}"/>
              </a:ext>
            </a:extLst>
          </p:cNvPr>
          <p:cNvSpPr txBox="1"/>
          <p:nvPr/>
        </p:nvSpPr>
        <p:spPr>
          <a:xfrm>
            <a:off x="2274422" y="5684900"/>
            <a:ext cx="34143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Realizar el </a:t>
            </a:r>
            <a:r>
              <a:rPr lang="es-MX" sz="16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proceso comercial </a:t>
            </a:r>
          </a:p>
          <a:p>
            <a:pPr algn="ctr"/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que comprende la </a:t>
            </a:r>
            <a:r>
              <a:rPr lang="es-MX" sz="16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adquisición, </a:t>
            </a:r>
          </a:p>
          <a:p>
            <a:pPr algn="ctr"/>
            <a:r>
              <a:rPr lang="es-MX" sz="16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retención y vinculación</a:t>
            </a:r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clientes</a:t>
            </a:r>
            <a:r>
              <a:rPr lang="es-MX" sz="16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s-CO" sz="16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4936D594-6E30-4F23-AD0A-A8517FC498D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63240" y="4562022"/>
            <a:ext cx="892378" cy="892378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393AEE6E-259D-4B4E-937F-6F2A79C8C4B8}"/>
              </a:ext>
            </a:extLst>
          </p:cNvPr>
          <p:cNvSpPr txBox="1"/>
          <p:nvPr/>
        </p:nvSpPr>
        <p:spPr>
          <a:xfrm>
            <a:off x="6805464" y="5688458"/>
            <a:ext cx="3207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Tener una </a:t>
            </a:r>
            <a:r>
              <a:rPr lang="es-MX" sz="16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relación cercana </a:t>
            </a:r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</a:t>
            </a:r>
          </a:p>
          <a:p>
            <a:pPr algn="ctr"/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el cliente en las </a:t>
            </a:r>
            <a:r>
              <a:rPr lang="es-MX" sz="16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distintas etapas </a:t>
            </a:r>
          </a:p>
          <a:p>
            <a:pPr algn="ctr"/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 evolución y contacto.</a:t>
            </a:r>
            <a:r>
              <a:rPr lang="es-MX" sz="16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s-CO" sz="16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76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81784C-A3FD-4CBF-B7C5-D5E4509FF3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ECEF6DBA-DE99-49D9-A9B8-529BD36D3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4463" y="228797"/>
            <a:ext cx="5683074" cy="685193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99CA6613-BF16-45CC-8A85-11F4ED3816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1185" y="834478"/>
            <a:ext cx="775704" cy="531059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AEB85F9-296D-4D64-BA98-987FF3F38325}"/>
              </a:ext>
            </a:extLst>
          </p:cNvPr>
          <p:cNvSpPr txBox="1"/>
          <p:nvPr/>
        </p:nvSpPr>
        <p:spPr>
          <a:xfrm>
            <a:off x="627888" y="1530566"/>
            <a:ext cx="121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Mercadeo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79BFB02-9643-4B15-A174-AE12F780EA08}"/>
              </a:ext>
            </a:extLst>
          </p:cNvPr>
          <p:cNvSpPr txBox="1"/>
          <p:nvPr/>
        </p:nvSpPr>
        <p:spPr>
          <a:xfrm>
            <a:off x="626284" y="2925702"/>
            <a:ext cx="121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Proyectos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B31FBE6-1823-446C-A889-F8A46FC769A0}"/>
              </a:ext>
            </a:extLst>
          </p:cNvPr>
          <p:cNvSpPr txBox="1"/>
          <p:nvPr/>
        </p:nvSpPr>
        <p:spPr>
          <a:xfrm>
            <a:off x="660343" y="4670085"/>
            <a:ext cx="120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Help</a:t>
            </a:r>
            <a:r>
              <a:rPr lang="es-CO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s-CO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desk</a:t>
            </a:r>
            <a:endParaRPr lang="es-CO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66E2D54-BDBC-4007-86E3-2FA43DE62E5B}"/>
              </a:ext>
            </a:extLst>
          </p:cNvPr>
          <p:cNvSpPr txBox="1"/>
          <p:nvPr/>
        </p:nvSpPr>
        <p:spPr>
          <a:xfrm>
            <a:off x="742876" y="6429959"/>
            <a:ext cx="99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Servicio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E295FFD-68FF-485E-B1CC-F33DE4654D4E}"/>
              </a:ext>
            </a:extLst>
          </p:cNvPr>
          <p:cNvSpPr txBox="1"/>
          <p:nvPr/>
        </p:nvSpPr>
        <p:spPr>
          <a:xfrm>
            <a:off x="2075349" y="1161234"/>
            <a:ext cx="5320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Creación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listas para envío de e-mail marketing, </a:t>
            </a:r>
          </a:p>
          <a:p>
            <a:r>
              <a:rPr lang="es-MX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control de campañas y actividades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s-CO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1233C7B-F0CA-4A2C-8163-7995C7CE48C4}"/>
              </a:ext>
            </a:extLst>
          </p:cNvPr>
          <p:cNvSpPr txBox="1"/>
          <p:nvPr/>
        </p:nvSpPr>
        <p:spPr>
          <a:xfrm>
            <a:off x="2075347" y="2371704"/>
            <a:ext cx="5824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Controlar proyectos 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internos  o de servicios prestados,</a:t>
            </a:r>
          </a:p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s-MX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asignar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roles, actividades, responsables,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dashboard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 ejecución.</a:t>
            </a:r>
            <a:endParaRPr lang="es-CO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82E441B-4768-42CA-B4D7-A75EEF72E9BA}"/>
              </a:ext>
            </a:extLst>
          </p:cNvPr>
          <p:cNvSpPr txBox="1"/>
          <p:nvPr/>
        </p:nvSpPr>
        <p:spPr>
          <a:xfrm>
            <a:off x="2062539" y="4069920"/>
            <a:ext cx="5642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Controlar 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las actividades para mesa de servicio,</a:t>
            </a:r>
          </a:p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los horarios y acuerdos de </a:t>
            </a:r>
            <a:r>
              <a:rPr lang="es-MX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Nivel de Servicio, generar </a:t>
            </a:r>
          </a:p>
          <a:p>
            <a:r>
              <a:rPr lang="es-MX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indicadores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por incidencias, tipos, causas y tiempos</a:t>
            </a:r>
          </a:p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 ejecución.</a:t>
            </a:r>
            <a:endParaRPr lang="es-CO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F834827-2D9C-4342-8530-476843BF02CB}"/>
              </a:ext>
            </a:extLst>
          </p:cNvPr>
          <p:cNvSpPr txBox="1"/>
          <p:nvPr/>
        </p:nvSpPr>
        <p:spPr>
          <a:xfrm>
            <a:off x="2062539" y="5701203"/>
            <a:ext cx="2966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Controlar el </a:t>
            </a:r>
            <a:r>
              <a:rPr lang="es-MX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flujo de </a:t>
            </a:r>
            <a:r>
              <a:rPr lang="es-MX" b="1" dirty="0" err="1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PQR’s</a:t>
            </a:r>
            <a:r>
              <a:rPr lang="es-MX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s-CO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1" name="Gráfico 20">
            <a:extLst>
              <a:ext uri="{FF2B5EF4-FFF2-40B4-BE49-F238E27FC236}">
                <a16:creationId xmlns:a16="http://schemas.microsoft.com/office/drawing/2014/main" id="{2FFBA543-1689-4901-8C08-6C4A7DBE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7286524" y="3470489"/>
            <a:ext cx="2002061" cy="312822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47B5EA2D-A2CB-4185-BC7A-4862D42F5E31}"/>
              </a:ext>
            </a:extLst>
          </p:cNvPr>
          <p:cNvSpPr txBox="1"/>
          <p:nvPr/>
        </p:nvSpPr>
        <p:spPr>
          <a:xfrm>
            <a:off x="8625796" y="2842070"/>
            <a:ext cx="33828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Controla cada etapa por </a:t>
            </a:r>
          </a:p>
          <a:p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la que pasan tus clientes, </a:t>
            </a:r>
          </a:p>
          <a:p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brindando una atención</a:t>
            </a:r>
          </a:p>
          <a:p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más precisa y cercana.</a:t>
            </a:r>
            <a:endParaRPr lang="es-CO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97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magen que contiene computer, computadora, interior, tabla&#10;&#10;Descripción generada automáticamente">
            <a:extLst>
              <a:ext uri="{FF2B5EF4-FFF2-40B4-BE49-F238E27FC236}">
                <a16:creationId xmlns:a16="http://schemas.microsoft.com/office/drawing/2014/main" id="{F6A45C22-7C78-4372-85DB-4FF194D7AD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9" r="8909"/>
          <a:stretch/>
        </p:blipFill>
        <p:spPr>
          <a:xfrm>
            <a:off x="0" y="1057835"/>
            <a:ext cx="12192000" cy="5800166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8BA2EB22-E4D9-44B2-9E94-C9019256B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9607" y="2167936"/>
            <a:ext cx="11292786" cy="454438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FD7EE261-D518-4121-B92F-F24F386D3338}"/>
              </a:ext>
            </a:extLst>
          </p:cNvPr>
          <p:cNvSpPr txBox="1"/>
          <p:nvPr/>
        </p:nvSpPr>
        <p:spPr>
          <a:xfrm>
            <a:off x="4589017" y="629054"/>
            <a:ext cx="30139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 permite:</a:t>
            </a:r>
          </a:p>
        </p:txBody>
      </p:sp>
    </p:spTree>
    <p:extLst>
      <p:ext uri="{BB962C8B-B14F-4D97-AF65-F5344CB8AC3E}">
        <p14:creationId xmlns:p14="http://schemas.microsoft.com/office/powerpoint/2010/main" val="40117703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201</Words>
  <Application>Microsoft Office PowerPoint</Application>
  <PresentationFormat>Panorámica</PresentationFormat>
  <Paragraphs>39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Tema de Office</vt:lpstr>
      <vt:lpstr>ERP - Módulo CRM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- Módulo MRP</dc:title>
  <dc:creator>Maria Fernanda Vargas Garzón</dc:creator>
  <cp:lastModifiedBy>Maria Fernanda Vargas Garzón</cp:lastModifiedBy>
  <cp:revision>9</cp:revision>
  <dcterms:created xsi:type="dcterms:W3CDTF">2020-08-18T16:19:53Z</dcterms:created>
  <dcterms:modified xsi:type="dcterms:W3CDTF">2020-08-18T19:58:58Z</dcterms:modified>
</cp:coreProperties>
</file>