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</p:sldMasterIdLst>
  <p:notesMasterIdLst>
    <p:notesMasterId r:id="rId14"/>
  </p:notesMasterIdLst>
  <p:handoutMasterIdLst>
    <p:handoutMasterId r:id="rId15"/>
  </p:handoutMasterIdLst>
  <p:sldIdLst>
    <p:sldId id="292" r:id="rId6"/>
    <p:sldId id="293" r:id="rId7"/>
    <p:sldId id="294" r:id="rId8"/>
    <p:sldId id="295" r:id="rId9"/>
    <p:sldId id="296" r:id="rId10"/>
    <p:sldId id="298" r:id="rId11"/>
    <p:sldId id="297" r:id="rId12"/>
    <p:sldId id="299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A  MARTINEZ SEGURA" initials="DMS" lastIdx="2" clrIdx="0">
    <p:extLst>
      <p:ext uri="{19B8F6BF-5375-455C-9EA6-DF929625EA0E}">
        <p15:presenceInfo xmlns:p15="http://schemas.microsoft.com/office/powerpoint/2012/main" userId="DANIELA  MARTINEZ SEG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43C"/>
    <a:srgbClr val="1B9972"/>
    <a:srgbClr val="20CA89"/>
    <a:srgbClr val="006600"/>
    <a:srgbClr val="FFE471"/>
    <a:srgbClr val="FF9900"/>
    <a:srgbClr val="ABE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2B855-9408-4F84-A947-EE8B0A620121}" type="datetimeFigureOut">
              <a:rPr lang="es-CO" smtClean="0"/>
              <a:t>23/05/2019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FA457-BE78-4BAE-82F6-9F3894FDC4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023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72ED-3D89-4505-BAFD-7B56FC3FBF9D}" type="datetimeFigureOut">
              <a:rPr lang="es-CO" smtClean="0"/>
              <a:t>23/05/2019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5DC99-02E2-4E07-A6D2-262073F9F3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8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/>
          <p:cNvSpPr>
            <a:spLocks noGrp="1"/>
          </p:cNvSpPr>
          <p:nvPr>
            <p:ph type="title" hasCustomPrompt="1"/>
          </p:nvPr>
        </p:nvSpPr>
        <p:spPr>
          <a:xfrm>
            <a:off x="0" y="947771"/>
            <a:ext cx="9144000" cy="132556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9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749300" y="2540000"/>
            <a:ext cx="7766050" cy="11303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baseline="0">
                <a:latin typeface="Arial"/>
                <a:cs typeface="Arial"/>
              </a:defRPr>
            </a:lvl1pPr>
            <a:lvl2pPr>
              <a:lnSpc>
                <a:spcPct val="150000"/>
              </a:lnSpc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Arial"/>
                <a:cs typeface="Arial"/>
              </a:defRPr>
            </a:lvl3pPr>
            <a:lvl4pPr>
              <a:lnSpc>
                <a:spcPct val="150000"/>
              </a:lnSpc>
              <a:defRPr>
                <a:latin typeface="Arial"/>
                <a:cs typeface="Arial"/>
              </a:defRPr>
            </a:lvl4pPr>
            <a:lvl5pPr>
              <a:lnSpc>
                <a:spcPct val="150000"/>
              </a:lnSpc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CO" dirty="0"/>
              <a:t>HAGA CLIC PARA AGREGAR SUBTÍTULO</a:t>
            </a:r>
          </a:p>
        </p:txBody>
      </p:sp>
    </p:spTree>
    <p:extLst>
      <p:ext uri="{BB962C8B-B14F-4D97-AF65-F5344CB8AC3E}">
        <p14:creationId xmlns:p14="http://schemas.microsoft.com/office/powerpoint/2010/main" val="31998496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749300" y="2082800"/>
            <a:ext cx="7766050" cy="38227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Arial"/>
                <a:cs typeface="Arial"/>
              </a:defRPr>
            </a:lvl1pPr>
            <a:lvl2pPr>
              <a:lnSpc>
                <a:spcPct val="150000"/>
              </a:lnSpc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Arial"/>
                <a:cs typeface="Arial"/>
              </a:defRPr>
            </a:lvl3pPr>
            <a:lvl4pPr>
              <a:lnSpc>
                <a:spcPct val="150000"/>
              </a:lnSpc>
              <a:defRPr>
                <a:latin typeface="Arial"/>
                <a:cs typeface="Arial"/>
              </a:defRPr>
            </a:lvl4pPr>
            <a:lvl5pPr>
              <a:lnSpc>
                <a:spcPct val="150000"/>
              </a:lnSpc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0" y="1007490"/>
            <a:ext cx="9144000" cy="861216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0602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>
            <a:spLocks noGrp="1"/>
          </p:cNvSpPr>
          <p:nvPr>
            <p:ph type="title" hasCustomPrompt="1"/>
          </p:nvPr>
        </p:nvSpPr>
        <p:spPr>
          <a:xfrm>
            <a:off x="0" y="890690"/>
            <a:ext cx="9144000" cy="1094810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4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749300" y="3109792"/>
            <a:ext cx="3810000" cy="30876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aseline="0">
                <a:latin typeface="Arial"/>
                <a:cs typeface="Arial"/>
              </a:defRPr>
            </a:lvl1pPr>
            <a:lvl2pPr marL="457200" indent="0">
              <a:lnSpc>
                <a:spcPct val="150000"/>
              </a:lnSpc>
              <a:buNone/>
              <a:defRPr sz="2400"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Haga clic para agregar texto</a:t>
            </a:r>
          </a:p>
          <a:p>
            <a:pPr lvl="1"/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4705350" y="3109792"/>
            <a:ext cx="3810000" cy="30876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Arial"/>
                <a:cs typeface="Arial"/>
              </a:defRPr>
            </a:lvl1pPr>
            <a:lvl2pPr>
              <a:lnSpc>
                <a:spcPct val="150000"/>
              </a:lnSpc>
              <a:defRPr>
                <a:latin typeface="Maiandra GD" panose="020E0502030308020204" pitchFamily="34" charset="0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Haga clic para agregar texto</a:t>
            </a:r>
          </a:p>
        </p:txBody>
      </p:sp>
      <p:sp>
        <p:nvSpPr>
          <p:cNvPr id="7" name="Marcador de contenido 5"/>
          <p:cNvSpPr>
            <a:spLocks noGrp="1"/>
          </p:cNvSpPr>
          <p:nvPr>
            <p:ph sz="quarter" idx="12" hasCustomPrompt="1"/>
          </p:nvPr>
        </p:nvSpPr>
        <p:spPr>
          <a:xfrm>
            <a:off x="749300" y="2222380"/>
            <a:ext cx="3810000" cy="647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Agregar texto</a:t>
            </a:r>
          </a:p>
          <a:p>
            <a:pPr lvl="1"/>
            <a:endParaRPr lang="es-CO" dirty="0"/>
          </a:p>
        </p:txBody>
      </p:sp>
      <p:sp>
        <p:nvSpPr>
          <p:cNvPr id="9" name="Marcador de contenido 5"/>
          <p:cNvSpPr>
            <a:spLocks noGrp="1"/>
          </p:cNvSpPr>
          <p:nvPr>
            <p:ph sz="quarter" idx="13" hasCustomPrompt="1"/>
          </p:nvPr>
        </p:nvSpPr>
        <p:spPr>
          <a:xfrm>
            <a:off x="4705350" y="2222380"/>
            <a:ext cx="3810000" cy="647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Agregar texto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60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6"/>
            <a:ext cx="9144000" cy="132556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8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241800" y="1879600"/>
            <a:ext cx="4273550" cy="40259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</a:lstStyle>
          <a:p>
            <a:endParaRPr lang="es-CO" dirty="0"/>
          </a:p>
        </p:txBody>
      </p:sp>
      <p:sp>
        <p:nvSpPr>
          <p:cNvPr id="10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749300" y="1879600"/>
            <a:ext cx="3117850" cy="40259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aseline="0">
                <a:latin typeface="Arial"/>
                <a:cs typeface="Arial"/>
              </a:defRPr>
            </a:lvl1pPr>
            <a:lvl2pPr marL="457200" indent="0">
              <a:lnSpc>
                <a:spcPct val="150000"/>
              </a:lnSpc>
              <a:buNone/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Haga clic para agregar texto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350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gráfico 3"/>
          <p:cNvSpPr>
            <a:spLocks noGrp="1"/>
          </p:cNvSpPr>
          <p:nvPr>
            <p:ph type="chart" sz="quarter" idx="10"/>
          </p:nvPr>
        </p:nvSpPr>
        <p:spPr>
          <a:xfrm>
            <a:off x="749300" y="2189888"/>
            <a:ext cx="7766050" cy="3715612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5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7"/>
            <a:ext cx="9144000" cy="905010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51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abla 4"/>
          <p:cNvSpPr>
            <a:spLocks noGrp="1"/>
          </p:cNvSpPr>
          <p:nvPr>
            <p:ph type="tbl" sz="quarter" idx="11"/>
          </p:nvPr>
        </p:nvSpPr>
        <p:spPr>
          <a:xfrm>
            <a:off x="647112" y="2069390"/>
            <a:ext cx="7766050" cy="40259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</a:lstStyle>
          <a:p>
            <a:endParaRPr lang="es-CO" dirty="0"/>
          </a:p>
        </p:txBody>
      </p:sp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6"/>
            <a:ext cx="9144000" cy="105100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50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6"/>
            <a:ext cx="9144000" cy="132556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87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5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9" r:id="rId3"/>
    <p:sldLayoutId id="2147483682" r:id="rId4"/>
    <p:sldLayoutId id="2147483683" r:id="rId5"/>
    <p:sldLayoutId id="2147483684" r:id="rId6"/>
    <p:sldLayoutId id="2147483685" r:id="rId7"/>
    <p:sldLayoutId id="2147483687" r:id="rId8"/>
    <p:sldLayoutId id="214748368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008061-2A17-4AED-AE2C-7FD8FF51D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0" r="7624"/>
          <a:stretch/>
        </p:blipFill>
        <p:spPr>
          <a:xfrm>
            <a:off x="4434842" y="10"/>
            <a:ext cx="4709158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70332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19267" y="2905673"/>
            <a:ext cx="3575543" cy="168156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CO" dirty="0"/>
              <a:t>Generación Prima Servicios en  OASISCOM</a:t>
            </a:r>
            <a:br>
              <a:rPr lang="es-CO" dirty="0"/>
            </a:br>
            <a:endParaRPr lang="en-US" sz="51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55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C7C4EAA-6166-4BA3-95E4-25A728DB66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34" y="2027810"/>
            <a:ext cx="8142909" cy="3822700"/>
          </a:xfrm>
        </p:spPr>
        <p:txBody>
          <a:bodyPr/>
          <a:lstStyle/>
          <a:p>
            <a:r>
              <a:rPr lang="es-CO" sz="3200" b="1" dirty="0"/>
              <a:t>Validación de Parametrización.</a:t>
            </a:r>
          </a:p>
          <a:p>
            <a:r>
              <a:rPr lang="es-CO" sz="3200" b="1" dirty="0"/>
              <a:t>Proceso de Generación en OASISCOM.</a:t>
            </a:r>
          </a:p>
          <a:p>
            <a:r>
              <a:rPr lang="es-CO" sz="3200" b="1" dirty="0"/>
              <a:t>Revisión y Validación.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2F686F-4394-4058-AB00-4E3CA926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</p:spTree>
    <p:extLst>
      <p:ext uri="{BB962C8B-B14F-4D97-AF65-F5344CB8AC3E}">
        <p14:creationId xmlns:p14="http://schemas.microsoft.com/office/powerpoint/2010/main" val="36911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5519C13-E6BB-45A4-957E-E84E0F022E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8975" y="1868706"/>
            <a:ext cx="7766050" cy="4198730"/>
          </a:xfrm>
        </p:spPr>
        <p:txBody>
          <a:bodyPr/>
          <a:lstStyle/>
          <a:p>
            <a:r>
              <a:rPr lang="es-CO" dirty="0"/>
              <a:t>Validar la Creación del Concepto PRI en </a:t>
            </a:r>
            <a:r>
              <a:rPr lang="es-CO" b="1" dirty="0"/>
              <a:t>NBCO (Conceptos).</a:t>
            </a:r>
          </a:p>
          <a:p>
            <a:r>
              <a:rPr lang="es-CO" dirty="0"/>
              <a:t>Validar los conceptos del Acumulado  </a:t>
            </a:r>
            <a:r>
              <a:rPr lang="es-CO" b="1" dirty="0"/>
              <a:t>NBAC (Acumulados).</a:t>
            </a:r>
          </a:p>
          <a:p>
            <a:r>
              <a:rPr lang="es-CO" dirty="0"/>
              <a:t>Verificar la parametrización contable en </a:t>
            </a:r>
            <a:r>
              <a:rPr lang="es-CO" b="1" dirty="0"/>
              <a:t>BPLA(Plantillas).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20F226E-5D73-4FA8-A873-A3706294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Validación </a:t>
            </a:r>
            <a:r>
              <a:rPr lang="es-CO" sz="3600" dirty="0"/>
              <a:t>de Parametrización</a:t>
            </a:r>
            <a:br>
              <a:rPr lang="es-CO" sz="36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160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DC76C55-6FD5-42FA-A4F3-C21F5976CB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sz="3200" dirty="0"/>
              <a:t>Consultar Nóminas NM del semestre </a:t>
            </a:r>
            <a:r>
              <a:rPr lang="es-CO" sz="3200" b="1" dirty="0"/>
              <a:t>NNOM (Nómina).</a:t>
            </a:r>
          </a:p>
          <a:p>
            <a:r>
              <a:rPr lang="es-CO" sz="3200" dirty="0"/>
              <a:t>Validar el tipo de nómina prima en </a:t>
            </a:r>
            <a:r>
              <a:rPr lang="es-CO" sz="3200" b="1" dirty="0"/>
              <a:t>NBTN (Tipo de Nómina). </a:t>
            </a:r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E57B38-F4E1-423E-AA13-EDA7C1CE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/>
              <a:t>Validación de Parametrización</a:t>
            </a:r>
            <a:br>
              <a:rPr lang="es-CO" sz="36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794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1C2478C-1C20-456F-8473-1DBA002B0B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9300" y="2082800"/>
            <a:ext cx="7766050" cy="3822700"/>
          </a:xfrm>
        </p:spPr>
        <p:txBody>
          <a:bodyPr/>
          <a:lstStyle/>
          <a:p>
            <a:r>
              <a:rPr lang="es-CO" dirty="0"/>
              <a:t>Crear Programa con los rangos de Fecha en </a:t>
            </a:r>
            <a:r>
              <a:rPr lang="es-CO" b="1" dirty="0"/>
              <a:t>NPRO (Programas)</a:t>
            </a:r>
            <a:r>
              <a:rPr lang="es-CO" dirty="0"/>
              <a:t>.</a:t>
            </a:r>
          </a:p>
          <a:p>
            <a:r>
              <a:rPr lang="es-CO" dirty="0"/>
              <a:t>Generar Nómina con programa creado en </a:t>
            </a:r>
            <a:r>
              <a:rPr lang="es-CO" b="1" dirty="0"/>
              <a:t>NGEN (Generación de Nómina)</a:t>
            </a:r>
            <a:r>
              <a:rPr lang="es-CO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5D2DBA-D383-4099-B772-16CCB601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de Generación en OASISCOM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988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07731CD-690A-45E6-8D31-C4CBE58EC3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Verificar Nómina Prima en </a:t>
            </a:r>
            <a:r>
              <a:rPr lang="es-CO" b="1" dirty="0"/>
              <a:t>NNOM(Nómina)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Días a liquidar.</a:t>
            </a:r>
          </a:p>
          <a:p>
            <a:pPr lvl="1"/>
            <a:r>
              <a:rPr lang="es-CO" dirty="0"/>
              <a:t>Base para el calculo de Prima.</a:t>
            </a:r>
          </a:p>
          <a:p>
            <a:pPr lvl="1"/>
            <a:r>
              <a:rPr lang="es-CO" dirty="0"/>
              <a:t>Valor Generado.</a:t>
            </a:r>
          </a:p>
          <a:p>
            <a:pPr lvl="1"/>
            <a:r>
              <a:rPr lang="es-CO" dirty="0"/>
              <a:t>Procesar Nómina.</a:t>
            </a:r>
          </a:p>
          <a:p>
            <a:pPr lvl="1"/>
            <a:r>
              <a:rPr lang="es-CO" dirty="0"/>
              <a:t>Contabilización de la prima.</a:t>
            </a:r>
          </a:p>
          <a:p>
            <a:pPr lvl="1"/>
            <a:endParaRPr lang="es-CO" dirty="0"/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35CD13-2968-4BFD-ACEF-1076B730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de Generación en OASISCOM</a:t>
            </a:r>
          </a:p>
        </p:txBody>
      </p:sp>
    </p:spTree>
    <p:extLst>
      <p:ext uri="{BB962C8B-B14F-4D97-AF65-F5344CB8AC3E}">
        <p14:creationId xmlns:p14="http://schemas.microsoft.com/office/powerpoint/2010/main" val="3438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378D50E-A29F-44BA-83CB-253103C79F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Pago por Dispersión </a:t>
            </a:r>
            <a:r>
              <a:rPr lang="es-CO" b="1" dirty="0"/>
              <a:t>BINT (Interfaces).</a:t>
            </a:r>
          </a:p>
          <a:p>
            <a:r>
              <a:rPr lang="es-CO" dirty="0"/>
              <a:t>Impresión del Comprobante de Pago </a:t>
            </a:r>
            <a:r>
              <a:rPr lang="es-CO" b="1" dirty="0"/>
              <a:t>NRCO</a:t>
            </a:r>
            <a:r>
              <a:rPr lang="es-CO" dirty="0"/>
              <a:t>.</a:t>
            </a:r>
          </a:p>
          <a:p>
            <a:r>
              <a:rPr lang="es-CO" dirty="0"/>
              <a:t>Base retención en la fuente Formato 220 </a:t>
            </a:r>
            <a:r>
              <a:rPr lang="es-CO" b="1" dirty="0"/>
              <a:t>NBCO (Conceptos)</a:t>
            </a:r>
            <a:r>
              <a:rPr lang="es-CO" dirty="0"/>
              <a:t>.</a:t>
            </a:r>
          </a:p>
          <a:p>
            <a:pPr marL="0" indent="0" algn="ctr">
              <a:buNone/>
            </a:pP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CBC9A0-403F-4AB5-B547-EA7C3C15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/>
              <a:t>Revisión y Validación.</a:t>
            </a:r>
            <a:br>
              <a:rPr lang="es-CO" sz="36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312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664302E-B7F6-48AD-92ED-8E8F37253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7090" y="1683027"/>
            <a:ext cx="8551380" cy="4373216"/>
          </a:xfrm>
        </p:spPr>
        <p:txBody>
          <a:bodyPr/>
          <a:lstStyle/>
          <a:p>
            <a:r>
              <a:rPr lang="es-CO" dirty="0"/>
              <a:t>Base de calculo.</a:t>
            </a:r>
          </a:p>
          <a:p>
            <a:r>
              <a:rPr lang="es-CO" dirty="0"/>
              <a:t>((Valor acumulado /  Días Calculados (180)) * 30 ).</a:t>
            </a:r>
          </a:p>
          <a:p>
            <a:r>
              <a:rPr lang="es-CO" dirty="0"/>
              <a:t>Si el salario es menor a 2 </a:t>
            </a:r>
            <a:r>
              <a:rPr lang="es-CO" b="1" dirty="0"/>
              <a:t>SMMLV: </a:t>
            </a:r>
          </a:p>
          <a:p>
            <a:pPr lvl="1"/>
            <a:r>
              <a:rPr lang="es-CO" b="1" dirty="0"/>
              <a:t>Salario + Base + Subsidio de Transporte.</a:t>
            </a:r>
          </a:p>
          <a:p>
            <a:pPr lvl="1"/>
            <a:r>
              <a:rPr lang="es-CO" dirty="0"/>
              <a:t>De lo contrario:</a:t>
            </a:r>
          </a:p>
          <a:p>
            <a:pPr lvl="1"/>
            <a:r>
              <a:rPr lang="es-CO" b="1" dirty="0"/>
              <a:t>Salario + Base.</a:t>
            </a:r>
          </a:p>
          <a:p>
            <a:pPr lvl="1"/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84B828-2BD7-4C07-A4B0-F57C7027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Revisión y Validación.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656540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02fa432-6215-4541-85af-3b7ae8b05848">USSZ4SWZ5FZF-74-533</_dlc_DocId>
    <_dlc_DocIdUrl xmlns="002fa432-6215-4541-85af-3b7ae8b05848">
      <Url>https://oasiserp.sharepoint.com/sites/OasisKB/Areas/Operaciones/_layouts/15/DocIdRedir.aspx?ID=USSZ4SWZ5FZF-74-533</Url>
      <Description>USSZ4SWZ5FZF-74-533</Description>
    </_dlc_DocIdUrl>
    <SharedWithUsers xmlns="c838d7bf-a92b-45b7-abc7-f65204a7fabc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D82E31A003524D98FCA5690A07EBDF" ma:contentTypeVersion="7" ma:contentTypeDescription="Crear nuevo documento." ma:contentTypeScope="" ma:versionID="79e03b2c0e5fb27c800b369fdc43f021">
  <xsd:schema xmlns:xsd="http://www.w3.org/2001/XMLSchema" xmlns:xs="http://www.w3.org/2001/XMLSchema" xmlns:p="http://schemas.microsoft.com/office/2006/metadata/properties" xmlns:ns2="002fa432-6215-4541-85af-3b7ae8b05848" xmlns:ns3="c838d7bf-a92b-45b7-abc7-f65204a7fabc" xmlns:ns4="a00d6b7b-7065-4f3f-8776-e5ab5503d3e2" targetNamespace="http://schemas.microsoft.com/office/2006/metadata/properties" ma:root="true" ma:fieldsID="32414d30633528ab75c341e6cb146bca" ns2:_="" ns3:_="" ns4:_="">
    <xsd:import namespace="002fa432-6215-4541-85af-3b7ae8b05848"/>
    <xsd:import namespace="c838d7bf-a92b-45b7-abc7-f65204a7fabc"/>
    <xsd:import namespace="a00d6b7b-7065-4f3f-8776-e5ab5503d3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2fa432-6215-4541-85af-3b7ae8b0584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8d7bf-a92b-45b7-abc7-f65204a7fa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3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d6b7b-7065-4f3f-8776-e5ab5503d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42D79-9325-4BA6-BC82-52E5D516C736}">
  <ds:schemaRefs>
    <ds:schemaRef ds:uri="http://purl.org/dc/terms/"/>
    <ds:schemaRef ds:uri="http://purl.org/dc/elements/1.1/"/>
    <ds:schemaRef ds:uri="http://purl.org/dc/dcmitype/"/>
    <ds:schemaRef ds:uri="a00d6b7b-7065-4f3f-8776-e5ab5503d3e2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c838d7bf-a92b-45b7-abc7-f65204a7fabc"/>
    <ds:schemaRef ds:uri="http://schemas.openxmlformats.org/package/2006/metadata/core-properties"/>
    <ds:schemaRef ds:uri="002fa432-6215-4541-85af-3b7ae8b0584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524CDAE-F30B-4531-A1BA-B1B0CB171CC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8D48DD6-A3F2-44AE-A451-A9FE4DA624F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EB10B78-FB4E-45F4-AA7B-19BDD5EC2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2fa432-6215-4541-85af-3b7ae8b05848"/>
    <ds:schemaRef ds:uri="c838d7bf-a92b-45b7-abc7-f65204a7fabc"/>
    <ds:schemaRef ds:uri="a00d6b7b-7065-4f3f-8776-e5ab5503d3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4540</TotalTime>
  <Words>215</Words>
  <Application>Microsoft Office PowerPoint</Application>
  <PresentationFormat>Presentación en pantalla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Maiandra GD</vt:lpstr>
      <vt:lpstr>Diseño personalizado</vt:lpstr>
      <vt:lpstr>Generación Prima Servicios en  OASISCOM </vt:lpstr>
      <vt:lpstr>TEMARIO</vt:lpstr>
      <vt:lpstr>Validación de Parametrización </vt:lpstr>
      <vt:lpstr>Validación de Parametrización </vt:lpstr>
      <vt:lpstr>Proceso de Generación en OASISCOM </vt:lpstr>
      <vt:lpstr>Proceso de Generación en OASISCOM</vt:lpstr>
      <vt:lpstr>Revisión y Validación. </vt:lpstr>
      <vt:lpstr>Revisión y Validación.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Presentaciónes</dc:title>
  <dc:creator>OasisIT</dc:creator>
  <cp:lastModifiedBy>oasis</cp:lastModifiedBy>
  <cp:revision>251</cp:revision>
  <dcterms:created xsi:type="dcterms:W3CDTF">2014-10-21T16:58:06Z</dcterms:created>
  <dcterms:modified xsi:type="dcterms:W3CDTF">2019-05-23T14:25:40Z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0x01010023D82E31A003524D98FCA5690A07EBDF</vt:lpwstr>
  </property>
  <property fmtid="{D5CDD505-2E9C-101B-9397-08002B2CF9AE}" pid="3" name="Estado de la Versión">
    <vt:lpwstr>Actualizada</vt:lpwstr>
  </property>
  <property fmtid="{D5CDD505-2E9C-101B-9397-08002B2CF9AE}" pid="4" name="Version0">
    <vt:r8>2</vt:r8>
  </property>
  <property fmtid="{D5CDD505-2E9C-101B-9397-08002B2CF9AE}" pid="5" name="_dlc_DocIdItemGuid">
    <vt:lpwstr>f9ff04ff-9ba1-42a5-9597-314991eda4ca</vt:lpwstr>
  </property>
</Properties>
</file>