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36"/>
  </p:notesMasterIdLst>
  <p:handoutMasterIdLst>
    <p:handoutMasterId r:id="rId37"/>
  </p:handoutMasterIdLst>
  <p:sldIdLst>
    <p:sldId id="256" r:id="rId6"/>
    <p:sldId id="260" r:id="rId7"/>
    <p:sldId id="259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B855-9408-4F84-A947-EE8B0A620121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A457-BE78-4BAE-82F6-9F3894FDC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23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72ED-3D89-4505-BAFD-7B56FC3FBF9D}" type="datetimeFigureOut">
              <a:rPr lang="es-CO" smtClean="0"/>
              <a:t>27/03/2019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5DC99-02E2-4E07-A6D2-262073F9F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5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78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68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0" y="947771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2540000"/>
            <a:ext cx="7766050" cy="11303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baseline="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CO" dirty="0"/>
              <a:t>HAGA CLIC PARA AGREGAR SUBTÍTULO</a:t>
            </a:r>
          </a:p>
        </p:txBody>
      </p:sp>
    </p:spTree>
    <p:extLst>
      <p:ext uri="{BB962C8B-B14F-4D97-AF65-F5344CB8AC3E}">
        <p14:creationId xmlns:p14="http://schemas.microsoft.com/office/powerpoint/2010/main" val="31998496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749300" y="2082800"/>
            <a:ext cx="7766050" cy="38227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0" y="1007490"/>
            <a:ext cx="9144000" cy="861216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0602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890690"/>
            <a:ext cx="9144000" cy="10948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4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 sz="2400"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70535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Maiandra GD" panose="020E0502030308020204" pitchFamily="34" charset="0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</p:txBody>
      </p:sp>
      <p:sp>
        <p:nvSpPr>
          <p:cNvPr id="7" name="Marcador de contenido 5"/>
          <p:cNvSpPr>
            <a:spLocks noGrp="1"/>
          </p:cNvSpPr>
          <p:nvPr>
            <p:ph sz="quarter" idx="12" hasCustomPrompt="1"/>
          </p:nvPr>
        </p:nvSpPr>
        <p:spPr>
          <a:xfrm>
            <a:off x="74930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  <a:p>
            <a:pPr lvl="1"/>
            <a:endParaRPr lang="es-CO" dirty="0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3" hasCustomPrompt="1"/>
          </p:nvPr>
        </p:nvSpPr>
        <p:spPr>
          <a:xfrm>
            <a:off x="470535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Agregar texto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60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  <p:sp>
        <p:nvSpPr>
          <p:cNvPr id="8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241800" y="1879600"/>
            <a:ext cx="42735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/>
          </a:p>
        </p:txBody>
      </p:sp>
      <p:sp>
        <p:nvSpPr>
          <p:cNvPr id="10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749300" y="1879600"/>
            <a:ext cx="3117850" cy="40259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 dirty="0"/>
              <a:t>Haga clic para agregar texto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350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gráfico 3"/>
          <p:cNvSpPr>
            <a:spLocks noGrp="1"/>
          </p:cNvSpPr>
          <p:nvPr>
            <p:ph type="chart" sz="quarter" idx="10"/>
          </p:nvPr>
        </p:nvSpPr>
        <p:spPr>
          <a:xfrm>
            <a:off x="749300" y="2189888"/>
            <a:ext cx="7766050" cy="371561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7"/>
            <a:ext cx="9144000" cy="9050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51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abla 4"/>
          <p:cNvSpPr>
            <a:spLocks noGrp="1"/>
          </p:cNvSpPr>
          <p:nvPr>
            <p:ph type="tbl" sz="quarter" idx="11"/>
          </p:nvPr>
        </p:nvSpPr>
        <p:spPr>
          <a:xfrm>
            <a:off x="647112" y="2069390"/>
            <a:ext cx="77660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05100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509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HAGA CLIC PARA AGREGAR 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87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9" r:id="rId3"/>
    <p:sldLayoutId id="2147483682" r:id="rId4"/>
    <p:sldLayoutId id="2147483683" r:id="rId5"/>
    <p:sldLayoutId id="2147483684" r:id="rId6"/>
    <p:sldLayoutId id="2147483685" r:id="rId7"/>
    <p:sldLayoutId id="2147483687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8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A80D053-F932-47D2-9170-AF15D8E6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02E18C-0C73-478A-BDDD-03DF98F28434}"/>
              </a:ext>
            </a:extLst>
          </p:cNvPr>
          <p:cNvSpPr txBox="1"/>
          <p:nvPr/>
        </p:nvSpPr>
        <p:spPr>
          <a:xfrm>
            <a:off x="837282" y="1718628"/>
            <a:ext cx="7711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2 </a:t>
            </a:r>
            <a:endParaRPr lang="es-CO" sz="2000" dirty="0"/>
          </a:p>
          <a:p>
            <a:pPr algn="ctr"/>
            <a:r>
              <a:rPr lang="es-ES" sz="2000" b="1" dirty="0"/>
              <a:t>PAGOS O ABONOS EN CUENTA Y RETENCIONES EN LA FUENTE PRACTICADAS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16. INFORMACIÓN DE PAGOS O ABONOS EN CUENTA Y RETENCIONES EN LA FUENTE PRACTICADAS</a:t>
            </a:r>
          </a:p>
          <a:p>
            <a:r>
              <a:rPr lang="es-ES" b="1" dirty="0"/>
              <a:t> </a:t>
            </a:r>
          </a:p>
          <a:p>
            <a:pPr marL="265113" indent="-25400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d), e), f), h), e i) </a:t>
            </a:r>
            <a:r>
              <a:rPr lang="es-CO" sz="2000" dirty="0"/>
              <a:t> 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(devengo)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Valor acumulado superior a $100mil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1001 Versión 10</a:t>
            </a:r>
          </a:p>
          <a:p>
            <a:pPr marL="892175" lvl="2"/>
            <a:r>
              <a:rPr lang="es-CO" sz="1400" dirty="0"/>
              <a:t>Parágrafo 12°</a:t>
            </a:r>
            <a:r>
              <a:rPr lang="es-ES" sz="1400" dirty="0"/>
              <a:t>Los pagos o abonos en cuenta que se realicen por concepto de rentas de trabajo y de pensiones, sólo se deberán reportar de acuerdo con los parámetros establecidos en el artículo 36 de la presente resolución, en el Formato 2276 Versión 2 - Información de ingresos y retenciones por rentas de trabajo y de pensiones</a:t>
            </a:r>
            <a:endParaRPr lang="es-CO" sz="1400" dirty="0"/>
          </a:p>
          <a:p>
            <a:pPr marL="265113" lvl="1" indent="-265113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74582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65207900-4786-47DE-8A23-633D617D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CBD885-E596-415C-8E68-76B3D1639903}"/>
              </a:ext>
            </a:extLst>
          </p:cNvPr>
          <p:cNvSpPr txBox="1"/>
          <p:nvPr/>
        </p:nvSpPr>
        <p:spPr>
          <a:xfrm>
            <a:off x="837282" y="2390653"/>
            <a:ext cx="77118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3 </a:t>
            </a:r>
            <a:endParaRPr lang="es-CO" sz="2000" dirty="0"/>
          </a:p>
          <a:p>
            <a:pPr algn="ctr"/>
            <a:r>
              <a:rPr lang="es-ES" sz="2000" b="1" dirty="0"/>
              <a:t>RETENCIONES EN LA FUENTE QUE LE PRACTICARON</a:t>
            </a:r>
            <a:r>
              <a:rPr lang="es-ES" b="1" dirty="0"/>
              <a:t> </a:t>
            </a:r>
            <a:endParaRPr lang="es-ES" sz="2000" b="1" dirty="0"/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17. INFORMACIÓN DE RETENCIONES EN LA FUENTE QUE LE PRACTICARON </a:t>
            </a:r>
          </a:p>
          <a:p>
            <a:r>
              <a:rPr lang="es-ES" b="1" dirty="0"/>
              <a:t> </a:t>
            </a:r>
          </a:p>
          <a:p>
            <a:pPr marL="265113" indent="-25400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 y e)</a:t>
            </a:r>
            <a:r>
              <a:rPr lang="es-CO" dirty="0"/>
              <a:t> </a:t>
            </a:r>
            <a:r>
              <a:rPr lang="es-CO" sz="2000" dirty="0"/>
              <a:t>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(agentes retenedores)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1003 Versión 7</a:t>
            </a:r>
          </a:p>
        </p:txBody>
      </p:sp>
    </p:spTree>
    <p:extLst>
      <p:ext uri="{BB962C8B-B14F-4D97-AF65-F5344CB8AC3E}">
        <p14:creationId xmlns:p14="http://schemas.microsoft.com/office/powerpoint/2010/main" val="55022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D97A329-8AEA-4935-A1CF-4BDBB30C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F755EE-4134-4BDF-A479-310C38B2597F}"/>
              </a:ext>
            </a:extLst>
          </p:cNvPr>
          <p:cNvSpPr txBox="1"/>
          <p:nvPr/>
        </p:nvSpPr>
        <p:spPr>
          <a:xfrm>
            <a:off x="837282" y="2181333"/>
            <a:ext cx="771180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4 </a:t>
            </a:r>
            <a:endParaRPr lang="es-CO" sz="2000" dirty="0"/>
          </a:p>
          <a:p>
            <a:pPr algn="ctr"/>
            <a:r>
              <a:rPr lang="es-ES" sz="2000" b="1" dirty="0"/>
              <a:t>INGRESOS RECIBIDOS EN EL AÑO</a:t>
            </a:r>
            <a:r>
              <a:rPr lang="es-ES" b="1" dirty="0"/>
              <a:t> </a:t>
            </a:r>
            <a:endParaRPr lang="es-ES" sz="2000" b="1" dirty="0"/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r>
              <a:rPr lang="es-ES" b="1" dirty="0"/>
              <a:t>ARTÍCULO 18. INFORMACIÓN DE INGRESOS RECIBIDOS EN EL AÑO</a:t>
            </a:r>
          </a:p>
          <a:p>
            <a:r>
              <a:rPr lang="es-ES" b="1" dirty="0"/>
              <a:t>  </a:t>
            </a:r>
          </a:p>
          <a:p>
            <a:pPr marL="265113" indent="-25400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 y e)</a:t>
            </a:r>
            <a:r>
              <a:rPr lang="es-CO" dirty="0"/>
              <a:t> </a:t>
            </a:r>
            <a:r>
              <a:rPr lang="es-CO" sz="2000" dirty="0"/>
              <a:t>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(devengaron ingresos)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Valor acumulado superior a $500mil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1007 Versión 9</a:t>
            </a:r>
          </a:p>
        </p:txBody>
      </p:sp>
    </p:spTree>
    <p:extLst>
      <p:ext uri="{BB962C8B-B14F-4D97-AF65-F5344CB8AC3E}">
        <p14:creationId xmlns:p14="http://schemas.microsoft.com/office/powerpoint/2010/main" val="190387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432626DD-90EB-4C8E-8740-B94A1D60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6480CE-71F8-4319-BAD8-5A7AE14E48B0}"/>
              </a:ext>
            </a:extLst>
          </p:cNvPr>
          <p:cNvSpPr txBox="1"/>
          <p:nvPr/>
        </p:nvSpPr>
        <p:spPr>
          <a:xfrm>
            <a:off x="837282" y="2181333"/>
            <a:ext cx="77118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5 </a:t>
            </a:r>
            <a:endParaRPr lang="es-CO" sz="2000" dirty="0"/>
          </a:p>
          <a:p>
            <a:pPr algn="ctr"/>
            <a:r>
              <a:rPr lang="es-ES" sz="2000" b="1" dirty="0"/>
              <a:t>IMPUESTO SOBRE LAS VENTAS DESCONTABLE, IMPUESTO SOBRE LAS VENTAS GENERADO E IMPUESTO AL CONSUMO </a:t>
            </a:r>
            <a:r>
              <a:rPr lang="es-ES" b="1" dirty="0"/>
              <a:t> </a:t>
            </a:r>
            <a:endParaRPr lang="es-ES" sz="2000" b="1" dirty="0"/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19. INFORMACIÓN DEL IMPUESTO SOBRE LAS VENTAS DESCONTABLE, DEL IMPUESTO SOBRE LAS VENTAS GENERADO Y DEL IMPUESTO AL CONSUMO </a:t>
            </a:r>
          </a:p>
          <a:p>
            <a:r>
              <a:rPr lang="es-ES" b="1" dirty="0"/>
              <a:t>  </a:t>
            </a:r>
          </a:p>
          <a:p>
            <a:pPr marL="265113" indent="-25400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 y e)</a:t>
            </a:r>
            <a:r>
              <a:rPr lang="es-CO" dirty="0"/>
              <a:t> </a:t>
            </a:r>
            <a:r>
              <a:rPr lang="es-CO" sz="2000" dirty="0"/>
              <a:t>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(IVA Descontable e IVA Dev. Ventas)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b="1" u="sng" dirty="0">
                <a:solidFill>
                  <a:srgbClr val="00B050"/>
                </a:solidFill>
              </a:rPr>
              <a:t>Formato 1005 Versión 7</a:t>
            </a:r>
          </a:p>
        </p:txBody>
      </p:sp>
    </p:spTree>
    <p:extLst>
      <p:ext uri="{BB962C8B-B14F-4D97-AF65-F5344CB8AC3E}">
        <p14:creationId xmlns:p14="http://schemas.microsoft.com/office/powerpoint/2010/main" val="80801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D1AD42F-FDDA-4E65-81A2-DF408338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F2C61D-8916-4857-8C2D-47DC76565B2E}"/>
              </a:ext>
            </a:extLst>
          </p:cNvPr>
          <p:cNvSpPr txBox="1"/>
          <p:nvPr/>
        </p:nvSpPr>
        <p:spPr>
          <a:xfrm>
            <a:off x="837282" y="2181333"/>
            <a:ext cx="77118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5 </a:t>
            </a:r>
            <a:endParaRPr lang="es-CO" sz="2000" dirty="0"/>
          </a:p>
          <a:p>
            <a:pPr algn="ctr"/>
            <a:r>
              <a:rPr lang="es-ES" sz="2000" b="1" dirty="0"/>
              <a:t>IMPUESTO SOBRE LAS VENTAS DESCONTABLE, IMPUESTO SOBRE LAS VENTAS GENERADO E IMPUESTO AL CONSUMO </a:t>
            </a:r>
            <a:r>
              <a:rPr lang="es-ES" b="1" dirty="0"/>
              <a:t> </a:t>
            </a:r>
            <a:endParaRPr lang="es-ES" sz="2000" b="1" dirty="0"/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19. INFORMACIÓN DEL IMPUESTO SOBRE LAS VENTAS DESCONTABLE, DEL IMPUESTO SOBRE LAS VENTAS GENERADO Y DEL IMPUESTO AL CONSUMO </a:t>
            </a:r>
          </a:p>
          <a:p>
            <a:r>
              <a:rPr lang="es-ES" b="1" dirty="0"/>
              <a:t>  </a:t>
            </a:r>
          </a:p>
          <a:p>
            <a:pPr marL="265113" indent="-25400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 y e)</a:t>
            </a:r>
            <a:r>
              <a:rPr lang="es-CO" dirty="0"/>
              <a:t> </a:t>
            </a:r>
            <a:r>
              <a:rPr lang="es-CO" sz="2000" dirty="0"/>
              <a:t>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(IVA Generado e IVA Dev. Compras)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Valor acumulado superior a $500mil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1006 Versión 8</a:t>
            </a:r>
          </a:p>
        </p:txBody>
      </p:sp>
    </p:spTree>
    <p:extLst>
      <p:ext uri="{BB962C8B-B14F-4D97-AF65-F5344CB8AC3E}">
        <p14:creationId xmlns:p14="http://schemas.microsoft.com/office/powerpoint/2010/main" val="26044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A7364B6-C59A-4EB2-8236-E9A46D1C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1C7DDA-D0CF-4CF0-A199-15F977B82B36}"/>
              </a:ext>
            </a:extLst>
          </p:cNvPr>
          <p:cNvSpPr txBox="1"/>
          <p:nvPr/>
        </p:nvSpPr>
        <p:spPr>
          <a:xfrm>
            <a:off x="826265" y="2181333"/>
            <a:ext cx="771180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6</a:t>
            </a:r>
          </a:p>
          <a:p>
            <a:pPr algn="ctr"/>
            <a:r>
              <a:rPr lang="es-ES" sz="2000" b="1" dirty="0"/>
              <a:t>SALDO DE LOS PASIVOS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20. INFORMACIÓN DEL SALDO DE LOS PASIVOS A 31 DE DICIEMBRE  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d), e)</a:t>
            </a:r>
            <a:r>
              <a:rPr lang="es-CO" dirty="0"/>
              <a:t> y h) </a:t>
            </a:r>
            <a:r>
              <a:rPr lang="es-CO" sz="2000" dirty="0"/>
              <a:t>del artículo 1°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(acreedores)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ES" sz="2000" dirty="0"/>
              <a:t>El saldo acumulado por acreedor =&gt; $1MM, o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ES" sz="2000" dirty="0"/>
              <a:t>Saldo total de los pasivos a 31-dic =&gt; $100MM), deberá informarse por acreedor &gt;=$500mil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1009 Versión 7</a:t>
            </a:r>
          </a:p>
        </p:txBody>
      </p:sp>
    </p:spTree>
    <p:extLst>
      <p:ext uri="{BB962C8B-B14F-4D97-AF65-F5344CB8AC3E}">
        <p14:creationId xmlns:p14="http://schemas.microsoft.com/office/powerpoint/2010/main" val="65059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159BD63A-FCDE-413F-AD2E-528BB23D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14E60B-7404-4766-92C5-0B2271E90A37}"/>
              </a:ext>
            </a:extLst>
          </p:cNvPr>
          <p:cNvSpPr txBox="1"/>
          <p:nvPr/>
        </p:nvSpPr>
        <p:spPr>
          <a:xfrm>
            <a:off x="826265" y="2181333"/>
            <a:ext cx="77118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7</a:t>
            </a:r>
          </a:p>
          <a:p>
            <a:pPr algn="ctr"/>
            <a:r>
              <a:rPr lang="es-ES" sz="2000" b="1" dirty="0"/>
              <a:t>SALDO DE LOS CRÉDITOS ACTIVOS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21. INFORMACIÓN DE LOS DEUDORES DE CRÉDITOS ACTIVOS A 31 DE DICIEMBRE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d) y e)</a:t>
            </a:r>
            <a:r>
              <a:rPr lang="es-CO" dirty="0"/>
              <a:t> </a:t>
            </a:r>
            <a:r>
              <a:rPr lang="es-CO" sz="2000" dirty="0"/>
              <a:t>del artículo 1°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CO" sz="1200" dirty="0"/>
              <a:t>(créditos activos)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ES" sz="2000" dirty="0"/>
              <a:t>El saldo acumulado por deudor =&gt; $1MM, o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ES" sz="2000" dirty="0"/>
              <a:t>Saldo total de los créditos a 31-dic =&gt; $100MM), deberá informarse por acreedor &gt;=$500mil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b="1" dirty="0">
                <a:solidFill>
                  <a:srgbClr val="00B050"/>
                </a:solidFill>
              </a:rPr>
              <a:t>Formato 1008 Versión 7</a:t>
            </a:r>
          </a:p>
        </p:txBody>
      </p:sp>
    </p:spTree>
    <p:extLst>
      <p:ext uri="{BB962C8B-B14F-4D97-AF65-F5344CB8AC3E}">
        <p14:creationId xmlns:p14="http://schemas.microsoft.com/office/powerpoint/2010/main" val="357651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517B051-123A-4C20-84A3-213389CD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29C6E-AE8A-48A8-A089-2216721E68D6}"/>
              </a:ext>
            </a:extLst>
          </p:cNvPr>
          <p:cNvSpPr txBox="1"/>
          <p:nvPr/>
        </p:nvSpPr>
        <p:spPr>
          <a:xfrm>
            <a:off x="826265" y="2203367"/>
            <a:ext cx="77118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8</a:t>
            </a:r>
          </a:p>
          <a:p>
            <a:pPr algn="ctr"/>
            <a:r>
              <a:rPr lang="es-ES" sz="2000" b="1" dirty="0"/>
              <a:t>SECRETARIOS GENERALES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22. INFORMACIÓN DE LOS ÓRGANOS QUE FINANCIEN GASTOS CON RECURSOS DEL TESORO NACIONAL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dirty="0"/>
              <a:t>i) </a:t>
            </a:r>
            <a:r>
              <a:rPr lang="es-CO" sz="2000" dirty="0"/>
              <a:t>del artículo 1°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ES" sz="2000" dirty="0"/>
              <a:t>Informar los pagos o abonos en cuenta y las retenciones practicadas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1056 Versión 10</a:t>
            </a:r>
          </a:p>
        </p:txBody>
      </p:sp>
    </p:spTree>
    <p:extLst>
      <p:ext uri="{BB962C8B-B14F-4D97-AF65-F5344CB8AC3E}">
        <p14:creationId xmlns:p14="http://schemas.microsoft.com/office/powerpoint/2010/main" val="189753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DF6850A-E37C-4C4A-9669-89036B4A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E9BCA2-2074-427C-8471-178FBDF85E82}"/>
              </a:ext>
            </a:extLst>
          </p:cNvPr>
          <p:cNvSpPr txBox="1"/>
          <p:nvPr/>
        </p:nvSpPr>
        <p:spPr>
          <a:xfrm>
            <a:off x="826265" y="2203367"/>
            <a:ext cx="771180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9</a:t>
            </a:r>
          </a:p>
          <a:p>
            <a:pPr algn="ctr"/>
            <a:r>
              <a:rPr lang="es-ES" sz="2000" b="1" dirty="0"/>
              <a:t>INGRESOS RECIBIDOS PARA TERCEROS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23. INFORMACIÓN DE INGRESOS RECIBIDOS PARA TERCEROS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</a:t>
            </a:r>
            <a:r>
              <a:rPr lang="pt-BR" sz="2000" dirty="0"/>
              <a:t>d</a:t>
            </a:r>
            <a:r>
              <a:rPr lang="pt-BR" dirty="0"/>
              <a:t>), e) y f) </a:t>
            </a:r>
            <a:r>
              <a:rPr lang="es-CO" sz="2000" dirty="0"/>
              <a:t>del artículo 1°</a:t>
            </a:r>
          </a:p>
          <a:p>
            <a:pPr marL="265113" lvl="1" indent="-265113" algn="just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los terceros </a:t>
            </a:r>
            <a:r>
              <a:rPr lang="es-ES" sz="2000" dirty="0"/>
              <a:t>quienes se recibieron ingresos para terceros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1647 Versión 2, concepto 4070</a:t>
            </a:r>
          </a:p>
        </p:txBody>
      </p:sp>
    </p:spTree>
    <p:extLst>
      <p:ext uri="{BB962C8B-B14F-4D97-AF65-F5344CB8AC3E}">
        <p14:creationId xmlns:p14="http://schemas.microsoft.com/office/powerpoint/2010/main" val="96169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6E7042F-1DF4-448D-8135-E4C07BE3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64A32F-BEFD-4A19-925E-5767E40CF788}"/>
              </a:ext>
            </a:extLst>
          </p:cNvPr>
          <p:cNvSpPr txBox="1"/>
          <p:nvPr/>
        </p:nvSpPr>
        <p:spPr>
          <a:xfrm>
            <a:off x="826265" y="2203367"/>
            <a:ext cx="77118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24.1. Información de los Saldos de Cuentas</a:t>
            </a:r>
          </a:p>
          <a:p>
            <a:pPr marL="925513" lvl="1" indent="-209550" algn="just">
              <a:buFont typeface="+mj-lt"/>
              <a:buAutoNum type="alphaLcPeriod"/>
            </a:pPr>
            <a:r>
              <a:rPr lang="es-ES" sz="1400" dirty="0"/>
              <a:t>Saldo a 31 de diciembre de las cuentas corrientes y/o ahorro que posea en el país, indicando la razón social y NIT de la entidad financiera y el saldo acumulado por entidad financiera, concepto 1110</a:t>
            </a:r>
          </a:p>
          <a:p>
            <a:pPr marL="925513" lvl="1" indent="-209550" algn="just">
              <a:buFont typeface="+mj-lt"/>
              <a:buAutoNum type="alphaLcPeriod"/>
            </a:pPr>
            <a:r>
              <a:rPr lang="es-ES" sz="1400" dirty="0"/>
              <a:t>El valor total del saldo de las cuentas corrientes y/o ahorro poseídas en el exterior se informará relacionando, concepto 1012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1012 versión 7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136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9A16457-7070-4456-8D4E-52092326B6AA}"/>
              </a:ext>
            </a:extLst>
          </p:cNvPr>
          <p:cNvSpPr txBox="1">
            <a:spLocks/>
          </p:cNvSpPr>
          <p:nvPr/>
        </p:nvSpPr>
        <p:spPr>
          <a:xfrm>
            <a:off x="1092277" y="1510995"/>
            <a:ext cx="6959446" cy="16624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rgbClr val="2E75B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sz="4800">
                <a:solidFill>
                  <a:schemeClr val="accent1">
                    <a:lumMod val="75000"/>
                  </a:schemeClr>
                </a:solidFill>
              </a:rPr>
              <a:t>INFORMACIÓN EXÓGENA 2018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9EF4094-F475-41A1-94ED-3C159E3F7534}"/>
              </a:ext>
            </a:extLst>
          </p:cNvPr>
          <p:cNvSpPr txBox="1">
            <a:spLocks/>
          </p:cNvSpPr>
          <p:nvPr/>
        </p:nvSpPr>
        <p:spPr>
          <a:xfrm>
            <a:off x="1864937" y="3761650"/>
            <a:ext cx="5414125" cy="11967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000" dirty="0">
                <a:solidFill>
                  <a:schemeClr val="accent1">
                    <a:lumMod val="75000"/>
                  </a:schemeClr>
                </a:solidFill>
              </a:rPr>
              <a:t>Resolución 060 del 30-oct-2017</a:t>
            </a:r>
          </a:p>
          <a:p>
            <a:pPr algn="ctr"/>
            <a:r>
              <a:rPr lang="es-CO" sz="2000" dirty="0">
                <a:solidFill>
                  <a:schemeClr val="accent1">
                    <a:lumMod val="75000"/>
                  </a:schemeClr>
                </a:solidFill>
              </a:rPr>
              <a:t>Resolución 045 del 22-ago-2018</a:t>
            </a:r>
          </a:p>
        </p:txBody>
      </p:sp>
    </p:spTree>
    <p:extLst>
      <p:ext uri="{BB962C8B-B14F-4D97-AF65-F5344CB8AC3E}">
        <p14:creationId xmlns:p14="http://schemas.microsoft.com/office/powerpoint/2010/main" val="423791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FDF602E-3B52-4E34-891F-F6D88EDA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9E312A-A173-46B7-B487-62476383BE8B}"/>
              </a:ext>
            </a:extLst>
          </p:cNvPr>
          <p:cNvSpPr txBox="1"/>
          <p:nvPr/>
        </p:nvSpPr>
        <p:spPr>
          <a:xfrm>
            <a:off x="826265" y="2203367"/>
            <a:ext cx="7711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24.2. Inversiones</a:t>
            </a:r>
          </a:p>
          <a:p>
            <a:pPr marL="925513" lvl="1" indent="-209550" algn="just">
              <a:buFont typeface="+mj-lt"/>
              <a:buAutoNum type="alphaLcPeriod"/>
            </a:pPr>
            <a:r>
              <a:rPr lang="es-ES" sz="1400" dirty="0"/>
              <a:t>Valor patrimonial a 31 de diciembre de las inversiones representadas en bonos, certificados a término, títulos, derechos fiduciarios y demás inversiones indicando la entidad emisora del título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1012 versión 7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2124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CFF772E5-4607-4941-AFA2-8C1D34C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708536-0FE2-469D-A552-AA4099B9EDBA}"/>
              </a:ext>
            </a:extLst>
          </p:cNvPr>
          <p:cNvSpPr txBox="1"/>
          <p:nvPr/>
        </p:nvSpPr>
        <p:spPr>
          <a:xfrm>
            <a:off x="826265" y="2203367"/>
            <a:ext cx="771180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24.4 Rentas exentas</a:t>
            </a:r>
          </a:p>
          <a:p>
            <a:pPr marL="811213" lvl="1" indent="-182563" algn="just">
              <a:buFont typeface="+mj-lt"/>
              <a:buAutoNum type="alphaLcPeriod"/>
            </a:pPr>
            <a:r>
              <a:rPr lang="es-ES" sz="1400" dirty="0"/>
              <a:t>Los obligados a presentar información deberán suministrar el valor total de la renta exenta solicitada en la declaración de renta</a:t>
            </a:r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1011 versión 6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4055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3BB4579-C612-4DCA-9B86-38C64152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7C0945-F078-4D92-89E0-D529F5B4490B}"/>
              </a:ext>
            </a:extLst>
          </p:cNvPr>
          <p:cNvSpPr txBox="1"/>
          <p:nvPr/>
        </p:nvSpPr>
        <p:spPr>
          <a:xfrm>
            <a:off x="826265" y="2214384"/>
            <a:ext cx="771180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24.5. Costos y deducciones</a:t>
            </a:r>
          </a:p>
          <a:p>
            <a:pPr marL="1079500" lvl="1" indent="-182563" algn="just">
              <a:buFont typeface="+mj-lt"/>
              <a:buAutoNum type="alphaLcPeriod"/>
            </a:pPr>
            <a:r>
              <a:rPr lang="es-ES" sz="1400" dirty="0"/>
              <a:t>Los obligados a presentar información deberán suministrar el valor total de los costos y deducciones solicitados en la declaración de renta</a:t>
            </a:r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1011 versión 6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4074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3A9A802F-5E0A-46CF-984F-D421A476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97344F-9F59-4EB8-9797-156CF8A1D117}"/>
              </a:ext>
            </a:extLst>
          </p:cNvPr>
          <p:cNvSpPr txBox="1"/>
          <p:nvPr/>
        </p:nvSpPr>
        <p:spPr>
          <a:xfrm>
            <a:off x="826265" y="2214384"/>
            <a:ext cx="7711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24.6. Exclusiones impuesto sobre las ventas</a:t>
            </a:r>
          </a:p>
          <a:p>
            <a:pPr marL="981075" lvl="1" indent="-182563" algn="just">
              <a:buFont typeface="+mj-lt"/>
              <a:buAutoNum type="alphaLcPeriod"/>
            </a:pPr>
            <a:r>
              <a:rPr lang="es-ES" sz="1400" dirty="0"/>
              <a:t>Los obligados a presentar información deberán suministrar el valor total de los ingresos por operaciones excluidas del Impuesto sobre las Ventas, reportadas en la respectiva declaración</a:t>
            </a:r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1011 versión 6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51791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2E2B1C62-4CAF-4AB9-BA12-17638011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584C8E-F009-4261-80FA-D53C8D96CB88}"/>
              </a:ext>
            </a:extLst>
          </p:cNvPr>
          <p:cNvSpPr txBox="1"/>
          <p:nvPr/>
        </p:nvSpPr>
        <p:spPr>
          <a:xfrm>
            <a:off x="826265" y="2203367"/>
            <a:ext cx="77118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24.7 Tarifas especiales impuesto sobre las ventas</a:t>
            </a:r>
          </a:p>
          <a:p>
            <a:pPr marL="981075" lvl="1" indent="-182563" algn="just">
              <a:buFont typeface="+mj-lt"/>
              <a:buAutoNum type="alphaLcPeriod"/>
            </a:pPr>
            <a:r>
              <a:rPr lang="es-ES" sz="1400" dirty="0"/>
              <a:t>Los obligados a presentar información deberán suministrar el valor total de los ingresos por operaciones gravadas con tarifas del cinco por ciento (5%) del Impuesto sobre las Ventas, reportadas en la respectiva declaración</a:t>
            </a:r>
          </a:p>
          <a:p>
            <a:pPr marL="722313" lvl="1" indent="-25400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1011 versión 6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90734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BF8864FF-4AF1-4B26-ABF7-EF2308CE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B41F91-B0DF-498D-99A7-81589B1F7431}"/>
              </a:ext>
            </a:extLst>
          </p:cNvPr>
          <p:cNvSpPr txBox="1"/>
          <p:nvPr/>
        </p:nvSpPr>
        <p:spPr>
          <a:xfrm>
            <a:off x="826265" y="2203367"/>
            <a:ext cx="77118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10</a:t>
            </a:r>
          </a:p>
          <a:p>
            <a:pPr algn="ctr"/>
            <a:r>
              <a:rPr lang="es-ES" sz="2000" b="1" dirty="0"/>
              <a:t>INFORMACIÓN DEL LITERAL K) DEL ARTÍCULO 631 DEL ESTATUTO TRIBUTARIO</a:t>
            </a:r>
          </a:p>
          <a:p>
            <a:pPr algn="ctr"/>
            <a:r>
              <a:rPr lang="es-ES" b="1" dirty="0"/>
              <a:t> </a:t>
            </a:r>
            <a:endParaRPr lang="es-ES" sz="2000" b="1" dirty="0"/>
          </a:p>
          <a:p>
            <a:pPr algn="just"/>
            <a:r>
              <a:rPr lang="es-ES" b="1" dirty="0"/>
              <a:t>ARTÍCULO 24. INFORMACIÓN DE LAS DECLARACIONES TRIBUTARIAS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24.8 Exenciones impuesto sobre las ventas</a:t>
            </a:r>
          </a:p>
          <a:p>
            <a:pPr marL="981075" lvl="1" indent="-182563" algn="just">
              <a:buFont typeface="+mj-lt"/>
              <a:buAutoNum type="alphaLcPeriod"/>
            </a:pPr>
            <a:r>
              <a:rPr lang="es-ES" sz="1400" dirty="0"/>
              <a:t>Los obligados a presentar información deberán suministrar el valor total de los ingresos por operaciones exentas del Impuesto sobre las Ventas, reportadas en la respectiva declaración</a:t>
            </a:r>
          </a:p>
          <a:p>
            <a:pPr marL="722313" lvl="1" indent="-25400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1011 versión 6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8403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C877751-8CFB-4D05-9B3E-AB6C565E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0A250F-C1E3-407D-B7B1-FF8F088734BF}"/>
              </a:ext>
            </a:extLst>
          </p:cNvPr>
          <p:cNvSpPr txBox="1"/>
          <p:nvPr/>
        </p:nvSpPr>
        <p:spPr>
          <a:xfrm>
            <a:off x="826265" y="2203367"/>
            <a:ext cx="7711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11</a:t>
            </a:r>
          </a:p>
          <a:p>
            <a:pPr algn="ctr"/>
            <a:r>
              <a:rPr lang="es-ES" sz="2000" b="1" dirty="0"/>
              <a:t>INFORMACIÓN DEL LITERAL d) Y k) DEL ARTÍCULO 631 DEL ESTATUTO TRIBUTARIO POR TERCERO</a:t>
            </a:r>
            <a:r>
              <a:rPr lang="es-ES" b="1" dirty="0"/>
              <a:t> </a:t>
            </a:r>
          </a:p>
          <a:p>
            <a:pPr algn="ctr"/>
            <a:endParaRPr lang="es-ES" sz="2000" b="1" dirty="0"/>
          </a:p>
          <a:p>
            <a:pPr algn="just"/>
            <a:r>
              <a:rPr lang="es-ES" b="1" dirty="0"/>
              <a:t>ARTÍCULO 25. INFORMACIÓN DEL LITERAL d) Y k) DEL ARTÍCULO 631 DEL ESTATUTO TRIBUTARIO POR TERCERO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25.1 Descuentos tributarios solicitados</a:t>
            </a:r>
          </a:p>
          <a:p>
            <a:pPr marL="981075" lvl="1" indent="-182563" algn="just">
              <a:buFont typeface="+mj-lt"/>
              <a:buAutoNum type="alphaLcPeriod"/>
            </a:pPr>
            <a:r>
              <a:rPr lang="es-ES" sz="1400" dirty="0"/>
              <a:t>Las personas naturales y sus asimiladas, las personas jurídicas y sus asimiladas y, demás entidades públicas y privadas enunciadas en los literales d), e) y f) del artículo 1</a:t>
            </a:r>
          </a:p>
          <a:p>
            <a:pPr marL="981075" lvl="1" indent="-182563" algn="just">
              <a:buFont typeface="+mj-lt"/>
              <a:buAutoNum type="alphaLcPeriod"/>
            </a:pPr>
            <a:r>
              <a:rPr lang="es-ES" sz="1400" dirty="0"/>
              <a:t>Suministrar la información de los terceros y los valores que dieron lugar a la solicitud de descuentos tributarios en la declaración de renta del año gravable</a:t>
            </a:r>
          </a:p>
          <a:p>
            <a:pPr marL="722313" lvl="1" indent="-25400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1004 versión 8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8349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5CB0C597-91F2-4A15-BB87-93FA705E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D45049-8EB6-4323-BBF1-317D663B6DC7}"/>
              </a:ext>
            </a:extLst>
          </p:cNvPr>
          <p:cNvSpPr txBox="1"/>
          <p:nvPr/>
        </p:nvSpPr>
        <p:spPr>
          <a:xfrm>
            <a:off x="826265" y="2203367"/>
            <a:ext cx="7711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11</a:t>
            </a:r>
          </a:p>
          <a:p>
            <a:pPr algn="ctr"/>
            <a:r>
              <a:rPr lang="es-ES" sz="2000" b="1" dirty="0"/>
              <a:t>INFORMACIÓN DEL LITERAL d) Y k) DEL ARTÍCULO 631 DEL ESTATUTO TRIBUTARIO POR TERCERO</a:t>
            </a:r>
            <a:r>
              <a:rPr lang="es-ES" b="1" dirty="0"/>
              <a:t> </a:t>
            </a:r>
          </a:p>
          <a:p>
            <a:pPr algn="ctr"/>
            <a:endParaRPr lang="es-ES" sz="2000" b="1" dirty="0"/>
          </a:p>
          <a:p>
            <a:pPr algn="just"/>
            <a:r>
              <a:rPr lang="es-ES" b="1" dirty="0"/>
              <a:t>ARTÍCULO 25. INFORMACIÓN DEL LITERAL d) Y k) DEL ARTÍCULO 631 DEL ESTATUTO TRIBUTARIO POR TERCERO</a:t>
            </a:r>
          </a:p>
          <a:p>
            <a:pPr algn="just"/>
            <a:r>
              <a:rPr lang="es-ES" b="1" dirty="0"/>
              <a:t>  </a:t>
            </a:r>
          </a:p>
          <a:p>
            <a:pPr marL="265113" indent="-254000" algn="just">
              <a:buFont typeface="Wingdings" panose="05000000000000000000" pitchFamily="2" charset="2"/>
              <a:buChar char="Ø"/>
            </a:pPr>
            <a:r>
              <a:rPr lang="es-ES" sz="2000" i="1" dirty="0"/>
              <a:t>25.2. Ingresos no constitutivos de renta ni ganancia ocasional</a:t>
            </a:r>
          </a:p>
          <a:p>
            <a:pPr marL="811213" lvl="1" indent="-182563" algn="just">
              <a:buFont typeface="+mj-lt"/>
              <a:buAutoNum type="alphaLcPeriod"/>
            </a:pPr>
            <a:r>
              <a:rPr lang="es-ES" sz="1400" dirty="0"/>
              <a:t>Las personas naturales y sus asimiladas, las personas jurídicas y sus asimiladas y, demás entidades públicas y privadas enunciadas en los literales d), e) y f) del artículo 1</a:t>
            </a:r>
          </a:p>
          <a:p>
            <a:pPr marL="811213" lvl="1" indent="-182563" algn="just">
              <a:buFont typeface="+mj-lt"/>
              <a:buAutoNum type="alphaLcPeriod"/>
            </a:pPr>
            <a:r>
              <a:rPr lang="es-ES" sz="1400" dirty="0"/>
              <a:t>suministrar la información de los terceros que dieron lugar a la solicitud de ingresos no constitutivos de renta o ganancia ocasional en la declaración de renta del año gravable</a:t>
            </a:r>
          </a:p>
          <a:p>
            <a:pPr marL="628650" lvl="1" algn="just"/>
            <a:endParaRPr lang="es-ES" sz="1400" dirty="0"/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2275 versión 1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50182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BD80BFA7-5B17-4509-9393-6AE75686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D3B8A8-3CB2-4303-B582-88217FAF5800}"/>
              </a:ext>
            </a:extLst>
          </p:cNvPr>
          <p:cNvSpPr txBox="1"/>
          <p:nvPr/>
        </p:nvSpPr>
        <p:spPr>
          <a:xfrm>
            <a:off x="826265" y="2203367"/>
            <a:ext cx="77118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12</a:t>
            </a:r>
          </a:p>
          <a:p>
            <a:pPr algn="ctr"/>
            <a:r>
              <a:rPr lang="es-ES" sz="2000" b="1" dirty="0"/>
              <a:t>CONTRATOS DE COLABORACION EMPRESARIAL</a:t>
            </a:r>
          </a:p>
          <a:p>
            <a:pPr algn="ctr"/>
            <a:r>
              <a:rPr lang="es-ES" b="1" dirty="0"/>
              <a:t> </a:t>
            </a:r>
          </a:p>
          <a:p>
            <a:pPr algn="ctr"/>
            <a:endParaRPr lang="es-ES" sz="2000" b="1" dirty="0"/>
          </a:p>
          <a:p>
            <a:pPr algn="just"/>
            <a:r>
              <a:rPr lang="es-ES" b="1" dirty="0"/>
              <a:t>ARTÍCULO 26. CONTRATOS DE COLABORACION EMPRESARIAL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Las personas o entidades que celebren contratos de colaboración tales como consorcios o uniones temporales, contratos de mandato o administración delegada, contratos de exploración y explotación de hidrocarburos, gases y minerales, </a:t>
            </a:r>
            <a:r>
              <a:rPr lang="es-ES" sz="1400" dirty="0" err="1"/>
              <a:t>joint</a:t>
            </a:r>
            <a:r>
              <a:rPr lang="es-ES" sz="1400" dirty="0"/>
              <a:t> </a:t>
            </a:r>
            <a:r>
              <a:rPr lang="es-ES" sz="1400" dirty="0" err="1"/>
              <a:t>venture</a:t>
            </a:r>
            <a:r>
              <a:rPr lang="es-ES" sz="1400" dirty="0"/>
              <a:t>, cuentas en participación y convenios de cooperación con entidades públicas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informar el valor total de las operaciones realizadas durante el año gravable inherentes a las actividades ejecutadas en desarrollo de cada uno de los contratos, con indicación, para cada transacción, de los apellidos y nombres o razón social, identificación, dirección, y país de residencia o domicilio de cada uno de los terceros, identificación y apellidos y nombres o razón social de cada una de las partes del contrato</a:t>
            </a:r>
          </a:p>
          <a:p>
            <a:pPr marL="254000" lvl="1" indent="-254000" algn="just">
              <a:buFont typeface="Wingdings" panose="05000000000000000000" pitchFamily="2" charset="2"/>
              <a:buChar char="Ø"/>
            </a:pPr>
            <a:r>
              <a:rPr lang="es-CO" sz="2000" dirty="0"/>
              <a:t>Formato 5247/5248/5249/5250/5252/5251 versión 1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3898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2F67FF4-50EB-4395-A9B4-F2996EAC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VI </a:t>
            </a:r>
            <a:br>
              <a:rPr lang="es-CO" sz="2000" b="0" dirty="0"/>
            </a:br>
            <a:r>
              <a:rPr lang="es-ES" sz="2000" b="0" dirty="0"/>
              <a:t>Información solicitada en virtud del artículo 631 – 3 del estatuto tributario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8382F3-4043-4AE9-8E94-7DF32B92FBB2}"/>
              </a:ext>
            </a:extLst>
          </p:cNvPr>
          <p:cNvSpPr txBox="1"/>
          <p:nvPr/>
        </p:nvSpPr>
        <p:spPr>
          <a:xfrm>
            <a:off x="826265" y="1972010"/>
            <a:ext cx="77118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CAPÍTULO 1</a:t>
            </a:r>
          </a:p>
          <a:p>
            <a:pPr algn="ctr"/>
            <a:r>
              <a:rPr lang="es-ES" sz="2000" b="1" dirty="0"/>
              <a:t>INGRESOS Y RETENCIONES POR RENTAS DE TRABAJO</a:t>
            </a:r>
          </a:p>
          <a:p>
            <a:pPr algn="ctr"/>
            <a:r>
              <a:rPr lang="es-ES" sz="2000" b="1" dirty="0"/>
              <a:t>Y DE PENSIONES</a:t>
            </a:r>
            <a:r>
              <a:rPr lang="es-ES" b="1" dirty="0"/>
              <a:t> </a:t>
            </a:r>
          </a:p>
          <a:p>
            <a:pPr algn="ctr"/>
            <a:endParaRPr lang="es-ES" sz="2000" b="1" dirty="0"/>
          </a:p>
          <a:p>
            <a:pPr algn="just"/>
            <a:r>
              <a:rPr lang="es-ES" b="1" dirty="0"/>
              <a:t>ARTÍCULO 36. INFORMACIÓN DE INGRESOS Y RETENCIONES POR RENTAS DE TRABAJO Y DE PENSIONES POR EL AÑO GRAVABLE 2018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Las personas y entidades señaladas en el artículo 1 de la presente resolución, que realicen pagos o abono en cuenta por concepto de rentas de trabajo y de pensiones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sz="2000" dirty="0"/>
              <a:t>Formato 2276 versión 2</a:t>
            </a:r>
          </a:p>
          <a:p>
            <a:pPr marL="280988" lvl="1" indent="-280988" algn="just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6226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89692"/>
            <a:ext cx="9144000" cy="861216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Título I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Sujetos obligados a presentar información exógena por el año gravable 2018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4093E8-FFCF-440D-BCAA-774F7A688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27" y="1350909"/>
            <a:ext cx="6593802" cy="50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F609D3-82ED-4532-9A51-65349F65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510"/>
            <a:ext cx="9144000" cy="861216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2356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2FF8815F-DD06-4B04-972C-82D83F4B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692"/>
            <a:ext cx="9144000" cy="861216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Título I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Sujetos obligados a presentar información exógena por el año gravable 2018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FDFC08-2018-40E0-B7B8-83631C24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76" y="1318416"/>
            <a:ext cx="6794448" cy="50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0BAC8390-A0FA-488B-A2C0-85B236F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301"/>
            <a:ext cx="9144000" cy="861216"/>
          </a:xfrm>
        </p:spPr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TÍTULO II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Información que se debe reportar mensualmente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9260781-C37E-47E7-960A-567CA837B974}"/>
              </a:ext>
            </a:extLst>
          </p:cNvPr>
          <p:cNvSpPr txBox="1">
            <a:spLocks/>
          </p:cNvSpPr>
          <p:nvPr/>
        </p:nvSpPr>
        <p:spPr>
          <a:xfrm>
            <a:off x="1648565" y="2511846"/>
            <a:ext cx="5846869" cy="24898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ARTÍCULO 2. Información a suministrar por las entidades públicas o privadas que celebren convenios de cooperación y asistencia técnica con organismos internacionales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Formato 1159</a:t>
            </a:r>
            <a:br>
              <a:rPr lang="en-US" sz="2000" b="1" dirty="0"/>
            </a:br>
            <a:r>
              <a:rPr lang="en-US" sz="2000" b="1" dirty="0"/>
              <a:t>Versión 8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126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B18629B1-13F4-491A-9E83-B572C67A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301"/>
            <a:ext cx="9144000" cy="861216"/>
          </a:xfrm>
        </p:spPr>
        <p:txBody>
          <a:bodyPr/>
          <a:lstStyle/>
          <a:p>
            <a:r>
              <a:rPr lang="es-CO" sz="2000" dirty="0">
                <a:solidFill>
                  <a:schemeClr val="accent1">
                    <a:lumMod val="75000"/>
                  </a:schemeClr>
                </a:solidFill>
              </a:rPr>
              <a:t>TÍTULO III </a:t>
            </a:r>
            <a:br>
              <a:rPr lang="es-CO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2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nformación que deben reportar anualmente por períodos mensuales las entidades financieras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FCC9A5-EE0B-4E80-A225-3672AC9C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12" y="1989891"/>
            <a:ext cx="7274152" cy="3033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4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BD95E506-2163-434C-84A9-D7DEF4D3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927"/>
            <a:ext cx="9144000" cy="861216"/>
          </a:xfrm>
        </p:spPr>
        <p:txBody>
          <a:bodyPr/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TÍTULO IV</a:t>
            </a:r>
            <a:br>
              <a:rPr lang="es-E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Información que se debe reportar anualmente por las</a:t>
            </a:r>
            <a:br>
              <a:rPr lang="es-E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entidades financieras y otras entidades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300C79-95C2-4AC7-9C9B-0403B4C6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4" y="1690032"/>
            <a:ext cx="4980151" cy="20186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063E39-9DEE-48AB-8F02-91E4A309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88" y="3780345"/>
            <a:ext cx="4980151" cy="10230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67EB78-BC5E-4FB4-86E9-35F18BA5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3" y="4874978"/>
            <a:ext cx="4980151" cy="12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FC90BEFB-7A46-4F8B-8A18-CBEDC771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3080"/>
            <a:ext cx="9144000" cy="861216"/>
          </a:xfrm>
        </p:spPr>
        <p:txBody>
          <a:bodyPr/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TÍTULO IV</a:t>
            </a:r>
            <a:br>
              <a:rPr lang="es-E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Información que se debe reportar anualmente por las</a:t>
            </a:r>
            <a:br>
              <a:rPr lang="es-E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entidades financieras y otras entidades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F9411B-426B-487D-B33F-8BF0A57E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26" y="1884301"/>
            <a:ext cx="4980151" cy="10890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C8A72E-EEB7-4662-A804-624811F8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68" y="3119380"/>
            <a:ext cx="4980151" cy="1573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C106CB-4B7A-4B1E-92A1-C08FB7207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24" y="4919582"/>
            <a:ext cx="4980151" cy="1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01DCECD1-5F21-4A32-9E32-2A6FEC15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791"/>
            <a:ext cx="9144000" cy="1162836"/>
          </a:xfrm>
        </p:spPr>
        <p:txBody>
          <a:bodyPr/>
          <a:lstStyle/>
          <a:p>
            <a:r>
              <a:rPr lang="es-CO" sz="2000" dirty="0"/>
              <a:t>TÍTULO V </a:t>
            </a:r>
            <a:br>
              <a:rPr lang="es-CO" sz="2000" b="0" dirty="0"/>
            </a:br>
            <a:r>
              <a:rPr lang="es-CO" sz="2000" b="0" dirty="0"/>
              <a:t>I</a:t>
            </a:r>
            <a:r>
              <a:rPr lang="es-ES" sz="2000" dirty="0"/>
              <a:t>nformación que debe ser reportada anualmente por las </a:t>
            </a:r>
            <a:br>
              <a:rPr lang="es-ES" sz="2000" b="0" dirty="0"/>
            </a:br>
            <a:r>
              <a:rPr lang="es-ES" sz="2000" dirty="0"/>
              <a:t>personas naturales y sus asimiladas, personas jurídicas y sus asimiladas, entes públicos, y demás entidades 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4FA0D9-7A46-4967-89AB-73C767FF4EEF}"/>
              </a:ext>
            </a:extLst>
          </p:cNvPr>
          <p:cNvSpPr txBox="1"/>
          <p:nvPr/>
        </p:nvSpPr>
        <p:spPr>
          <a:xfrm>
            <a:off x="1454227" y="2038120"/>
            <a:ext cx="6158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CAPÍTULO 1 </a:t>
            </a:r>
            <a:endParaRPr lang="es-CO" sz="2000" dirty="0"/>
          </a:p>
          <a:p>
            <a:pPr algn="ctr"/>
            <a:r>
              <a:rPr lang="es-CO" sz="2000" b="1" dirty="0"/>
              <a:t>SOCIOS, ACCIONISTAS, COMUNEROS, COOPERADOS Y/O ASOCIADOS </a:t>
            </a:r>
            <a:endParaRPr lang="es-ES" sz="2000" b="1" dirty="0"/>
          </a:p>
          <a:p>
            <a:endParaRPr lang="es-ES" sz="2000" b="1" dirty="0"/>
          </a:p>
          <a:p>
            <a:pPr algn="just"/>
            <a:r>
              <a:rPr lang="es-ES" sz="2000" b="1" dirty="0"/>
              <a:t>ARTÍCULO 15. INFORMACIÓN DE SOCIOS, ACCIONISTAS, COMUNEROS, COOPERADOS Y/O ASOCIADOS</a:t>
            </a:r>
          </a:p>
          <a:p>
            <a:r>
              <a:rPr lang="es-ES" sz="2000" b="1" dirty="0"/>
              <a:t> </a:t>
            </a:r>
            <a:endParaRPr lang="es-CO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/>
              <a:t>Entidades enunciadas en el literal e del artículo 1°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Reportarán datos de cada uno de ellos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Participación superior a $3MM </a:t>
            </a:r>
            <a:r>
              <a:rPr lang="es-CO" sz="1400" dirty="0"/>
              <a:t>(Vr. Intrínseco Fiscal)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r>
              <a:rPr lang="es-CO" sz="2000" dirty="0"/>
              <a:t>Formato 1010 Versión 8</a:t>
            </a:r>
          </a:p>
          <a:p>
            <a:pPr marL="265113" lvl="1" indent="-265113">
              <a:buFont typeface="Wingdings" panose="05000000000000000000" pitchFamily="2" charset="2"/>
              <a:buChar char="Ø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9153726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stado xmlns="f96a8c50-0834-4d78-aeef-11b310a3fbf6">Aprobado</Estado>
    <_dlc_DocId xmlns="002fa432-6215-4541-85af-3b7ae8b05848">USSZ4SWZ5FZF-5-515</_dlc_DocId>
    <_dlc_DocIdUrl xmlns="002fa432-6215-4541-85af-3b7ae8b05848">
      <Url>https://oasiserp.sharepoint.com/sites/OasisKB/Proceso/_layouts/15/DocIdRedir.aspx?ID=USSZ4SWZ5FZF-5-515</Url>
      <Description>USSZ4SWZ5FZF-5-515</Description>
    </_dlc_DocIdUrl>
    <Responsable xmlns="f96a8c50-0834-4d78-aeef-11b310a3fbf6">
      <UserInfo>
        <DisplayName>DANIELA MARTINEZ SEGURA</DisplayName>
        <AccountId>18</AccountId>
        <AccountType/>
      </UserInfo>
    </Responsable>
    <_x00bf_Bajo_x0020_CM_x003f_ xmlns="f96a8c50-0834-4d78-aeef-11b310a3fbf6">No</_x00bf_Bajo_x0020_CM_x003f_>
    <Fecha_x0020_Modificacion xmlns="f96a8c50-0834-4d78-aeef-11b310a3fbf6">2014-01-01T05:00:00+00:00</Fecha_x0020_Modificacion>
    <Codigo xmlns="f96a8c50-0834-4d78-aeef-11b310a3fbf6">FO_SIG_05</Codigo>
    <SharedWithUsers xmlns="191b0a18-23ba-4657-9929-31c631cbe4bf">
      <UserInfo>
        <DisplayName/>
        <AccountId xsi:nil="true"/>
        <AccountType/>
      </UserInfo>
    </SharedWithUsers>
    <n032087590ed41e1aaf827f8d9fb3944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Formato</TermName>
          <TermId xmlns="http://schemas.microsoft.com/office/infopath/2007/PartnerControls">16270b7e-a6f0-49ea-94b4-87a353de1678</TermId>
        </TermInfo>
      </Terms>
    </n032087590ed41e1aaf827f8d9fb3944>
    <TaxCatchAll xmlns="002fa432-6215-4541-85af-3b7ae8b05848">
      <Value>34</Value>
      <Value>30</Value>
      <Value>29</Value>
    </TaxCatchAll>
    <d5dfe5aadf8a4829b4e7e03a5d45194f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e147546e-090e-480e-986e-5c172eda3afe</TermId>
        </TermInfo>
      </Terms>
    </d5dfe5aadf8a4829b4e7e03a5d45194f>
    <m835856bf5684e5c9e718d896720ee48 xmlns="f96a8c50-0834-4d78-aeef-11b310a3fb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Gestión de la Calidad</TermName>
          <TermId xmlns="http://schemas.microsoft.com/office/infopath/2007/PartnerControls">be4c4fda-d99b-4b8a-a363-2d298ead53fc</TermId>
        </TermInfo>
      </Terms>
    </m835856bf5684e5c9e718d896720ee48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423A6C7C608046BC4D203D95A33C6E" ma:contentTypeVersion="34" ma:contentTypeDescription="Crear nuevo documento." ma:contentTypeScope="" ma:versionID="c31b813afc44f1f90e1c038bd0fd3232">
  <xsd:schema xmlns:xsd="http://www.w3.org/2001/XMLSchema" xmlns:xs="http://www.w3.org/2001/XMLSchema" xmlns:p="http://schemas.microsoft.com/office/2006/metadata/properties" xmlns:ns2="002fa432-6215-4541-85af-3b7ae8b05848" xmlns:ns3="f96a8c50-0834-4d78-aeef-11b310a3fbf6" xmlns:ns4="191b0a18-23ba-4657-9929-31c631cbe4bf" targetNamespace="http://schemas.microsoft.com/office/2006/metadata/properties" ma:root="true" ma:fieldsID="c99b2bd73cbfe554646a502a42ae6f90" ns2:_="" ns3:_="" ns4:_="">
    <xsd:import namespace="002fa432-6215-4541-85af-3b7ae8b05848"/>
    <xsd:import namespace="f96a8c50-0834-4d78-aeef-11b310a3fbf6"/>
    <xsd:import namespace="191b0a18-23ba-4657-9929-31c631cbe4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digo"/>
                <xsd:element ref="ns4:SharedWithUsers" minOccurs="0"/>
                <xsd:element ref="ns4:SharingHintHash" minOccurs="0"/>
                <xsd:element ref="ns3:_x00bf_Bajo_x0020_CM_x003f_"/>
                <xsd:element ref="ns3:Responsable"/>
                <xsd:element ref="ns3:Fecha_x0020_Modificacion"/>
                <xsd:element ref="ns2:SharedWithDetails" minOccurs="0"/>
                <xsd:element ref="ns2:TaxCatchAll" minOccurs="0"/>
                <xsd:element ref="ns3:n032087590ed41e1aaf827f8d9fb3944" minOccurs="0"/>
                <xsd:element ref="ns3:m835856bf5684e5c9e718d896720ee48" minOccurs="0"/>
                <xsd:element ref="ns3:d5dfe5aadf8a4829b4e7e03a5d45194f" minOccurs="0"/>
                <xsd:element ref="ns3:Estado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fa432-6215-4541-85af-3b7ae8b058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1c79243-4797-4934-992a-957ae280213b}" ma:internalName="TaxCatchAll" ma:showField="CatchAllData" ma:web="002fa432-6215-4541-85af-3b7ae8b058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a8c50-0834-4d78-aeef-11b310a3fbf6" elementFormDefault="qualified">
    <xsd:import namespace="http://schemas.microsoft.com/office/2006/documentManagement/types"/>
    <xsd:import namespace="http://schemas.microsoft.com/office/infopath/2007/PartnerControls"/>
    <xsd:element name="Codigo" ma:index="11" ma:displayName="Codigo" ma:internalName="Codigo">
      <xsd:simpleType>
        <xsd:restriction base="dms:Text">
          <xsd:maxLength value="255"/>
        </xsd:restriction>
      </xsd:simpleType>
    </xsd:element>
    <xsd:element name="_x00bf_Bajo_x0020_CM_x003f_" ma:index="15" ma:displayName="¿Bajo CM?" ma:default="Si" ma:format="Dropdown" ma:internalName="_x00bf_Bajo_x0020_CM_x003f_">
      <xsd:simpleType>
        <xsd:restriction base="dms:Choice">
          <xsd:enumeration value="Si"/>
          <xsd:enumeration value="No"/>
        </xsd:restriction>
      </xsd:simpleType>
    </xsd:element>
    <xsd:element name="Responsable" ma:index="16" ma:displayName="Responsable" ma:list="UserInfo" ma:SharePointGroup="0" ma:internalName="Responsabl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Fecha_x0020_Modificacion" ma:index="17" ma:displayName="Fecha Modificacion" ma:default="[today]" ma:format="DateOnly" ma:internalName="Fecha_x0020_Modificacion">
      <xsd:simpleType>
        <xsd:restriction base="dms:DateTime"/>
      </xsd:simpleType>
    </xsd:element>
    <xsd:element name="n032087590ed41e1aaf827f8d9fb3944" ma:index="22" ma:taxonomy="true" ma:internalName="n032087590ed41e1aaf827f8d9fb3944" ma:taxonomyFieldName="Tipo_x0020_Documental0" ma:displayName="Tipo Documental" ma:default="" ma:fieldId="{70320875-90ed-41e1-aaf8-27f8d9fb3944}" ma:sspId="dc6e4203-7283-4a3e-89ee-ffe05aed1039" ma:termSetId="1e35a53d-4827-4e0f-9897-3cda568c30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835856bf5684e5c9e718d896720ee48" ma:index="24" ma:taxonomy="true" ma:internalName="m835856bf5684e5c9e718d896720ee48" ma:taxonomyFieldName="Proceso0" ma:displayName="Proceso" ma:default="" ma:fieldId="{6835856b-f568-4e5c-9e71-8d896720ee48}" ma:sspId="dc6e4203-7283-4a3e-89ee-ffe05aed1039" ma:termSetId="256d540e-8266-4e91-8d41-1a91ef7b72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5dfe5aadf8a4829b4e7e03a5d45194f" ma:index="26" nillable="true" ma:taxonomy="true" ma:internalName="d5dfe5aadf8a4829b4e7e03a5d45194f" ma:taxonomyFieldName="Fase0" ma:displayName="Fase" ma:default="" ma:fieldId="{d5dfe5aa-df8a-4829-b4e7-e03a5d45194f}" ma:sspId="dc6e4203-7283-4a3e-89ee-ffe05aed1039" ma:termSetId="18b8a282-4cba-4541-a6c8-cc9e15ce8f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stado" ma:index="27" nillable="true" ma:displayName="Estado" ma:default="Pre Aprobado" ma:format="Dropdown" ma:internalName="Estado">
      <xsd:simpleType>
        <xsd:restriction base="dms:Choice">
          <xsd:enumeration value="Pre Aprobado"/>
          <xsd:enumeration value="Editable"/>
          <xsd:enumeration value="Aprobado"/>
          <xsd:enumeration value="Obsoleto"/>
        </xsd:restriction>
      </xsd:simpleType>
    </xsd:element>
    <xsd:element name="MediaServiceMetadata" ma:index="2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b0a18-23ba-4657-9929-31c631cbe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3" nillable="true" ma:displayName="Hash de la sugerencia para compartir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24CDAE-F30B-4531-A1BA-B1B0CB171CC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8D48DD6-A3F2-44AE-A451-A9FE4DA624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42D79-9325-4BA6-BC82-52E5D516C7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91b0a18-23ba-4657-9929-31c631cbe4bf"/>
    <ds:schemaRef ds:uri="f96a8c50-0834-4d78-aeef-11b310a3fbf6"/>
    <ds:schemaRef ds:uri="002fa432-6215-4541-85af-3b7ae8b0584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317E11D-41E5-4EAA-B692-576745CEC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2fa432-6215-4541-85af-3b7ae8b05848"/>
    <ds:schemaRef ds:uri="f96a8c50-0834-4d78-aeef-11b310a3fbf6"/>
    <ds:schemaRef ds:uri="191b0a18-23ba-4657-9929-31c631cbe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1691</Words>
  <Application>Microsoft Office PowerPoint</Application>
  <PresentationFormat>Presentación en pantalla (4:3)</PresentationFormat>
  <Paragraphs>219</Paragraphs>
  <Slides>30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Maiandra GD</vt:lpstr>
      <vt:lpstr>Wingdings</vt:lpstr>
      <vt:lpstr>Diseño personalizado</vt:lpstr>
      <vt:lpstr>Presentación de PowerPoint</vt:lpstr>
      <vt:lpstr>Presentación de PowerPoint</vt:lpstr>
      <vt:lpstr>Título I Sujetos obligados a presentar información exógena por el año gravable 2018</vt:lpstr>
      <vt:lpstr>Título I Sujetos obligados a presentar información exógena por el año gravable 2018</vt:lpstr>
      <vt:lpstr>TÍTULO II  Información que se debe reportar mensualmente</vt:lpstr>
      <vt:lpstr>TÍTULO III  Información que deben reportar anualmente por períodos mensuales las entidades financieras</vt:lpstr>
      <vt:lpstr>TÍTULO IV Información que se debe reportar anualmente por las entidades financieras y otras entidades</vt:lpstr>
      <vt:lpstr>TÍTULO IV Información que se debe reportar anualmente por las entidades financieras y otras entidades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  Información que debe ser reportada anualmente por las  personas naturales y sus asimiladas, personas jurídicas y sus asimiladas, entes públicos, y demás entidades </vt:lpstr>
      <vt:lpstr>TÍTULO VI  Información solicitada en virtud del artículo 631 – 3 del estatuto tributario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Presentaciónes</dc:title>
  <dc:creator>OasisIT</dc:creator>
  <cp:lastModifiedBy>FELIPE CHISABO</cp:lastModifiedBy>
  <cp:revision>99</cp:revision>
  <dcterms:created xsi:type="dcterms:W3CDTF">2014-10-21T16:58:06Z</dcterms:created>
  <dcterms:modified xsi:type="dcterms:W3CDTF">2019-03-27T22:29:49Z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0x0101009E423A6C7C608046BC4D203D95A33C6E</vt:lpwstr>
  </property>
  <property fmtid="{D5CDD505-2E9C-101B-9397-08002B2CF9AE}" pid="3" name="Estado de la Versión">
    <vt:lpwstr>Actualizada</vt:lpwstr>
  </property>
  <property fmtid="{D5CDD505-2E9C-101B-9397-08002B2CF9AE}" pid="4" name="Version0">
    <vt:r8>2</vt:r8>
  </property>
  <property fmtid="{D5CDD505-2E9C-101B-9397-08002B2CF9AE}" pid="5" name="_dlc_DocIdItemGuid">
    <vt:lpwstr>25e56445-b414-4038-996b-ecfbd4ce9310</vt:lpwstr>
  </property>
  <property fmtid="{D5CDD505-2E9C-101B-9397-08002B2CF9AE}" pid="6" name="TaxKeyword">
    <vt:lpwstr>3;#Formato|cabc76ab-9ee2-451e-83cd-00401cc3e93c</vt:lpwstr>
  </property>
  <property fmtid="{D5CDD505-2E9C-101B-9397-08002B2CF9AE}" pid="7" name="Tipo Documental">
    <vt:lpwstr>(FO) Formato</vt:lpwstr>
  </property>
  <property fmtid="{D5CDD505-2E9C-101B-9397-08002B2CF9AE}" pid="8" name="Proceso">
    <vt:lpwstr>Gestión de la Calidad (SGC)</vt:lpwstr>
  </property>
  <property fmtid="{D5CDD505-2E9C-101B-9397-08002B2CF9AE}" pid="9" name="Proceso0">
    <vt:lpwstr>29;#Gestión de la Calidad|be4c4fda-d99b-4b8a-a363-2d298ead53fc</vt:lpwstr>
  </property>
  <property fmtid="{D5CDD505-2E9C-101B-9397-08002B2CF9AE}" pid="10" name="TaxKeywordTaxHTField">
    <vt:lpwstr>Formato|cabc76ab-9ee2-451e-83cd-00401cc3e93c</vt:lpwstr>
  </property>
  <property fmtid="{D5CDD505-2E9C-101B-9397-08002B2CF9AE}" pid="11" name="Fase">
    <vt:lpwstr>N/A</vt:lpwstr>
  </property>
  <property fmtid="{D5CDD505-2E9C-101B-9397-08002B2CF9AE}" pid="12" name="Linea Base">
    <vt:lpwstr>;#N/A;#</vt:lpwstr>
  </property>
  <property fmtid="{D5CDD505-2E9C-101B-9397-08002B2CF9AE}" pid="13" name="Tipo Documental0">
    <vt:lpwstr>30;#Formato|16270b7e-a6f0-49ea-94b4-87a353de1678</vt:lpwstr>
  </property>
  <property fmtid="{D5CDD505-2E9C-101B-9397-08002B2CF9AE}" pid="14" name="Fase0">
    <vt:lpwstr>34;#N/A|e147546e-090e-480e-986e-5c172eda3afe</vt:lpwstr>
  </property>
</Properties>
</file>