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5"/>
  </p:sldMasterIdLst>
  <p:notesMasterIdLst>
    <p:notesMasterId r:id="rId23"/>
  </p:notesMasterIdLst>
  <p:handoutMasterIdLst>
    <p:handoutMasterId r:id="rId24"/>
  </p:handoutMasterIdLst>
  <p:sldIdLst>
    <p:sldId id="256" r:id="rId6"/>
    <p:sldId id="260" r:id="rId7"/>
    <p:sldId id="263" r:id="rId8"/>
    <p:sldId id="264" r:id="rId9"/>
    <p:sldId id="258" r:id="rId10"/>
    <p:sldId id="274" r:id="rId11"/>
    <p:sldId id="265" r:id="rId12"/>
    <p:sldId id="276" r:id="rId13"/>
    <p:sldId id="277" r:id="rId14"/>
    <p:sldId id="275" r:id="rId15"/>
    <p:sldId id="262" r:id="rId16"/>
    <p:sldId id="261" r:id="rId17"/>
    <p:sldId id="266" r:id="rId18"/>
    <p:sldId id="267" r:id="rId19"/>
    <p:sldId id="270" r:id="rId20"/>
    <p:sldId id="271" r:id="rId21"/>
    <p:sldId id="272" r:id="rId22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LDRET LORENA PADILLA AMORTEGUI" initials="MLPA" lastIdx="1" clrIdx="0">
    <p:extLst>
      <p:ext uri="{19B8F6BF-5375-455C-9EA6-DF929625EA0E}">
        <p15:presenceInfo xmlns:p15="http://schemas.microsoft.com/office/powerpoint/2012/main" userId="MILDRET LORENA PADILLA AMORTEGU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FF"/>
    <a:srgbClr val="FF3399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425448-F4FF-8D6A-3FDD-897D8447734C}" v="8" dt="2019-08-08T16:54:55.090"/>
    <p1510:client id="{286D8210-A0AA-C701-3754-DEF4899CCE17}" v="3" dt="2019-08-08T19:53:21.915"/>
    <p1510:client id="{EACD2462-3788-40BB-B02C-50F1BA4112CC}" v="90" dt="2019-08-08T20:51:38.5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C7964F-9249-4BB8-8DD0-308E25F44A87}" type="doc">
      <dgm:prSet loTypeId="urn:microsoft.com/office/officeart/2005/8/layout/cycle3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1AB97935-774C-4C11-B985-C60A4626F231}">
      <dgm:prSet phldrT="[Texto]" phldr="0" custT="1"/>
      <dgm:spPr/>
      <dgm:t>
        <a:bodyPr/>
        <a:lstStyle/>
        <a:p>
          <a:pPr rtl="0"/>
          <a:r>
            <a:rPr lang="es-ES" sz="1500" dirty="0">
              <a:latin typeface="Eras Medium ITC" panose="020B0602030504020804" pitchFamily="34" charset="0"/>
              <a:cs typeface="Arial"/>
            </a:rPr>
            <a:t>1</a:t>
          </a:r>
          <a:r>
            <a:rPr lang="es-ES" sz="1500" b="0" i="0" u="none" strike="noStrike" cap="none" baseline="0" noProof="0" dirty="0">
              <a:solidFill>
                <a:schemeClr val="bg1"/>
              </a:solidFill>
              <a:latin typeface="Eras Medium ITC" panose="020B0602030504020804" pitchFamily="34" charset="0"/>
              <a:cs typeface="Calibri Light"/>
            </a:rPr>
            <a:t>.</a:t>
          </a:r>
          <a:r>
            <a:rPr lang="es-ES" sz="1500" b="0" i="0" u="none" strike="noStrike" cap="none" baseline="0" noProof="0" dirty="0">
              <a:solidFill>
                <a:srgbClr val="010000"/>
              </a:solidFill>
              <a:latin typeface="Eras Medium ITC" panose="020B0602030504020804" pitchFamily="34" charset="0"/>
              <a:cs typeface="Calibri Light"/>
            </a:rPr>
            <a:t>.</a:t>
          </a:r>
          <a:r>
            <a:rPr lang="es-ES" sz="1500" b="0" i="0" u="none" strike="noStrike" cap="none" baseline="0" noProof="0" dirty="0">
              <a:latin typeface="Eras Medium ITC" panose="020B0602030504020804" pitchFamily="34" charset="0"/>
              <a:cs typeface="Calibri Light"/>
            </a:rPr>
            <a:t>OasisCom </a:t>
          </a:r>
          <a:r>
            <a:rPr lang="es-ES" sz="1500" dirty="0">
              <a:latin typeface="Eras Medium ITC" panose="020B0602030504020804" pitchFamily="34" charset="0"/>
              <a:cs typeface="Arial"/>
            </a:rPr>
            <a:t>es una empresa</a:t>
          </a:r>
          <a:r>
            <a:rPr lang="es-ES" sz="1500" b="0" i="0" u="none" strike="noStrike" cap="none" baseline="0" noProof="0" dirty="0">
              <a:latin typeface="Eras Medium ITC" panose="020B0602030504020804" pitchFamily="34" charset="0"/>
              <a:cs typeface="Calibri Light"/>
            </a:rPr>
            <a:t> de</a:t>
          </a:r>
          <a:r>
            <a:rPr lang="es-ES" sz="1500" dirty="0">
              <a:latin typeface="Eras Medium ITC" panose="020B0602030504020804" pitchFamily="34" charset="0"/>
              <a:cs typeface="Arial"/>
            </a:rPr>
            <a:t> </a:t>
          </a:r>
          <a:r>
            <a:rPr lang="es-ES" sz="1500" b="0" i="0" u="none" strike="noStrike" cap="none" baseline="0" noProof="0" dirty="0">
              <a:latin typeface="Eras Medium ITC" panose="020B0602030504020804" pitchFamily="34" charset="0"/>
              <a:cs typeface="Calibri Light"/>
            </a:rPr>
            <a:t>tecnología </a:t>
          </a:r>
          <a:r>
            <a:rPr lang="es-ES" sz="1500" dirty="0">
              <a:latin typeface="Eras Medium ITC" panose="020B0602030504020804" pitchFamily="34" charset="0"/>
              <a:cs typeface="Arial"/>
            </a:rPr>
            <a:t>que </a:t>
          </a:r>
          <a:r>
            <a:rPr lang="es-ES" sz="1500" b="0" i="0" u="none" strike="noStrike" cap="none" baseline="0" noProof="0" dirty="0">
              <a:latin typeface="Eras Medium ITC" panose="020B0602030504020804" pitchFamily="34" charset="0"/>
              <a:cs typeface="Calibri Light"/>
            </a:rPr>
            <a:t>brinda los </a:t>
          </a:r>
          <a:r>
            <a:rPr lang="es-ES" sz="1500" dirty="0">
              <a:latin typeface="Eras Medium ITC" panose="020B0602030504020804" pitchFamily="34" charset="0"/>
              <a:cs typeface="Arial"/>
            </a:rPr>
            <a:t>servicios</a:t>
          </a:r>
          <a:r>
            <a:rPr lang="es-ES" sz="1500" b="0" i="0" u="none" strike="noStrike" cap="none" baseline="0" noProof="0" dirty="0">
              <a:solidFill>
                <a:srgbClr val="010000"/>
              </a:solidFill>
              <a:latin typeface="Eras Medium ITC" panose="020B0602030504020804" pitchFamily="34" charset="0"/>
              <a:cs typeface="Calibri Light"/>
            </a:rPr>
            <a:t> </a:t>
          </a:r>
          <a:r>
            <a:rPr lang="es-ES" sz="1500" dirty="0">
              <a:latin typeface="Eras Medium ITC" panose="020B0602030504020804" pitchFamily="34" charset="0"/>
              <a:cs typeface="Arial"/>
            </a:rPr>
            <a:t>de</a:t>
          </a:r>
          <a:r>
            <a:rPr lang="es-ES" sz="1500" b="0" i="0" u="none" strike="noStrike" cap="none" baseline="0" noProof="0" dirty="0">
              <a:solidFill>
                <a:srgbClr val="010000"/>
              </a:solidFill>
              <a:latin typeface="Eras Medium ITC" panose="020B0602030504020804" pitchFamily="34" charset="0"/>
              <a:cs typeface="Calibri Light"/>
            </a:rPr>
            <a:t> </a:t>
          </a:r>
          <a:r>
            <a:rPr lang="es-ES" sz="1500" dirty="0">
              <a:latin typeface="Eras Medium ITC" panose="020B0602030504020804" pitchFamily="34" charset="0"/>
              <a:cs typeface="Arial"/>
            </a:rPr>
            <a:t>desarrollo</a:t>
          </a:r>
          <a:r>
            <a:rPr lang="es-ES" sz="1500" b="0" i="0" u="none" strike="noStrike" cap="none" baseline="0" noProof="0" dirty="0">
              <a:latin typeface="Eras Medium ITC" panose="020B0602030504020804" pitchFamily="34" charset="0"/>
              <a:cs typeface="Arial"/>
            </a:rPr>
            <a:t>, </a:t>
          </a:r>
          <a:r>
            <a:rPr lang="es-ES" sz="1500" b="0" i="0" u="none" strike="noStrike" cap="none" baseline="0" noProof="0" dirty="0">
              <a:latin typeface="Eras Medium ITC" panose="020B0602030504020804" pitchFamily="34" charset="0"/>
              <a:cs typeface="Calibri Light"/>
            </a:rPr>
            <a:t>implementación,</a:t>
          </a:r>
          <a:r>
            <a:rPr lang="es-ES" sz="1500" dirty="0">
              <a:latin typeface="Eras Medium ITC" panose="020B0602030504020804" pitchFamily="34" charset="0"/>
              <a:cs typeface="Calibri Light"/>
            </a:rPr>
            <a:t> soporte y prestación del servicio de facturación electrónica.</a:t>
          </a:r>
          <a:endParaRPr lang="es-ES" sz="1500" dirty="0">
            <a:latin typeface="Eras Medium ITC" panose="020B0602030504020804" pitchFamily="34" charset="0"/>
          </a:endParaRPr>
        </a:p>
      </dgm:t>
    </dgm:pt>
    <dgm:pt modelId="{A9DF44A4-D3EA-41CB-99F3-5079F1B28D85}" type="parTrans" cxnId="{2357A1A0-6090-487A-8C3B-78FE4768F695}">
      <dgm:prSet/>
      <dgm:spPr/>
      <dgm:t>
        <a:bodyPr/>
        <a:lstStyle/>
        <a:p>
          <a:endParaRPr lang="es-ES"/>
        </a:p>
      </dgm:t>
    </dgm:pt>
    <dgm:pt modelId="{134F1666-1950-4590-9A7A-CC051F130143}" type="sibTrans" cxnId="{2357A1A0-6090-487A-8C3B-78FE4768F695}">
      <dgm:prSet/>
      <dgm:spPr/>
      <dgm:t>
        <a:bodyPr/>
        <a:lstStyle/>
        <a:p>
          <a:endParaRPr lang="es-ES"/>
        </a:p>
      </dgm:t>
    </dgm:pt>
    <dgm:pt modelId="{A687CB0F-3638-4524-8092-FE4888AD5661}">
      <dgm:prSet phldrT="[Texto]" phldr="0"/>
      <dgm:spPr/>
      <dgm:t>
        <a:bodyPr/>
        <a:lstStyle/>
        <a:p>
          <a:pPr algn="ctr" rtl="0"/>
          <a:r>
            <a:rPr lang="es-ES" dirty="0">
              <a:latin typeface="Eras Medium ITC" panose="020B0602030504020804" pitchFamily="34" charset="0"/>
              <a:cs typeface="Arial"/>
            </a:rPr>
            <a:t>2. Custodia y protege de riesgos externos y/o internos a sus principales activos de seguridad de la información.</a:t>
          </a:r>
        </a:p>
      </dgm:t>
    </dgm:pt>
    <dgm:pt modelId="{DC70EDF2-F39D-495B-93D5-B2C88E08F5F9}" type="parTrans" cxnId="{B4E09F50-1556-4955-B0D0-65DA9E9561C6}">
      <dgm:prSet/>
      <dgm:spPr/>
      <dgm:t>
        <a:bodyPr/>
        <a:lstStyle/>
        <a:p>
          <a:endParaRPr lang="es-ES"/>
        </a:p>
      </dgm:t>
    </dgm:pt>
    <dgm:pt modelId="{AE437F97-A579-4ED5-B992-CC7E25F0B772}" type="sibTrans" cxnId="{B4E09F50-1556-4955-B0D0-65DA9E9561C6}">
      <dgm:prSet/>
      <dgm:spPr/>
      <dgm:t>
        <a:bodyPr/>
        <a:lstStyle/>
        <a:p>
          <a:endParaRPr lang="es-ES"/>
        </a:p>
      </dgm:t>
    </dgm:pt>
    <dgm:pt modelId="{37F28D7E-A44E-4084-992B-D27C41830499}">
      <dgm:prSet phldrT="[Texto]" phldr="0"/>
      <dgm:spPr/>
      <dgm:t>
        <a:bodyPr/>
        <a:lstStyle/>
        <a:p>
          <a:pPr rtl="0"/>
          <a:r>
            <a:rPr lang="es-ES" dirty="0">
              <a:latin typeface="Eras Medium ITC" panose="020B0602030504020804" pitchFamily="34" charset="0"/>
              <a:cs typeface="Arial"/>
            </a:rPr>
            <a:t>3. Propende por el cumplimiento de los requisitos legales, estatutarios, reglamentarios y aquellos citados por el cliente.</a:t>
          </a:r>
        </a:p>
      </dgm:t>
    </dgm:pt>
    <dgm:pt modelId="{E421CD58-EA43-442D-8A73-480840F2A89B}" type="parTrans" cxnId="{1B90E35C-7A4E-4FEC-A848-2A3A63BFCA68}">
      <dgm:prSet/>
      <dgm:spPr/>
      <dgm:t>
        <a:bodyPr/>
        <a:lstStyle/>
        <a:p>
          <a:endParaRPr lang="es-ES"/>
        </a:p>
      </dgm:t>
    </dgm:pt>
    <dgm:pt modelId="{1D637550-85F1-422F-8E6A-9E2A9963F3C7}" type="sibTrans" cxnId="{1B90E35C-7A4E-4FEC-A848-2A3A63BFCA68}">
      <dgm:prSet/>
      <dgm:spPr/>
      <dgm:t>
        <a:bodyPr/>
        <a:lstStyle/>
        <a:p>
          <a:endParaRPr lang="es-ES"/>
        </a:p>
      </dgm:t>
    </dgm:pt>
    <dgm:pt modelId="{D56CEFCC-584A-439A-9AB4-200261BDEA59}">
      <dgm:prSet phldrT="[Texto]" phldr="0"/>
      <dgm:spPr/>
      <dgm:t>
        <a:bodyPr/>
        <a:lstStyle/>
        <a:p>
          <a:pPr rtl="0"/>
          <a:r>
            <a:rPr lang="es-ES" dirty="0">
              <a:latin typeface="Eras Medium ITC" panose="020B0602030504020804" pitchFamily="34" charset="0"/>
              <a:cs typeface="Arial"/>
            </a:rPr>
            <a:t>5. Asegurando el cumplimiento y la mejora continua de su Sistema de Gestión de la Seguridad de la Información.</a:t>
          </a:r>
        </a:p>
      </dgm:t>
    </dgm:pt>
    <dgm:pt modelId="{065DB847-9D3F-43F2-91F5-29B291740C99}" type="parTrans" cxnId="{ED30CD9F-6F80-4939-BE8E-8E20928BFA17}">
      <dgm:prSet/>
      <dgm:spPr/>
      <dgm:t>
        <a:bodyPr/>
        <a:lstStyle/>
        <a:p>
          <a:endParaRPr lang="es-ES"/>
        </a:p>
      </dgm:t>
    </dgm:pt>
    <dgm:pt modelId="{4530B0CA-556C-4ED0-AB7B-3DFEF2CD187A}" type="sibTrans" cxnId="{ED30CD9F-6F80-4939-BE8E-8E20928BFA17}">
      <dgm:prSet/>
      <dgm:spPr/>
      <dgm:t>
        <a:bodyPr/>
        <a:lstStyle/>
        <a:p>
          <a:endParaRPr lang="es-ES"/>
        </a:p>
      </dgm:t>
    </dgm:pt>
    <dgm:pt modelId="{15DDFA8C-190A-4552-A5DB-B68C7C336A12}">
      <dgm:prSet phldr="0"/>
      <dgm:spPr/>
      <dgm:t>
        <a:bodyPr/>
        <a:lstStyle/>
        <a:p>
          <a:pPr rtl="0"/>
          <a:r>
            <a:rPr lang="es-ES" dirty="0">
              <a:latin typeface="Eras Medium ITC" panose="020B0602030504020804" pitchFamily="34" charset="0"/>
              <a:cs typeface="Arial"/>
            </a:rPr>
            <a:t>4. Ofrece de este modo productos que cumplen con las expectativas del mercado, contando con personal competente.</a:t>
          </a:r>
        </a:p>
      </dgm:t>
    </dgm:pt>
    <dgm:pt modelId="{DA69FCFC-3744-40F7-9FA5-5F12BA0139CF}" type="parTrans" cxnId="{BABCA771-0A15-4C08-B823-B85AC8C176C9}">
      <dgm:prSet/>
      <dgm:spPr/>
      <dgm:t>
        <a:bodyPr/>
        <a:lstStyle/>
        <a:p>
          <a:endParaRPr lang="es-CO"/>
        </a:p>
      </dgm:t>
    </dgm:pt>
    <dgm:pt modelId="{CC0CEACD-C644-4D59-808F-7CFAEF98C904}" type="sibTrans" cxnId="{BABCA771-0A15-4C08-B823-B85AC8C176C9}">
      <dgm:prSet/>
      <dgm:spPr/>
      <dgm:t>
        <a:bodyPr/>
        <a:lstStyle/>
        <a:p>
          <a:endParaRPr lang="es-CO"/>
        </a:p>
      </dgm:t>
    </dgm:pt>
    <dgm:pt modelId="{5C765BAC-3031-4FD6-AA65-06555A71229F}" type="pres">
      <dgm:prSet presAssocID="{3DC7964F-9249-4BB8-8DD0-308E25F44A87}" presName="Name0" presStyleCnt="0">
        <dgm:presLayoutVars>
          <dgm:dir/>
          <dgm:resizeHandles val="exact"/>
        </dgm:presLayoutVars>
      </dgm:prSet>
      <dgm:spPr/>
    </dgm:pt>
    <dgm:pt modelId="{281C8598-6709-4FFE-8BBE-D66F1AF81CE2}" type="pres">
      <dgm:prSet presAssocID="{3DC7964F-9249-4BB8-8DD0-308E25F44A87}" presName="cycle" presStyleCnt="0"/>
      <dgm:spPr/>
    </dgm:pt>
    <dgm:pt modelId="{B07687F5-DCFD-4818-A666-A465572B3E07}" type="pres">
      <dgm:prSet presAssocID="{1AB97935-774C-4C11-B985-C60A4626F231}" presName="nodeFirstNode" presStyleLbl="node1" presStyleIdx="0" presStyleCnt="5" custScaleX="107278" custScaleY="98043" custRadScaleRad="94265" custRadScaleInc="-4745">
        <dgm:presLayoutVars>
          <dgm:bulletEnabled val="1"/>
        </dgm:presLayoutVars>
      </dgm:prSet>
      <dgm:spPr/>
    </dgm:pt>
    <dgm:pt modelId="{E8C2414E-7898-4EA8-A183-ECFCE883D7C9}" type="pres">
      <dgm:prSet presAssocID="{134F1666-1950-4590-9A7A-CC051F130143}" presName="sibTransFirstNode" presStyleLbl="bgShp" presStyleIdx="0" presStyleCnt="1" custLinFactNeighborX="-499" custLinFactNeighborY="2176"/>
      <dgm:spPr/>
    </dgm:pt>
    <dgm:pt modelId="{A60C24A0-619A-43DF-9662-DF431DB55D50}" type="pres">
      <dgm:prSet presAssocID="{A687CB0F-3638-4524-8092-FE4888AD5661}" presName="nodeFollowingNodes" presStyleLbl="node1" presStyleIdx="1" presStyleCnt="5" custRadScaleRad="101560" custRadScaleInc="9387">
        <dgm:presLayoutVars>
          <dgm:bulletEnabled val="1"/>
        </dgm:presLayoutVars>
      </dgm:prSet>
      <dgm:spPr/>
    </dgm:pt>
    <dgm:pt modelId="{3FDCADF0-BE1C-4E0A-82D7-CBE38535784F}" type="pres">
      <dgm:prSet presAssocID="{37F28D7E-A44E-4084-992B-D27C41830499}" presName="nodeFollowingNodes" presStyleLbl="node1" presStyleIdx="2" presStyleCnt="5" custScaleX="102693" custScaleY="95488" custRadScaleRad="93957" custRadScaleInc="-23751">
        <dgm:presLayoutVars>
          <dgm:bulletEnabled val="1"/>
        </dgm:presLayoutVars>
      </dgm:prSet>
      <dgm:spPr/>
    </dgm:pt>
    <dgm:pt modelId="{335D64F6-5BC3-4DD6-9B85-1B479A8C4F98}" type="pres">
      <dgm:prSet presAssocID="{15DDFA8C-190A-4552-A5DB-B68C7C336A12}" presName="nodeFollowingNodes" presStyleLbl="node1" presStyleIdx="3" presStyleCnt="5" custRadScaleRad="99061" custRadScaleInc="28109">
        <dgm:presLayoutVars>
          <dgm:bulletEnabled val="1"/>
        </dgm:presLayoutVars>
      </dgm:prSet>
      <dgm:spPr/>
    </dgm:pt>
    <dgm:pt modelId="{5A9998BF-10B2-464E-9802-62CC4C18A3A0}" type="pres">
      <dgm:prSet presAssocID="{D56CEFCC-584A-439A-9AB4-200261BDEA59}" presName="nodeFollowingNodes" presStyleLbl="node1" presStyleIdx="4" presStyleCnt="5" custRadScaleRad="107365" custRadScaleInc="-10517">
        <dgm:presLayoutVars>
          <dgm:bulletEnabled val="1"/>
        </dgm:presLayoutVars>
      </dgm:prSet>
      <dgm:spPr/>
    </dgm:pt>
  </dgm:ptLst>
  <dgm:cxnLst>
    <dgm:cxn modelId="{89636230-2C2A-4784-A830-27A938CB940C}" type="presOf" srcId="{3DC7964F-9249-4BB8-8DD0-308E25F44A87}" destId="{5C765BAC-3031-4FD6-AA65-06555A71229F}" srcOrd="0" destOrd="0" presId="urn:microsoft.com/office/officeart/2005/8/layout/cycle3"/>
    <dgm:cxn modelId="{1B90E35C-7A4E-4FEC-A848-2A3A63BFCA68}" srcId="{3DC7964F-9249-4BB8-8DD0-308E25F44A87}" destId="{37F28D7E-A44E-4084-992B-D27C41830499}" srcOrd="2" destOrd="0" parTransId="{E421CD58-EA43-442D-8A73-480840F2A89B}" sibTransId="{1D637550-85F1-422F-8E6A-9E2A9963F3C7}"/>
    <dgm:cxn modelId="{B4E09F50-1556-4955-B0D0-65DA9E9561C6}" srcId="{3DC7964F-9249-4BB8-8DD0-308E25F44A87}" destId="{A687CB0F-3638-4524-8092-FE4888AD5661}" srcOrd="1" destOrd="0" parTransId="{DC70EDF2-F39D-495B-93D5-B2C88E08F5F9}" sibTransId="{AE437F97-A579-4ED5-B992-CC7E25F0B772}"/>
    <dgm:cxn modelId="{BABCA771-0A15-4C08-B823-B85AC8C176C9}" srcId="{3DC7964F-9249-4BB8-8DD0-308E25F44A87}" destId="{15DDFA8C-190A-4552-A5DB-B68C7C336A12}" srcOrd="3" destOrd="0" parTransId="{DA69FCFC-3744-40F7-9FA5-5F12BA0139CF}" sibTransId="{CC0CEACD-C644-4D59-808F-7CFAEF98C904}"/>
    <dgm:cxn modelId="{54BDF37E-2FD1-4B2A-8B2B-E911DFED2F4D}" type="presOf" srcId="{134F1666-1950-4590-9A7A-CC051F130143}" destId="{E8C2414E-7898-4EA8-A183-ECFCE883D7C9}" srcOrd="0" destOrd="0" presId="urn:microsoft.com/office/officeart/2005/8/layout/cycle3"/>
    <dgm:cxn modelId="{14FCC183-B250-49F4-B432-B538E533C698}" type="presOf" srcId="{A687CB0F-3638-4524-8092-FE4888AD5661}" destId="{A60C24A0-619A-43DF-9662-DF431DB55D50}" srcOrd="0" destOrd="0" presId="urn:microsoft.com/office/officeart/2005/8/layout/cycle3"/>
    <dgm:cxn modelId="{EA6AEE84-8DC4-4C83-A6BA-53DD20FD740E}" type="presOf" srcId="{D56CEFCC-584A-439A-9AB4-200261BDEA59}" destId="{5A9998BF-10B2-464E-9802-62CC4C18A3A0}" srcOrd="0" destOrd="0" presId="urn:microsoft.com/office/officeart/2005/8/layout/cycle3"/>
    <dgm:cxn modelId="{ED30CD9F-6F80-4939-BE8E-8E20928BFA17}" srcId="{3DC7964F-9249-4BB8-8DD0-308E25F44A87}" destId="{D56CEFCC-584A-439A-9AB4-200261BDEA59}" srcOrd="4" destOrd="0" parTransId="{065DB847-9D3F-43F2-91F5-29B291740C99}" sibTransId="{4530B0CA-556C-4ED0-AB7B-3DFEF2CD187A}"/>
    <dgm:cxn modelId="{2357A1A0-6090-487A-8C3B-78FE4768F695}" srcId="{3DC7964F-9249-4BB8-8DD0-308E25F44A87}" destId="{1AB97935-774C-4C11-B985-C60A4626F231}" srcOrd="0" destOrd="0" parTransId="{A9DF44A4-D3EA-41CB-99F3-5079F1B28D85}" sibTransId="{134F1666-1950-4590-9A7A-CC051F130143}"/>
    <dgm:cxn modelId="{AF14D6A4-1693-4B9E-A95C-E88618DD2C90}" type="presOf" srcId="{15DDFA8C-190A-4552-A5DB-B68C7C336A12}" destId="{335D64F6-5BC3-4DD6-9B85-1B479A8C4F98}" srcOrd="0" destOrd="0" presId="urn:microsoft.com/office/officeart/2005/8/layout/cycle3"/>
    <dgm:cxn modelId="{629E23E4-237C-4FE2-9991-FBE333FA607E}" type="presOf" srcId="{37F28D7E-A44E-4084-992B-D27C41830499}" destId="{3FDCADF0-BE1C-4E0A-82D7-CBE38535784F}" srcOrd="0" destOrd="0" presId="urn:microsoft.com/office/officeart/2005/8/layout/cycle3"/>
    <dgm:cxn modelId="{0D131EF8-BAA9-4B27-A23F-1AFC5E66FA91}" type="presOf" srcId="{1AB97935-774C-4C11-B985-C60A4626F231}" destId="{B07687F5-DCFD-4818-A666-A465572B3E07}" srcOrd="0" destOrd="0" presId="urn:microsoft.com/office/officeart/2005/8/layout/cycle3"/>
    <dgm:cxn modelId="{99409BB7-CCBA-456A-8D3B-84E3F913C1A6}" type="presParOf" srcId="{5C765BAC-3031-4FD6-AA65-06555A71229F}" destId="{281C8598-6709-4FFE-8BBE-D66F1AF81CE2}" srcOrd="0" destOrd="0" presId="urn:microsoft.com/office/officeart/2005/8/layout/cycle3"/>
    <dgm:cxn modelId="{AC3DB947-6832-46BD-B227-D1245DAC84AE}" type="presParOf" srcId="{281C8598-6709-4FFE-8BBE-D66F1AF81CE2}" destId="{B07687F5-DCFD-4818-A666-A465572B3E07}" srcOrd="0" destOrd="0" presId="urn:microsoft.com/office/officeart/2005/8/layout/cycle3"/>
    <dgm:cxn modelId="{CD309B0F-53E8-4FC0-84B4-384821849777}" type="presParOf" srcId="{281C8598-6709-4FFE-8BBE-D66F1AF81CE2}" destId="{E8C2414E-7898-4EA8-A183-ECFCE883D7C9}" srcOrd="1" destOrd="0" presId="urn:microsoft.com/office/officeart/2005/8/layout/cycle3"/>
    <dgm:cxn modelId="{EA5391BC-0698-409F-92B1-B6262A2D0ED1}" type="presParOf" srcId="{281C8598-6709-4FFE-8BBE-D66F1AF81CE2}" destId="{A60C24A0-619A-43DF-9662-DF431DB55D50}" srcOrd="2" destOrd="0" presId="urn:microsoft.com/office/officeart/2005/8/layout/cycle3"/>
    <dgm:cxn modelId="{EDDA9844-5522-404C-BE96-B21CF5E7B72F}" type="presParOf" srcId="{281C8598-6709-4FFE-8BBE-D66F1AF81CE2}" destId="{3FDCADF0-BE1C-4E0A-82D7-CBE38535784F}" srcOrd="3" destOrd="0" presId="urn:microsoft.com/office/officeart/2005/8/layout/cycle3"/>
    <dgm:cxn modelId="{F1207843-EB7C-4A6B-A8E4-8C4AD7901C07}" type="presParOf" srcId="{281C8598-6709-4FFE-8BBE-D66F1AF81CE2}" destId="{335D64F6-5BC3-4DD6-9B85-1B479A8C4F98}" srcOrd="4" destOrd="0" presId="urn:microsoft.com/office/officeart/2005/8/layout/cycle3"/>
    <dgm:cxn modelId="{7F856C0D-0B74-4C18-87A0-E82D4A4A3F5F}" type="presParOf" srcId="{281C8598-6709-4FFE-8BBE-D66F1AF81CE2}" destId="{5A9998BF-10B2-464E-9802-62CC4C18A3A0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C2414E-7898-4EA8-A183-ECFCE883D7C9}">
      <dsp:nvSpPr>
        <dsp:cNvPr id="0" name=""/>
        <dsp:cNvSpPr/>
      </dsp:nvSpPr>
      <dsp:spPr>
        <a:xfrm>
          <a:off x="4634561" y="149378"/>
          <a:ext cx="5637122" cy="5637122"/>
        </a:xfrm>
        <a:prstGeom prst="circularArrow">
          <a:avLst>
            <a:gd name="adj1" fmla="val 5544"/>
            <a:gd name="adj2" fmla="val 330680"/>
            <a:gd name="adj3" fmla="val 13521306"/>
            <a:gd name="adj4" fmla="val 17542951"/>
            <a:gd name="adj5" fmla="val 5757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7687F5-DCFD-4818-A666-A465572B3E07}">
      <dsp:nvSpPr>
        <dsp:cNvPr id="0" name=""/>
        <dsp:cNvSpPr/>
      </dsp:nvSpPr>
      <dsp:spPr>
        <a:xfrm>
          <a:off x="6019419" y="149159"/>
          <a:ext cx="2923663" cy="133599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>
              <a:latin typeface="Eras Medium ITC" panose="020B0602030504020804" pitchFamily="34" charset="0"/>
              <a:cs typeface="Arial"/>
            </a:rPr>
            <a:t>1</a:t>
          </a:r>
          <a:r>
            <a:rPr lang="es-ES" sz="1500" b="0" i="0" u="none" strike="noStrike" kern="1200" cap="none" baseline="0" noProof="0" dirty="0">
              <a:solidFill>
                <a:schemeClr val="bg1"/>
              </a:solidFill>
              <a:latin typeface="Eras Medium ITC" panose="020B0602030504020804" pitchFamily="34" charset="0"/>
              <a:cs typeface="Calibri Light"/>
            </a:rPr>
            <a:t>.</a:t>
          </a:r>
          <a:r>
            <a:rPr lang="es-ES" sz="1500" b="0" i="0" u="none" strike="noStrike" kern="1200" cap="none" baseline="0" noProof="0" dirty="0">
              <a:solidFill>
                <a:srgbClr val="010000"/>
              </a:solidFill>
              <a:latin typeface="Eras Medium ITC" panose="020B0602030504020804" pitchFamily="34" charset="0"/>
              <a:cs typeface="Calibri Light"/>
            </a:rPr>
            <a:t>.</a:t>
          </a:r>
          <a:r>
            <a:rPr lang="es-ES" sz="1500" b="0" i="0" u="none" strike="noStrike" kern="1200" cap="none" baseline="0" noProof="0" dirty="0">
              <a:latin typeface="Eras Medium ITC" panose="020B0602030504020804" pitchFamily="34" charset="0"/>
              <a:cs typeface="Calibri Light"/>
            </a:rPr>
            <a:t>OasisCom </a:t>
          </a:r>
          <a:r>
            <a:rPr lang="es-ES" sz="1500" kern="1200" dirty="0">
              <a:latin typeface="Eras Medium ITC" panose="020B0602030504020804" pitchFamily="34" charset="0"/>
              <a:cs typeface="Arial"/>
            </a:rPr>
            <a:t>es una empresa</a:t>
          </a:r>
          <a:r>
            <a:rPr lang="es-ES" sz="1500" b="0" i="0" u="none" strike="noStrike" kern="1200" cap="none" baseline="0" noProof="0" dirty="0">
              <a:latin typeface="Eras Medium ITC" panose="020B0602030504020804" pitchFamily="34" charset="0"/>
              <a:cs typeface="Calibri Light"/>
            </a:rPr>
            <a:t> de</a:t>
          </a:r>
          <a:r>
            <a:rPr lang="es-ES" sz="1500" kern="1200" dirty="0">
              <a:latin typeface="Eras Medium ITC" panose="020B0602030504020804" pitchFamily="34" charset="0"/>
              <a:cs typeface="Arial"/>
            </a:rPr>
            <a:t> </a:t>
          </a:r>
          <a:r>
            <a:rPr lang="es-ES" sz="1500" b="0" i="0" u="none" strike="noStrike" kern="1200" cap="none" baseline="0" noProof="0" dirty="0">
              <a:latin typeface="Eras Medium ITC" panose="020B0602030504020804" pitchFamily="34" charset="0"/>
              <a:cs typeface="Calibri Light"/>
            </a:rPr>
            <a:t>tecnología </a:t>
          </a:r>
          <a:r>
            <a:rPr lang="es-ES" sz="1500" kern="1200" dirty="0">
              <a:latin typeface="Eras Medium ITC" panose="020B0602030504020804" pitchFamily="34" charset="0"/>
              <a:cs typeface="Arial"/>
            </a:rPr>
            <a:t>que </a:t>
          </a:r>
          <a:r>
            <a:rPr lang="es-ES" sz="1500" b="0" i="0" u="none" strike="noStrike" kern="1200" cap="none" baseline="0" noProof="0" dirty="0">
              <a:latin typeface="Eras Medium ITC" panose="020B0602030504020804" pitchFamily="34" charset="0"/>
              <a:cs typeface="Calibri Light"/>
            </a:rPr>
            <a:t>brinda los </a:t>
          </a:r>
          <a:r>
            <a:rPr lang="es-ES" sz="1500" kern="1200" dirty="0">
              <a:latin typeface="Eras Medium ITC" panose="020B0602030504020804" pitchFamily="34" charset="0"/>
              <a:cs typeface="Arial"/>
            </a:rPr>
            <a:t>servicios</a:t>
          </a:r>
          <a:r>
            <a:rPr lang="es-ES" sz="1500" b="0" i="0" u="none" strike="noStrike" kern="1200" cap="none" baseline="0" noProof="0" dirty="0">
              <a:solidFill>
                <a:srgbClr val="010000"/>
              </a:solidFill>
              <a:latin typeface="Eras Medium ITC" panose="020B0602030504020804" pitchFamily="34" charset="0"/>
              <a:cs typeface="Calibri Light"/>
            </a:rPr>
            <a:t> </a:t>
          </a:r>
          <a:r>
            <a:rPr lang="es-ES" sz="1500" kern="1200" dirty="0">
              <a:latin typeface="Eras Medium ITC" panose="020B0602030504020804" pitchFamily="34" charset="0"/>
              <a:cs typeface="Arial"/>
            </a:rPr>
            <a:t>de</a:t>
          </a:r>
          <a:r>
            <a:rPr lang="es-ES" sz="1500" b="0" i="0" u="none" strike="noStrike" kern="1200" cap="none" baseline="0" noProof="0" dirty="0">
              <a:solidFill>
                <a:srgbClr val="010000"/>
              </a:solidFill>
              <a:latin typeface="Eras Medium ITC" panose="020B0602030504020804" pitchFamily="34" charset="0"/>
              <a:cs typeface="Calibri Light"/>
            </a:rPr>
            <a:t> </a:t>
          </a:r>
          <a:r>
            <a:rPr lang="es-ES" sz="1500" kern="1200" dirty="0">
              <a:latin typeface="Eras Medium ITC" panose="020B0602030504020804" pitchFamily="34" charset="0"/>
              <a:cs typeface="Arial"/>
            </a:rPr>
            <a:t>desarrollo</a:t>
          </a:r>
          <a:r>
            <a:rPr lang="es-ES" sz="1500" b="0" i="0" u="none" strike="noStrike" kern="1200" cap="none" baseline="0" noProof="0" dirty="0">
              <a:latin typeface="Eras Medium ITC" panose="020B0602030504020804" pitchFamily="34" charset="0"/>
              <a:cs typeface="Arial"/>
            </a:rPr>
            <a:t>, </a:t>
          </a:r>
          <a:r>
            <a:rPr lang="es-ES" sz="1500" b="0" i="0" u="none" strike="noStrike" kern="1200" cap="none" baseline="0" noProof="0" dirty="0">
              <a:latin typeface="Eras Medium ITC" panose="020B0602030504020804" pitchFamily="34" charset="0"/>
              <a:cs typeface="Calibri Light"/>
            </a:rPr>
            <a:t>implementación,</a:t>
          </a:r>
          <a:r>
            <a:rPr lang="es-ES" sz="1500" kern="1200" dirty="0">
              <a:latin typeface="Eras Medium ITC" panose="020B0602030504020804" pitchFamily="34" charset="0"/>
              <a:cs typeface="Calibri Light"/>
            </a:rPr>
            <a:t> soporte y prestación del servicio de facturación electrónica.</a:t>
          </a:r>
          <a:endParaRPr lang="es-ES" sz="1500" kern="1200" dirty="0">
            <a:latin typeface="Eras Medium ITC" panose="020B0602030504020804" pitchFamily="34" charset="0"/>
          </a:endParaRPr>
        </a:p>
      </dsp:txBody>
      <dsp:txXfrm>
        <a:off x="6084637" y="214377"/>
        <a:ext cx="2793227" cy="1205554"/>
      </dsp:txXfrm>
    </dsp:sp>
    <dsp:sp modelId="{A60C24A0-619A-43DF-9662-DF431DB55D50}">
      <dsp:nvSpPr>
        <dsp:cNvPr id="0" name=""/>
        <dsp:cNvSpPr/>
      </dsp:nvSpPr>
      <dsp:spPr>
        <a:xfrm>
          <a:off x="8615878" y="1876142"/>
          <a:ext cx="2725315" cy="1362657"/>
        </a:xfrm>
        <a:prstGeom prst="roundRect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>
              <a:latin typeface="Eras Medium ITC" panose="020B0602030504020804" pitchFamily="34" charset="0"/>
              <a:cs typeface="Arial"/>
            </a:rPr>
            <a:t>2. Custodia y protege de riesgos externos y/o internos a sus principales activos de seguridad de la información.</a:t>
          </a:r>
        </a:p>
      </dsp:txBody>
      <dsp:txXfrm>
        <a:off x="8682397" y="1942661"/>
        <a:ext cx="2592277" cy="1229619"/>
      </dsp:txXfrm>
    </dsp:sp>
    <dsp:sp modelId="{3FDCADF0-BE1C-4E0A-82D7-CBE38535784F}">
      <dsp:nvSpPr>
        <dsp:cNvPr id="0" name=""/>
        <dsp:cNvSpPr/>
      </dsp:nvSpPr>
      <dsp:spPr>
        <a:xfrm>
          <a:off x="7930988" y="3874030"/>
          <a:ext cx="2798707" cy="1301174"/>
        </a:xfrm>
        <a:prstGeom prst="round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>
              <a:latin typeface="Eras Medium ITC" panose="020B0602030504020804" pitchFamily="34" charset="0"/>
              <a:cs typeface="Arial"/>
            </a:rPr>
            <a:t>3. Propende por el cumplimiento de los requisitos legales, estatutarios, reglamentarios y aquellos citados por el cliente.</a:t>
          </a:r>
        </a:p>
      </dsp:txBody>
      <dsp:txXfrm>
        <a:off x="7994506" y="3937548"/>
        <a:ext cx="2671671" cy="1174138"/>
      </dsp:txXfrm>
    </dsp:sp>
    <dsp:sp modelId="{335D64F6-5BC3-4DD6-9B85-1B479A8C4F98}">
      <dsp:nvSpPr>
        <dsp:cNvPr id="0" name=""/>
        <dsp:cNvSpPr/>
      </dsp:nvSpPr>
      <dsp:spPr>
        <a:xfrm>
          <a:off x="4332712" y="3836631"/>
          <a:ext cx="2725315" cy="1362657"/>
        </a:xfrm>
        <a:prstGeom prst="roundRect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>
              <a:latin typeface="Eras Medium ITC" panose="020B0602030504020804" pitchFamily="34" charset="0"/>
              <a:cs typeface="Arial"/>
            </a:rPr>
            <a:t>4. Ofrece de este modo productos que cumplen con las expectativas del mercado, contando con personal competente.</a:t>
          </a:r>
        </a:p>
      </dsp:txBody>
      <dsp:txXfrm>
        <a:off x="4399231" y="3903150"/>
        <a:ext cx="2592277" cy="1229619"/>
      </dsp:txXfrm>
    </dsp:sp>
    <dsp:sp modelId="{5A9998BF-10B2-464E-9802-62CC4C18A3A0}">
      <dsp:nvSpPr>
        <dsp:cNvPr id="0" name=""/>
        <dsp:cNvSpPr/>
      </dsp:nvSpPr>
      <dsp:spPr>
        <a:xfrm>
          <a:off x="3703740" y="1876124"/>
          <a:ext cx="2725315" cy="1362657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>
              <a:latin typeface="Eras Medium ITC" panose="020B0602030504020804" pitchFamily="34" charset="0"/>
              <a:cs typeface="Arial"/>
            </a:rPr>
            <a:t>5. Asegurando el cumplimiento y la mejora continua de su Sistema de Gestión de la Seguridad de la Información.</a:t>
          </a:r>
        </a:p>
      </dsp:txBody>
      <dsp:txXfrm>
        <a:off x="3770259" y="1942643"/>
        <a:ext cx="2592277" cy="12296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82B855-9408-4F84-A947-EE8B0A620121}" type="datetimeFigureOut">
              <a:rPr lang="es-CO" smtClean="0"/>
              <a:t>8/08/2019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9FA457-BE78-4BAE-82F6-9F3894FDC4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102355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E72ED-3D89-4505-BAFD-7B56FC3FBF9D}" type="datetimeFigureOut">
              <a:rPr lang="es-CO" smtClean="0"/>
              <a:t>8/08/2019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5DC99-02E2-4E07-A6D2-262073F9F3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870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5DC99-02E2-4E07-A6D2-262073F9F3A4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45553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5DC99-02E2-4E07-A6D2-262073F9F3A4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67684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5DC99-02E2-4E07-A6D2-262073F9F3A4}" type="slidenum">
              <a:rPr lang="es-CO" smtClean="0"/>
              <a:t>11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2548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6"/>
          <p:cNvSpPr>
            <a:spLocks noGrp="1"/>
          </p:cNvSpPr>
          <p:nvPr>
            <p:ph type="title" hasCustomPrompt="1"/>
          </p:nvPr>
        </p:nvSpPr>
        <p:spPr>
          <a:xfrm>
            <a:off x="0" y="947771"/>
            <a:ext cx="9144000" cy="1325563"/>
          </a:xfrm>
          <a:prstGeom prst="rect">
            <a:avLst/>
          </a:prstGeom>
        </p:spPr>
        <p:txBody>
          <a:bodyPr/>
          <a:lstStyle>
            <a:lvl1pPr algn="ctr">
              <a:defRPr sz="3400" b="1" baseline="0">
                <a:solidFill>
                  <a:srgbClr val="2E75B6"/>
                </a:solidFill>
                <a:latin typeface="Arial"/>
                <a:cs typeface="Arial"/>
              </a:defRPr>
            </a:lvl1pPr>
          </a:lstStyle>
          <a:p>
            <a:r>
              <a:rPr lang="es-ES"/>
              <a:t>HAGA CLIC PARA AGREGAR TÍTULO</a:t>
            </a:r>
            <a:endParaRPr lang="es-CO"/>
          </a:p>
        </p:txBody>
      </p:sp>
      <p:sp>
        <p:nvSpPr>
          <p:cNvPr id="9" name="Marcador de contenido 5"/>
          <p:cNvSpPr>
            <a:spLocks noGrp="1"/>
          </p:cNvSpPr>
          <p:nvPr>
            <p:ph sz="quarter" idx="10" hasCustomPrompt="1"/>
          </p:nvPr>
        </p:nvSpPr>
        <p:spPr>
          <a:xfrm>
            <a:off x="749300" y="2540000"/>
            <a:ext cx="7766050" cy="113030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baseline="0">
                <a:latin typeface="Arial"/>
                <a:cs typeface="Arial"/>
              </a:defRPr>
            </a:lvl1pPr>
            <a:lvl2pPr>
              <a:lnSpc>
                <a:spcPct val="150000"/>
              </a:lnSpc>
              <a:defRPr>
                <a:latin typeface="Arial"/>
                <a:cs typeface="Arial"/>
              </a:defRPr>
            </a:lvl2pPr>
            <a:lvl3pPr>
              <a:lnSpc>
                <a:spcPct val="150000"/>
              </a:lnSpc>
              <a:defRPr>
                <a:latin typeface="Arial"/>
                <a:cs typeface="Arial"/>
              </a:defRPr>
            </a:lvl3pPr>
            <a:lvl4pPr>
              <a:lnSpc>
                <a:spcPct val="150000"/>
              </a:lnSpc>
              <a:defRPr>
                <a:latin typeface="Arial"/>
                <a:cs typeface="Arial"/>
              </a:defRPr>
            </a:lvl4pPr>
            <a:lvl5pPr>
              <a:lnSpc>
                <a:spcPct val="150000"/>
              </a:lnSpc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CO"/>
              <a:t>HAGA CLIC PARA AGREGAR SUBTÍTULO</a:t>
            </a:r>
          </a:p>
        </p:txBody>
      </p:sp>
    </p:spTree>
    <p:extLst>
      <p:ext uri="{BB962C8B-B14F-4D97-AF65-F5344CB8AC3E}">
        <p14:creationId xmlns:p14="http://schemas.microsoft.com/office/powerpoint/2010/main" val="31998496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/>
          <p:cNvSpPr>
            <a:spLocks noGrp="1"/>
          </p:cNvSpPr>
          <p:nvPr>
            <p:ph sz="quarter" idx="10"/>
          </p:nvPr>
        </p:nvSpPr>
        <p:spPr>
          <a:xfrm>
            <a:off x="749300" y="2082800"/>
            <a:ext cx="7766050" cy="3822700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>
                <a:latin typeface="Arial"/>
                <a:cs typeface="Arial"/>
              </a:defRPr>
            </a:lvl1pPr>
            <a:lvl2pPr>
              <a:lnSpc>
                <a:spcPct val="150000"/>
              </a:lnSpc>
              <a:defRPr>
                <a:latin typeface="Arial"/>
                <a:cs typeface="Arial"/>
              </a:defRPr>
            </a:lvl2pPr>
            <a:lvl3pPr>
              <a:lnSpc>
                <a:spcPct val="150000"/>
              </a:lnSpc>
              <a:defRPr>
                <a:latin typeface="Arial"/>
                <a:cs typeface="Arial"/>
              </a:defRPr>
            </a:lvl3pPr>
            <a:lvl4pPr>
              <a:lnSpc>
                <a:spcPct val="150000"/>
              </a:lnSpc>
              <a:defRPr>
                <a:latin typeface="Arial"/>
                <a:cs typeface="Arial"/>
              </a:defRPr>
            </a:lvl4pPr>
            <a:lvl5pPr>
              <a:lnSpc>
                <a:spcPct val="150000"/>
              </a:lnSpc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Título 6"/>
          <p:cNvSpPr>
            <a:spLocks noGrp="1"/>
          </p:cNvSpPr>
          <p:nvPr>
            <p:ph type="title" hasCustomPrompt="1"/>
          </p:nvPr>
        </p:nvSpPr>
        <p:spPr>
          <a:xfrm>
            <a:off x="0" y="1007490"/>
            <a:ext cx="9144000" cy="861216"/>
          </a:xfrm>
          <a:prstGeom prst="rect">
            <a:avLst/>
          </a:prstGeom>
        </p:spPr>
        <p:txBody>
          <a:bodyPr/>
          <a:lstStyle>
            <a:lvl1pPr algn="ctr">
              <a:defRPr sz="3400" b="1" baseline="0">
                <a:solidFill>
                  <a:srgbClr val="2E75B6"/>
                </a:solidFill>
                <a:latin typeface="Arial"/>
                <a:cs typeface="Arial"/>
              </a:defRPr>
            </a:lvl1pPr>
          </a:lstStyle>
          <a:p>
            <a:r>
              <a:rPr lang="es-ES"/>
              <a:t>HAGA CLIC PARA AGREGAR TÍTULO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206023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6"/>
          <p:cNvSpPr>
            <a:spLocks noGrp="1"/>
          </p:cNvSpPr>
          <p:nvPr>
            <p:ph type="title" hasCustomPrompt="1"/>
          </p:nvPr>
        </p:nvSpPr>
        <p:spPr>
          <a:xfrm>
            <a:off x="0" y="890690"/>
            <a:ext cx="9144000" cy="1094810"/>
          </a:xfrm>
          <a:prstGeom prst="rect">
            <a:avLst/>
          </a:prstGeom>
        </p:spPr>
        <p:txBody>
          <a:bodyPr/>
          <a:lstStyle>
            <a:lvl1pPr algn="ctr">
              <a:defRPr sz="3400" b="1" baseline="0">
                <a:solidFill>
                  <a:srgbClr val="2E75B6"/>
                </a:solidFill>
                <a:latin typeface="Arial"/>
                <a:cs typeface="Arial"/>
              </a:defRPr>
            </a:lvl1pPr>
          </a:lstStyle>
          <a:p>
            <a:r>
              <a:rPr lang="es-ES"/>
              <a:t>HAGA CLIC PARA AGREGAR TÍTULO</a:t>
            </a:r>
            <a:endParaRPr lang="es-CO"/>
          </a:p>
        </p:txBody>
      </p:sp>
      <p:sp>
        <p:nvSpPr>
          <p:cNvPr id="4" name="Marcador de contenido 5"/>
          <p:cNvSpPr>
            <a:spLocks noGrp="1"/>
          </p:cNvSpPr>
          <p:nvPr>
            <p:ph sz="quarter" idx="10" hasCustomPrompt="1"/>
          </p:nvPr>
        </p:nvSpPr>
        <p:spPr>
          <a:xfrm>
            <a:off x="749300" y="3109792"/>
            <a:ext cx="3810000" cy="3087688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400" baseline="0">
                <a:latin typeface="Arial"/>
                <a:cs typeface="Arial"/>
              </a:defRPr>
            </a:lvl1pPr>
            <a:lvl2pPr marL="457200" indent="0">
              <a:lnSpc>
                <a:spcPct val="150000"/>
              </a:lnSpc>
              <a:buNone/>
              <a:defRPr sz="2400">
                <a:latin typeface="Arial"/>
                <a:cs typeface="Arial"/>
              </a:defRPr>
            </a:lvl2pPr>
            <a:lvl3pPr>
              <a:lnSpc>
                <a:spcPct val="150000"/>
              </a:lnSpc>
              <a:defRPr>
                <a:latin typeface="Maiandra GD" panose="020E0502030308020204" pitchFamily="34" charset="0"/>
              </a:defRPr>
            </a:lvl3pPr>
            <a:lvl4pPr>
              <a:lnSpc>
                <a:spcPct val="150000"/>
              </a:lnSpc>
              <a:defRPr>
                <a:latin typeface="Maiandra GD" panose="020E0502030308020204" pitchFamily="34" charset="0"/>
              </a:defRPr>
            </a:lvl4pPr>
            <a:lvl5pPr>
              <a:lnSpc>
                <a:spcPct val="150000"/>
              </a:lnSpc>
              <a:defRPr>
                <a:latin typeface="Maiandra GD" panose="020E0502030308020204" pitchFamily="34" charset="0"/>
              </a:defRPr>
            </a:lvl5pPr>
          </a:lstStyle>
          <a:p>
            <a:pPr lvl="0"/>
            <a:r>
              <a:rPr lang="es-ES"/>
              <a:t>Haga clic para agregar texto</a:t>
            </a:r>
          </a:p>
          <a:p>
            <a:pPr lvl="1"/>
            <a:endParaRPr lang="es-CO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11" hasCustomPrompt="1"/>
          </p:nvPr>
        </p:nvSpPr>
        <p:spPr>
          <a:xfrm>
            <a:off x="4705350" y="3109792"/>
            <a:ext cx="3810000" cy="3087688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400">
                <a:latin typeface="Arial"/>
                <a:cs typeface="Arial"/>
              </a:defRPr>
            </a:lvl1pPr>
            <a:lvl2pPr>
              <a:lnSpc>
                <a:spcPct val="150000"/>
              </a:lnSpc>
              <a:defRPr>
                <a:latin typeface="Maiandra GD" panose="020E0502030308020204" pitchFamily="34" charset="0"/>
              </a:defRPr>
            </a:lvl2pPr>
            <a:lvl3pPr>
              <a:lnSpc>
                <a:spcPct val="150000"/>
              </a:lnSpc>
              <a:defRPr>
                <a:latin typeface="Maiandra GD" panose="020E0502030308020204" pitchFamily="34" charset="0"/>
              </a:defRPr>
            </a:lvl3pPr>
            <a:lvl4pPr>
              <a:lnSpc>
                <a:spcPct val="150000"/>
              </a:lnSpc>
              <a:defRPr>
                <a:latin typeface="Maiandra GD" panose="020E0502030308020204" pitchFamily="34" charset="0"/>
              </a:defRPr>
            </a:lvl4pPr>
            <a:lvl5pPr>
              <a:lnSpc>
                <a:spcPct val="150000"/>
              </a:lnSpc>
              <a:defRPr>
                <a:latin typeface="Maiandra GD" panose="020E0502030308020204" pitchFamily="34" charset="0"/>
              </a:defRPr>
            </a:lvl5pPr>
          </a:lstStyle>
          <a:p>
            <a:pPr lvl="0"/>
            <a:r>
              <a:rPr lang="es-ES"/>
              <a:t>Haga clic para agregar texto</a:t>
            </a:r>
          </a:p>
        </p:txBody>
      </p:sp>
      <p:sp>
        <p:nvSpPr>
          <p:cNvPr id="7" name="Marcador de contenido 5"/>
          <p:cNvSpPr>
            <a:spLocks noGrp="1"/>
          </p:cNvSpPr>
          <p:nvPr>
            <p:ph sz="quarter" idx="12" hasCustomPrompt="1"/>
          </p:nvPr>
        </p:nvSpPr>
        <p:spPr>
          <a:xfrm>
            <a:off x="749300" y="2222380"/>
            <a:ext cx="3810000" cy="6477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>
                <a:latin typeface="Arial"/>
                <a:cs typeface="Arial"/>
              </a:defRPr>
            </a:lvl1pPr>
            <a:lvl2pPr marL="457200" indent="0">
              <a:lnSpc>
                <a:spcPct val="100000"/>
              </a:lnSpc>
              <a:buNone/>
              <a:defRPr>
                <a:latin typeface="Arial"/>
                <a:cs typeface="Arial"/>
              </a:defRPr>
            </a:lvl2pPr>
            <a:lvl3pPr>
              <a:lnSpc>
                <a:spcPct val="150000"/>
              </a:lnSpc>
              <a:defRPr>
                <a:latin typeface="Maiandra GD" panose="020E0502030308020204" pitchFamily="34" charset="0"/>
              </a:defRPr>
            </a:lvl3pPr>
            <a:lvl4pPr>
              <a:lnSpc>
                <a:spcPct val="150000"/>
              </a:lnSpc>
              <a:defRPr>
                <a:latin typeface="Maiandra GD" panose="020E0502030308020204" pitchFamily="34" charset="0"/>
              </a:defRPr>
            </a:lvl4pPr>
            <a:lvl5pPr>
              <a:lnSpc>
                <a:spcPct val="150000"/>
              </a:lnSpc>
              <a:defRPr>
                <a:latin typeface="Maiandra GD" panose="020E0502030308020204" pitchFamily="34" charset="0"/>
              </a:defRPr>
            </a:lvl5pPr>
          </a:lstStyle>
          <a:p>
            <a:pPr lvl="0"/>
            <a:r>
              <a:rPr lang="es-ES"/>
              <a:t>Agregar texto</a:t>
            </a:r>
          </a:p>
          <a:p>
            <a:pPr lvl="1"/>
            <a:endParaRPr lang="es-CO"/>
          </a:p>
        </p:txBody>
      </p:sp>
      <p:sp>
        <p:nvSpPr>
          <p:cNvPr id="9" name="Marcador de contenido 5"/>
          <p:cNvSpPr>
            <a:spLocks noGrp="1"/>
          </p:cNvSpPr>
          <p:nvPr>
            <p:ph sz="quarter" idx="13" hasCustomPrompt="1"/>
          </p:nvPr>
        </p:nvSpPr>
        <p:spPr>
          <a:xfrm>
            <a:off x="4705350" y="2222380"/>
            <a:ext cx="3810000" cy="6477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>
                <a:latin typeface="Arial"/>
                <a:cs typeface="Arial"/>
              </a:defRPr>
            </a:lvl1pPr>
            <a:lvl2pPr marL="457200" indent="0">
              <a:lnSpc>
                <a:spcPct val="100000"/>
              </a:lnSpc>
              <a:buNone/>
              <a:defRPr>
                <a:latin typeface="Arial"/>
                <a:cs typeface="Arial"/>
              </a:defRPr>
            </a:lvl2pPr>
            <a:lvl3pPr>
              <a:lnSpc>
                <a:spcPct val="150000"/>
              </a:lnSpc>
              <a:defRPr>
                <a:latin typeface="Maiandra GD" panose="020E0502030308020204" pitchFamily="34" charset="0"/>
              </a:defRPr>
            </a:lvl3pPr>
            <a:lvl4pPr>
              <a:lnSpc>
                <a:spcPct val="150000"/>
              </a:lnSpc>
              <a:defRPr>
                <a:latin typeface="Maiandra GD" panose="020E0502030308020204" pitchFamily="34" charset="0"/>
              </a:defRPr>
            </a:lvl4pPr>
            <a:lvl5pPr>
              <a:lnSpc>
                <a:spcPct val="150000"/>
              </a:lnSpc>
              <a:defRPr>
                <a:latin typeface="Maiandra GD" panose="020E0502030308020204" pitchFamily="34" charset="0"/>
              </a:defRPr>
            </a:lvl5pPr>
          </a:lstStyle>
          <a:p>
            <a:pPr lvl="0"/>
            <a:r>
              <a:rPr lang="es-ES"/>
              <a:t>Agregar texto</a:t>
            </a:r>
          </a:p>
          <a:p>
            <a:pPr lvl="1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16033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6"/>
          <p:cNvSpPr>
            <a:spLocks noGrp="1"/>
          </p:cNvSpPr>
          <p:nvPr>
            <p:ph type="title" hasCustomPrompt="1"/>
          </p:nvPr>
        </p:nvSpPr>
        <p:spPr>
          <a:xfrm>
            <a:off x="0" y="934496"/>
            <a:ext cx="9144000" cy="1325563"/>
          </a:xfrm>
          <a:prstGeom prst="rect">
            <a:avLst/>
          </a:prstGeom>
        </p:spPr>
        <p:txBody>
          <a:bodyPr/>
          <a:lstStyle>
            <a:lvl1pPr algn="ctr">
              <a:defRPr sz="3400" b="1" baseline="0">
                <a:solidFill>
                  <a:srgbClr val="2E75B6"/>
                </a:solidFill>
                <a:latin typeface="Arial"/>
                <a:cs typeface="Arial"/>
              </a:defRPr>
            </a:lvl1pPr>
          </a:lstStyle>
          <a:p>
            <a:r>
              <a:rPr lang="es-ES"/>
              <a:t>HAGA CLIC PARA AGREGAR TÍTULO</a:t>
            </a:r>
            <a:endParaRPr lang="es-CO"/>
          </a:p>
        </p:txBody>
      </p:sp>
      <p:sp>
        <p:nvSpPr>
          <p:cNvPr id="8" name="Marcador de posición de imagen 4"/>
          <p:cNvSpPr>
            <a:spLocks noGrp="1"/>
          </p:cNvSpPr>
          <p:nvPr>
            <p:ph type="pic" sz="quarter" idx="10"/>
          </p:nvPr>
        </p:nvSpPr>
        <p:spPr>
          <a:xfrm>
            <a:off x="4241800" y="1879600"/>
            <a:ext cx="4273550" cy="4025900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/>
                <a:cs typeface="Arial"/>
              </a:defRPr>
            </a:lvl1pPr>
          </a:lstStyle>
          <a:p>
            <a:endParaRPr lang="es-CO"/>
          </a:p>
        </p:txBody>
      </p:sp>
      <p:sp>
        <p:nvSpPr>
          <p:cNvPr id="10" name="Marcador de contenido 5"/>
          <p:cNvSpPr>
            <a:spLocks noGrp="1"/>
          </p:cNvSpPr>
          <p:nvPr>
            <p:ph sz="quarter" idx="11" hasCustomPrompt="1"/>
          </p:nvPr>
        </p:nvSpPr>
        <p:spPr>
          <a:xfrm>
            <a:off x="749300" y="1879600"/>
            <a:ext cx="3117850" cy="4025900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baseline="0">
                <a:latin typeface="Arial"/>
                <a:cs typeface="Arial"/>
              </a:defRPr>
            </a:lvl1pPr>
            <a:lvl2pPr marL="457200" indent="0">
              <a:lnSpc>
                <a:spcPct val="150000"/>
              </a:lnSpc>
              <a:buNone/>
              <a:defRPr>
                <a:latin typeface="Arial"/>
                <a:cs typeface="Arial"/>
              </a:defRPr>
            </a:lvl2pPr>
            <a:lvl3pPr>
              <a:lnSpc>
                <a:spcPct val="150000"/>
              </a:lnSpc>
              <a:defRPr>
                <a:latin typeface="Maiandra GD" panose="020E0502030308020204" pitchFamily="34" charset="0"/>
              </a:defRPr>
            </a:lvl3pPr>
            <a:lvl4pPr>
              <a:lnSpc>
                <a:spcPct val="150000"/>
              </a:lnSpc>
              <a:defRPr>
                <a:latin typeface="Maiandra GD" panose="020E0502030308020204" pitchFamily="34" charset="0"/>
              </a:defRPr>
            </a:lvl4pPr>
            <a:lvl5pPr>
              <a:lnSpc>
                <a:spcPct val="150000"/>
              </a:lnSpc>
              <a:defRPr>
                <a:latin typeface="Maiandra GD" panose="020E0502030308020204" pitchFamily="34" charset="0"/>
              </a:defRPr>
            </a:lvl5pPr>
          </a:lstStyle>
          <a:p>
            <a:pPr lvl="0"/>
            <a:r>
              <a:rPr lang="es-ES"/>
              <a:t>Haga clic para agregar texto</a:t>
            </a:r>
          </a:p>
          <a:p>
            <a:pPr lvl="1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435056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gráfico 3"/>
          <p:cNvSpPr>
            <a:spLocks noGrp="1"/>
          </p:cNvSpPr>
          <p:nvPr>
            <p:ph type="chart" sz="quarter" idx="10"/>
          </p:nvPr>
        </p:nvSpPr>
        <p:spPr>
          <a:xfrm>
            <a:off x="749300" y="2189888"/>
            <a:ext cx="7766050" cy="3715612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5" name="Título 6"/>
          <p:cNvSpPr>
            <a:spLocks noGrp="1"/>
          </p:cNvSpPr>
          <p:nvPr>
            <p:ph type="title" hasCustomPrompt="1"/>
          </p:nvPr>
        </p:nvSpPr>
        <p:spPr>
          <a:xfrm>
            <a:off x="0" y="934497"/>
            <a:ext cx="9144000" cy="905010"/>
          </a:xfrm>
          <a:prstGeom prst="rect">
            <a:avLst/>
          </a:prstGeom>
        </p:spPr>
        <p:txBody>
          <a:bodyPr/>
          <a:lstStyle>
            <a:lvl1pPr algn="ctr">
              <a:defRPr sz="3400" b="1" baseline="0">
                <a:solidFill>
                  <a:srgbClr val="2E75B6"/>
                </a:solidFill>
                <a:latin typeface="Arial"/>
                <a:cs typeface="Arial"/>
              </a:defRPr>
            </a:lvl1pPr>
          </a:lstStyle>
          <a:p>
            <a:r>
              <a:rPr lang="es-ES"/>
              <a:t>HAGA CLIC PARA AGREGAR TÍTULO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51876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abla 4"/>
          <p:cNvSpPr>
            <a:spLocks noGrp="1"/>
          </p:cNvSpPr>
          <p:nvPr>
            <p:ph type="tbl" sz="quarter" idx="11"/>
          </p:nvPr>
        </p:nvSpPr>
        <p:spPr>
          <a:xfrm>
            <a:off x="647112" y="2069390"/>
            <a:ext cx="7766050" cy="4025900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/>
                <a:cs typeface="Arial"/>
              </a:defRPr>
            </a:lvl1pPr>
          </a:lstStyle>
          <a:p>
            <a:endParaRPr lang="es-CO"/>
          </a:p>
        </p:txBody>
      </p:sp>
      <p:sp>
        <p:nvSpPr>
          <p:cNvPr id="4" name="Título 6"/>
          <p:cNvSpPr>
            <a:spLocks noGrp="1"/>
          </p:cNvSpPr>
          <p:nvPr>
            <p:ph type="title" hasCustomPrompt="1"/>
          </p:nvPr>
        </p:nvSpPr>
        <p:spPr>
          <a:xfrm>
            <a:off x="0" y="934496"/>
            <a:ext cx="9144000" cy="1051003"/>
          </a:xfrm>
          <a:prstGeom prst="rect">
            <a:avLst/>
          </a:prstGeom>
        </p:spPr>
        <p:txBody>
          <a:bodyPr/>
          <a:lstStyle>
            <a:lvl1pPr algn="ctr">
              <a:defRPr sz="3400" b="1" baseline="0">
                <a:solidFill>
                  <a:srgbClr val="2E75B6"/>
                </a:solidFill>
                <a:latin typeface="Arial"/>
                <a:cs typeface="Arial"/>
              </a:defRPr>
            </a:lvl1pPr>
          </a:lstStyle>
          <a:p>
            <a:r>
              <a:rPr lang="es-ES"/>
              <a:t>HAGA CLIC PARA AGREGAR TÍTULO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350930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6"/>
          <p:cNvSpPr>
            <a:spLocks noGrp="1"/>
          </p:cNvSpPr>
          <p:nvPr>
            <p:ph type="title" hasCustomPrompt="1"/>
          </p:nvPr>
        </p:nvSpPr>
        <p:spPr>
          <a:xfrm>
            <a:off x="0" y="934496"/>
            <a:ext cx="9144000" cy="1325563"/>
          </a:xfrm>
          <a:prstGeom prst="rect">
            <a:avLst/>
          </a:prstGeom>
        </p:spPr>
        <p:txBody>
          <a:bodyPr/>
          <a:lstStyle>
            <a:lvl1pPr algn="ctr">
              <a:defRPr sz="3400" b="1" baseline="0">
                <a:solidFill>
                  <a:srgbClr val="2E75B6"/>
                </a:solidFill>
                <a:latin typeface="Arial"/>
                <a:cs typeface="Arial"/>
              </a:defRPr>
            </a:lvl1pPr>
          </a:lstStyle>
          <a:p>
            <a:r>
              <a:rPr lang="es-ES"/>
              <a:t>HAGA CLIC PARA AGREGAR TÍTULO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87220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07519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90095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423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3" r:id="rId2"/>
    <p:sldLayoutId id="2147483679" r:id="rId3"/>
    <p:sldLayoutId id="2147483682" r:id="rId4"/>
    <p:sldLayoutId id="2147483683" r:id="rId5"/>
    <p:sldLayoutId id="2147483684" r:id="rId6"/>
    <p:sldLayoutId id="2147483685" r:id="rId7"/>
    <p:sldLayoutId id="2147483687" r:id="rId8"/>
    <p:sldLayoutId id="2147483686" r:id="rId9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seguridadinformacion@oasiscom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3.jp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image" Target="../media/image7.svg"/><Relationship Id="rId10" Type="http://schemas.microsoft.com/office/2007/relationships/diagramDrawing" Target="../diagrams/drawing1.xml"/><Relationship Id="rId4" Type="http://schemas.openxmlformats.org/officeDocument/2006/relationships/image" Target="../media/image6.png"/><Relationship Id="rId9" Type="http://schemas.openxmlformats.org/officeDocument/2006/relationships/diagramColors" Target="../diagrams/colors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78806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1D6D7A6-4556-4AC5-B133-2E9DC42B2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9339" y="146099"/>
            <a:ext cx="2398643" cy="569519"/>
          </a:xfrm>
        </p:spPr>
        <p:txBody>
          <a:bodyPr/>
          <a:lstStyle/>
          <a:p>
            <a:r>
              <a:rPr lang="es-CO">
                <a:latin typeface="Eras Medium ITC" panose="020B0602030504020804" pitchFamily="34" charset="0"/>
              </a:rPr>
              <a:t>Objetivos</a:t>
            </a:r>
            <a:endParaRPr lang="es-ES">
              <a:latin typeface="Eras Medium ITC" panose="020B0602030504020804" pitchFamily="34" charset="0"/>
            </a:endParaRPr>
          </a:p>
        </p:txBody>
      </p:sp>
      <p:sp>
        <p:nvSpPr>
          <p:cNvPr id="8" name="Globo: flecha hacia abajo 7">
            <a:extLst>
              <a:ext uri="{FF2B5EF4-FFF2-40B4-BE49-F238E27FC236}">
                <a16:creationId xmlns:a16="http://schemas.microsoft.com/office/drawing/2014/main" id="{1140D9E4-DF9D-4BD5-8057-3FFA3564C508}"/>
              </a:ext>
            </a:extLst>
          </p:cNvPr>
          <p:cNvSpPr/>
          <p:nvPr/>
        </p:nvSpPr>
        <p:spPr>
          <a:xfrm rot="10800000" flipH="1" flipV="1">
            <a:off x="1245703" y="1184742"/>
            <a:ext cx="6652592" cy="1815547"/>
          </a:xfrm>
          <a:prstGeom prst="downArrowCallout">
            <a:avLst>
              <a:gd name="adj1" fmla="val 7482"/>
              <a:gd name="adj2" fmla="val 9672"/>
              <a:gd name="adj3" fmla="val 14781"/>
              <a:gd name="adj4" fmla="val 64977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Desarrollar, verificar y aplicar la mejora continua en el Sistema de Gestión de Seguridad de la Información de OasisCom.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0" name="Globo: flecha hacia arriba 9">
            <a:extLst>
              <a:ext uri="{FF2B5EF4-FFF2-40B4-BE49-F238E27FC236}">
                <a16:creationId xmlns:a16="http://schemas.microsoft.com/office/drawing/2014/main" id="{C70A3CCD-6A64-478A-9121-352E005A0E7A}"/>
              </a:ext>
            </a:extLst>
          </p:cNvPr>
          <p:cNvSpPr/>
          <p:nvPr/>
        </p:nvSpPr>
        <p:spPr>
          <a:xfrm>
            <a:off x="866359" y="4302972"/>
            <a:ext cx="7411280" cy="1815547"/>
          </a:xfrm>
          <a:prstGeom prst="upArrowCallout">
            <a:avLst>
              <a:gd name="adj1" fmla="val 6408"/>
              <a:gd name="adj2" fmla="val 9741"/>
              <a:gd name="adj3" fmla="val 14272"/>
              <a:gd name="adj4" fmla="val 72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>
                <a:solidFill>
                  <a:schemeClr val="bg1"/>
                </a:solidFill>
              </a:rPr>
              <a:t>Capacitar y sensibilizar al personal en temas</a:t>
            </a:r>
            <a:r>
              <a:rPr lang="es-ES" sz="1600">
                <a:solidFill>
                  <a:schemeClr val="bg1"/>
                </a:solidFill>
              </a:rPr>
              <a:t> </a:t>
            </a:r>
            <a:r>
              <a:rPr lang="es-ES">
                <a:solidFill>
                  <a:schemeClr val="bg1"/>
                </a:solidFill>
              </a:rPr>
              <a:t>relacionados con seguridad de la información, buscando el cumplimiento del Plan de Capacitación de al menos 90% en la cultura de seguridad al interior de la empresa para el año 2019.</a:t>
            </a:r>
            <a:endParaRPr lang="es-CO">
              <a:solidFill>
                <a:schemeClr val="bg1"/>
              </a:solidFill>
            </a:endParaRPr>
          </a:p>
        </p:txBody>
      </p:sp>
      <p:sp>
        <p:nvSpPr>
          <p:cNvPr id="12" name="Rectángulo: esquinas diagonales redondeadas 11">
            <a:extLst>
              <a:ext uri="{FF2B5EF4-FFF2-40B4-BE49-F238E27FC236}">
                <a16:creationId xmlns:a16="http://schemas.microsoft.com/office/drawing/2014/main" id="{FDEE9088-A6D3-43E7-B783-FFA07215C062}"/>
              </a:ext>
            </a:extLst>
          </p:cNvPr>
          <p:cNvSpPr/>
          <p:nvPr/>
        </p:nvSpPr>
        <p:spPr>
          <a:xfrm>
            <a:off x="2243396" y="3260034"/>
            <a:ext cx="4753752" cy="1042937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bg1"/>
              </a:solidFill>
            </a:endParaRPr>
          </a:p>
        </p:txBody>
      </p:sp>
      <p:sp>
        <p:nvSpPr>
          <p:cNvPr id="4" name="Rectángulo: esquinas diagonales redondeadas 3">
            <a:extLst>
              <a:ext uri="{FF2B5EF4-FFF2-40B4-BE49-F238E27FC236}">
                <a16:creationId xmlns:a16="http://schemas.microsoft.com/office/drawing/2014/main" id="{C045102B-C482-433D-A892-599978BB7287}"/>
              </a:ext>
            </a:extLst>
          </p:cNvPr>
          <p:cNvSpPr/>
          <p:nvPr/>
        </p:nvSpPr>
        <p:spPr>
          <a:xfrm>
            <a:off x="2243395" y="3363397"/>
            <a:ext cx="4657207" cy="939575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>
                <a:solidFill>
                  <a:schemeClr val="bg1"/>
                </a:solidFill>
              </a:rPr>
              <a:t>Obtener y mantener la certificación ISO/IEC 27001 de Seguridad de la Información.</a:t>
            </a:r>
            <a:endParaRPr lang="es-CO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1049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2"/>
          <p:cNvSpPr>
            <a:spLocks noGrp="1"/>
          </p:cNvSpPr>
          <p:nvPr>
            <p:ph type="title"/>
          </p:nvPr>
        </p:nvSpPr>
        <p:spPr>
          <a:xfrm>
            <a:off x="0" y="524415"/>
            <a:ext cx="9144000" cy="605403"/>
          </a:xfrm>
        </p:spPr>
        <p:txBody>
          <a:bodyPr/>
          <a:lstStyle/>
          <a:p>
            <a:r>
              <a:rPr lang="es-CO" sz="3400">
                <a:solidFill>
                  <a:schemeClr val="accent1">
                    <a:lumMod val="75000"/>
                  </a:schemeClr>
                </a:solidFill>
                <a:latin typeface="Eras Medium ITC" panose="020B0602030504020804" pitchFamily="34" charset="0"/>
              </a:rPr>
              <a:t>Alcance del SGSI</a:t>
            </a:r>
          </a:p>
        </p:txBody>
      </p:sp>
      <p:pic>
        <p:nvPicPr>
          <p:cNvPr id="3" name="Gráfico 2" descr="Martillo de juez">
            <a:extLst>
              <a:ext uri="{FF2B5EF4-FFF2-40B4-BE49-F238E27FC236}">
                <a16:creationId xmlns:a16="http://schemas.microsoft.com/office/drawing/2014/main" id="{12FE1A73-0952-4308-8DE8-ADE3C4E4C4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39613" y="5459896"/>
            <a:ext cx="864774" cy="864774"/>
          </a:xfrm>
          <a:prstGeom prst="rect">
            <a:avLst/>
          </a:prstGeom>
        </p:spPr>
      </p:pic>
      <p:sp>
        <p:nvSpPr>
          <p:cNvPr id="8" name="Rectángulo: esquinas diagonales redondeadas 7">
            <a:extLst>
              <a:ext uri="{FF2B5EF4-FFF2-40B4-BE49-F238E27FC236}">
                <a16:creationId xmlns:a16="http://schemas.microsoft.com/office/drawing/2014/main" id="{C6C0E581-BE57-46F9-8A61-63202FBF600C}"/>
              </a:ext>
            </a:extLst>
          </p:cNvPr>
          <p:cNvSpPr/>
          <p:nvPr/>
        </p:nvSpPr>
        <p:spPr>
          <a:xfrm>
            <a:off x="1020418" y="1369909"/>
            <a:ext cx="7354956" cy="4840426"/>
          </a:xfrm>
          <a:prstGeom prst="round2DiagRect">
            <a:avLst>
              <a:gd name="adj1" fmla="val 36373"/>
              <a:gd name="adj2" fmla="val 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: esquinas diagonales redondeadas 8">
            <a:extLst>
              <a:ext uri="{FF2B5EF4-FFF2-40B4-BE49-F238E27FC236}">
                <a16:creationId xmlns:a16="http://schemas.microsoft.com/office/drawing/2014/main" id="{C518F044-62C0-4017-998F-4D35014BF527}"/>
              </a:ext>
            </a:extLst>
          </p:cNvPr>
          <p:cNvSpPr/>
          <p:nvPr/>
        </p:nvSpPr>
        <p:spPr>
          <a:xfrm>
            <a:off x="1007165" y="1824641"/>
            <a:ext cx="7129669" cy="4442861"/>
          </a:xfrm>
          <a:prstGeom prst="round2DiagRect">
            <a:avLst>
              <a:gd name="adj1" fmla="val 39676"/>
              <a:gd name="adj2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CO" sz="2400" err="1">
                <a:solidFill>
                  <a:schemeClr val="tx1"/>
                </a:solidFill>
                <a:latin typeface="TW Cen MT"/>
                <a:ea typeface="+mn-lt"/>
                <a:cs typeface="+mn-lt"/>
              </a:rPr>
              <a:t>OasisCom</a:t>
            </a:r>
            <a:r>
              <a:rPr lang="es-CO" sz="2400">
                <a:solidFill>
                  <a:schemeClr val="tx1"/>
                </a:solidFill>
                <a:latin typeface="TW Cen MT"/>
                <a:ea typeface="+mn-lt"/>
                <a:cs typeface="+mn-lt"/>
              </a:rPr>
              <a:t> define como alcance del Sistema de Gestión de Seguridad de la Información el desarrollo, la implementación, el soporte y la prestación del servicio de Facturación Electrónica.</a:t>
            </a:r>
            <a:br>
              <a:rPr lang="es-CO" sz="2400">
                <a:solidFill>
                  <a:schemeClr val="bg1"/>
                </a:solidFill>
                <a:latin typeface="TW Cen MT"/>
                <a:ea typeface="+mn-lt"/>
                <a:cs typeface="+mn-lt"/>
              </a:rPr>
            </a:br>
            <a:endParaRPr lang="es-CO" sz="2400">
              <a:solidFill>
                <a:schemeClr val="bg1"/>
              </a:solidFill>
              <a:latin typeface="Calibri"/>
              <a:ea typeface="+mn-lt"/>
              <a:cs typeface="+mn-lt"/>
            </a:endParaRPr>
          </a:p>
          <a:p>
            <a:pPr algn="just"/>
            <a:r>
              <a:rPr lang="es-CO" sz="2400" u="sng">
                <a:solidFill>
                  <a:srgbClr val="FF0000"/>
                </a:solidFill>
                <a:latin typeface="Tw Cen MT" panose="020B0602020104020603" pitchFamily="34" charset="0"/>
              </a:rPr>
              <a:t>Excepciones:</a:t>
            </a:r>
          </a:p>
          <a:p>
            <a:pPr algn="just"/>
            <a:endParaRPr lang="es-CO" sz="2400">
              <a:solidFill>
                <a:srgbClr val="FF0000"/>
              </a:solidFill>
              <a:latin typeface="Tw Cen MT" panose="020B0602020104020603" pitchFamily="34" charset="0"/>
            </a:endParaRPr>
          </a:p>
          <a:p>
            <a:pPr marL="342900" indent="-342900" algn="just"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</a:pPr>
            <a:r>
              <a:rPr lang="es-CO" sz="2400">
                <a:solidFill>
                  <a:srgbClr val="FF0000"/>
                </a:solidFill>
                <a:latin typeface="Tw Cen MT" panose="020B0602020104020603" pitchFamily="34" charset="0"/>
              </a:rPr>
              <a:t>Teletrabajo</a:t>
            </a:r>
          </a:p>
          <a:p>
            <a:pPr marL="342900" indent="-342900" algn="just"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</a:pPr>
            <a:r>
              <a:rPr lang="es-CO" sz="2400">
                <a:solidFill>
                  <a:srgbClr val="FF0000"/>
                </a:solidFill>
                <a:latin typeface="Tw Cen MT" panose="020B0602020104020603" pitchFamily="34" charset="0"/>
              </a:rPr>
              <a:t>Criptografía</a:t>
            </a:r>
          </a:p>
        </p:txBody>
      </p:sp>
    </p:spTree>
    <p:extLst>
      <p:ext uri="{BB962C8B-B14F-4D97-AF65-F5344CB8AC3E}">
        <p14:creationId xmlns:p14="http://schemas.microsoft.com/office/powerpoint/2010/main" val="39038975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3C0A0AC-C9D8-425E-BE00-3C89B2B21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3444" y="430697"/>
            <a:ext cx="6334539" cy="982317"/>
          </a:xfrm>
        </p:spPr>
        <p:txBody>
          <a:bodyPr/>
          <a:lstStyle/>
          <a:p>
            <a:r>
              <a:rPr lang="es-CO" sz="3200">
                <a:latin typeface="Eras Medium ITC" panose="020B0602030504020804" pitchFamily="34" charset="0"/>
              </a:rPr>
              <a:t>Tus funciones y deberes para con el SGSI</a:t>
            </a:r>
            <a:endParaRPr lang="es-ES" sz="3200">
              <a:latin typeface="Eras Medium ITC" panose="020B0602030504020804" pitchFamily="34" charset="0"/>
            </a:endParaRP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5744A5AC-A801-4DFF-9531-7D9A50CD22A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8238" y="2054087"/>
            <a:ext cx="6221345" cy="4373216"/>
          </a:xfrm>
        </p:spPr>
        <p:txBody>
          <a:bodyPr/>
          <a:lstStyle/>
          <a:p>
            <a:pPr algn="just">
              <a:lnSpc>
                <a:spcPct val="100000"/>
              </a:lnSpc>
              <a:spcBef>
                <a:spcPts val="600"/>
              </a:spcBef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s-ES" sz="1800">
                <a:latin typeface="Tw Cen MT" panose="020B0602020104020603" pitchFamily="34" charset="0"/>
              </a:rPr>
              <a:t>Reportar cualquier evento de riesgo materializado en la seguridad de la información, una vez sea detectado durante el desarrollo de sus funciones.</a:t>
            </a: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buNone/>
            </a:pPr>
            <a:endParaRPr lang="es-ES" sz="1800">
              <a:latin typeface="Tw Cen MT" panose="020B0602020104020603" pitchFamily="34" charset="0"/>
            </a:endParaRPr>
          </a:p>
          <a:p>
            <a:pPr algn="just">
              <a:lnSpc>
                <a:spcPct val="100000"/>
              </a:lnSpc>
              <a:spcBef>
                <a:spcPts val="600"/>
              </a:spcBef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s-ES" sz="1800">
                <a:latin typeface="Tw Cen MT" panose="020B0602020104020603" pitchFamily="34" charset="0"/>
              </a:rPr>
              <a:t>Reportar cualquier incidente en la seguridad de la información, una vez sea detectado durante el desarrollo de sus funciones.</a:t>
            </a: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buNone/>
            </a:pPr>
            <a:endParaRPr lang="es-ES" sz="1800">
              <a:latin typeface="Tw Cen MT" panose="020B0602020104020603" pitchFamily="34" charset="0"/>
            </a:endParaRPr>
          </a:p>
          <a:p>
            <a:pPr algn="just">
              <a:lnSpc>
                <a:spcPct val="100000"/>
              </a:lnSpc>
              <a:spcBef>
                <a:spcPts val="600"/>
              </a:spcBef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s-ES" sz="1800">
                <a:latin typeface="Tw Cen MT" panose="020B0602020104020603" pitchFamily="34" charset="0"/>
              </a:rPr>
              <a:t>Cumplir con las políticas del Sistema de Gestión de Seguridad de la Información.</a:t>
            </a: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buNone/>
            </a:pPr>
            <a:endParaRPr lang="es-ES" sz="1800">
              <a:latin typeface="Tw Cen MT" panose="020B0602020104020603" pitchFamily="34" charset="0"/>
            </a:endParaRPr>
          </a:p>
          <a:p>
            <a:pPr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s-ES" sz="1800">
                <a:latin typeface="Tw Cen MT" panose="020B0602020104020603" pitchFamily="34" charset="0"/>
              </a:rPr>
              <a:t>Salvaguardar la información que le sea entregada para su cargo.</a:t>
            </a: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buNone/>
            </a:pPr>
            <a:endParaRPr lang="es-ES" sz="1800">
              <a:latin typeface="Tw Cen MT" panose="020B0602020104020603" pitchFamily="34" charset="0"/>
            </a:endParaRPr>
          </a:p>
          <a:p>
            <a:pPr algn="just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es-ES"/>
          </a:p>
        </p:txBody>
      </p:sp>
      <p:pic>
        <p:nvPicPr>
          <p:cNvPr id="5" name="Gráfico 4" descr="Lista de comprobación">
            <a:extLst>
              <a:ext uri="{FF2B5EF4-FFF2-40B4-BE49-F238E27FC236}">
                <a16:creationId xmlns:a16="http://schemas.microsoft.com/office/drawing/2014/main" id="{8BD1A4EB-C7F4-46F4-AEFF-FBA14F8ECA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35355" y="4548807"/>
            <a:ext cx="1851992" cy="1851992"/>
          </a:xfrm>
          <a:prstGeom prst="rect">
            <a:avLst/>
          </a:prstGeom>
        </p:spPr>
      </p:pic>
      <p:pic>
        <p:nvPicPr>
          <p:cNvPr id="6" name="Gráfico 5" descr="Lista de comprobación">
            <a:extLst>
              <a:ext uri="{FF2B5EF4-FFF2-40B4-BE49-F238E27FC236}">
                <a16:creationId xmlns:a16="http://schemas.microsoft.com/office/drawing/2014/main" id="{5834EEDC-3154-4871-968B-A6FDDFB4C1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16471" y="4572660"/>
            <a:ext cx="1851992" cy="185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832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3C0A0AC-C9D8-425E-BE00-3C89B2B21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3444" y="430697"/>
            <a:ext cx="6334539" cy="982317"/>
          </a:xfrm>
        </p:spPr>
        <p:txBody>
          <a:bodyPr/>
          <a:lstStyle/>
          <a:p>
            <a:r>
              <a:rPr lang="es-CO" sz="2800">
                <a:latin typeface="Eras Medium ITC" panose="020B0602030504020804" pitchFamily="34" charset="0"/>
              </a:rPr>
              <a:t>Tus funciones y deberes para con el SGSI</a:t>
            </a:r>
            <a:endParaRPr lang="es-ES" sz="2800">
              <a:latin typeface="Eras Medium ITC" panose="020B0602030504020804" pitchFamily="34" charset="0"/>
            </a:endParaRP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5744A5AC-A801-4DFF-9531-7D9A50CD22A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8238" y="1676399"/>
            <a:ext cx="6221345" cy="4750904"/>
          </a:xfrm>
        </p:spPr>
        <p:txBody>
          <a:bodyPr/>
          <a:lstStyle/>
          <a:p>
            <a:pPr algn="just">
              <a:lnSpc>
                <a:spcPct val="100000"/>
              </a:lnSpc>
              <a:spcBef>
                <a:spcPts val="600"/>
              </a:spcBef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s-ES" sz="1800">
                <a:latin typeface="Tw Cen MT" panose="020B0602020104020603" pitchFamily="34" charset="0"/>
              </a:rPr>
              <a:t>Mantener sus contraseñas de acceso a las plataformas de la organización de forma personal e intransferible.</a:t>
            </a: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buNone/>
            </a:pPr>
            <a:endParaRPr lang="es-ES" sz="1800">
              <a:latin typeface="Tw Cen MT" panose="020B0602020104020603" pitchFamily="34" charset="0"/>
            </a:endParaRPr>
          </a:p>
          <a:p>
            <a:pPr algn="just">
              <a:lnSpc>
                <a:spcPct val="100000"/>
              </a:lnSpc>
              <a:spcBef>
                <a:spcPts val="600"/>
              </a:spcBef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s-ES" sz="1800">
                <a:latin typeface="Tw Cen MT" panose="020B0602020104020603" pitchFamily="34" charset="0"/>
              </a:rPr>
              <a:t>Usar la tarjeta de acceso al edificio de forma personal e intransferible.</a:t>
            </a: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buNone/>
            </a:pPr>
            <a:endParaRPr lang="es-ES" sz="1800">
              <a:latin typeface="Tw Cen MT" panose="020B0602020104020603" pitchFamily="34" charset="0"/>
            </a:endParaRPr>
          </a:p>
          <a:p>
            <a:pPr algn="just">
              <a:lnSpc>
                <a:spcPct val="100000"/>
              </a:lnSpc>
              <a:spcBef>
                <a:spcPts val="600"/>
              </a:spcBef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s-ES" sz="1800">
                <a:latin typeface="Tw Cen MT" panose="020B0602020104020603" pitchFamily="34" charset="0"/>
              </a:rPr>
              <a:t>Mantener puesto de trabajo limpio libre de alimentos y/o bebidas que pueden dañar equipos y documentos.</a:t>
            </a: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buNone/>
            </a:pPr>
            <a:endParaRPr lang="es-ES" sz="1800">
              <a:latin typeface="Tw Cen MT" panose="020B0602020104020603" pitchFamily="34" charset="0"/>
            </a:endParaRPr>
          </a:p>
          <a:p>
            <a:pPr algn="just">
              <a:lnSpc>
                <a:spcPct val="100000"/>
              </a:lnSpc>
              <a:spcBef>
                <a:spcPts val="600"/>
              </a:spcBef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s-ES" sz="1800">
                <a:latin typeface="Tw Cen MT" panose="020B0602020104020603" pitchFamily="34" charset="0"/>
              </a:rPr>
              <a:t>Bloquear el computador cuando se retire de su puesto de trabajo y no dejar documentos a la vista.</a:t>
            </a: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buNone/>
            </a:pPr>
            <a:endParaRPr lang="es-ES" sz="1800">
              <a:latin typeface="Tw Cen MT" panose="020B0602020104020603" pitchFamily="34" charset="0"/>
            </a:endParaRPr>
          </a:p>
          <a:p>
            <a:pPr algn="just">
              <a:lnSpc>
                <a:spcPct val="100000"/>
              </a:lnSpc>
              <a:spcBef>
                <a:spcPts val="600"/>
              </a:spcBef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s-ES" sz="1800">
                <a:latin typeface="Tw Cen MT" panose="020B0602020104020603" pitchFamily="34" charset="0"/>
              </a:rPr>
              <a:t>Hacer respaldo de la información necesaria para la ejecución de las actividades.</a:t>
            </a:r>
          </a:p>
          <a:p>
            <a:pPr marL="0" indent="0" algn="just">
              <a:buNone/>
            </a:pPr>
            <a:endParaRPr lang="es-ES"/>
          </a:p>
        </p:txBody>
      </p:sp>
      <p:pic>
        <p:nvPicPr>
          <p:cNvPr id="5" name="Gráfico 4" descr="Lista de comprobación">
            <a:extLst>
              <a:ext uri="{FF2B5EF4-FFF2-40B4-BE49-F238E27FC236}">
                <a16:creationId xmlns:a16="http://schemas.microsoft.com/office/drawing/2014/main" id="{D959686E-0D80-4BA1-AF59-F32EC12DA1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12495" y="4548807"/>
            <a:ext cx="1851992" cy="1851992"/>
          </a:xfrm>
          <a:prstGeom prst="rect">
            <a:avLst/>
          </a:prstGeom>
        </p:spPr>
      </p:pic>
      <p:pic>
        <p:nvPicPr>
          <p:cNvPr id="6" name="Gráfico 5" descr="Lista de comprobación">
            <a:extLst>
              <a:ext uri="{FF2B5EF4-FFF2-40B4-BE49-F238E27FC236}">
                <a16:creationId xmlns:a16="http://schemas.microsoft.com/office/drawing/2014/main" id="{B811A901-E5EE-4E8B-BED2-2859E471C7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93611" y="4565040"/>
            <a:ext cx="1851992" cy="185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7719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3C0A0AC-C9D8-425E-BE00-3C89B2B21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3444" y="430697"/>
            <a:ext cx="6334539" cy="982317"/>
          </a:xfrm>
        </p:spPr>
        <p:txBody>
          <a:bodyPr/>
          <a:lstStyle/>
          <a:p>
            <a:r>
              <a:rPr lang="es-CO" sz="2800">
                <a:latin typeface="Eras Medium ITC" panose="020B0602030504020804" pitchFamily="34" charset="0"/>
              </a:rPr>
              <a:t>Tus funciones y deberes para con el SGSI</a:t>
            </a:r>
            <a:endParaRPr lang="es-ES" sz="2800">
              <a:latin typeface="Eras Medium ITC" panose="020B0602030504020804" pitchFamily="34" charset="0"/>
            </a:endParaRP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5744A5AC-A801-4DFF-9531-7D9A50CD22A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8238" y="2040835"/>
            <a:ext cx="6221345" cy="4386468"/>
          </a:xfrm>
        </p:spPr>
        <p:txBody>
          <a:bodyPr/>
          <a:lstStyle/>
          <a:p>
            <a:pPr algn="just">
              <a:lnSpc>
                <a:spcPct val="100000"/>
              </a:lnSpc>
              <a:spcBef>
                <a:spcPts val="600"/>
              </a:spcBef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s-ES" sz="1800">
                <a:latin typeface="Tw Cen MT" panose="020B0602020104020603" pitchFamily="34" charset="0"/>
              </a:rPr>
              <a:t>Realizar instalación de software legal y autorizado por el área de infraestructura tecnológica.</a:t>
            </a: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buNone/>
            </a:pPr>
            <a:endParaRPr lang="es-ES" sz="1800">
              <a:latin typeface="Tw Cen MT" panose="020B0602020104020603" pitchFamily="34" charset="0"/>
            </a:endParaRPr>
          </a:p>
          <a:p>
            <a:pPr algn="just">
              <a:lnSpc>
                <a:spcPct val="100000"/>
              </a:lnSpc>
              <a:spcBef>
                <a:spcPts val="600"/>
              </a:spcBef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s-ES" sz="1800">
                <a:latin typeface="Tw Cen MT" panose="020B0602020104020603" pitchFamily="34" charset="0"/>
              </a:rPr>
              <a:t>Asistir y participar en cursos de capacitación y charlas de seguridad agendadas por el área de Talento Humano.</a:t>
            </a: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buNone/>
            </a:pPr>
            <a:endParaRPr lang="es-ES" sz="1800">
              <a:latin typeface="Tw Cen MT" panose="020B0602020104020603" pitchFamily="34" charset="0"/>
            </a:endParaRPr>
          </a:p>
          <a:p>
            <a:pPr algn="just">
              <a:lnSpc>
                <a:spcPct val="100000"/>
              </a:lnSpc>
              <a:spcBef>
                <a:spcPts val="600"/>
              </a:spcBef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s-ES" sz="1800">
                <a:latin typeface="Tw Cen MT" panose="020B0602020104020603" pitchFamily="34" charset="0"/>
              </a:rPr>
              <a:t>Cargar toda documentación que sea relevante para la operación del área en el repositorio OASISKB.</a:t>
            </a: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buNone/>
            </a:pPr>
            <a:endParaRPr lang="es-ES" sz="1800">
              <a:latin typeface="Tw Cen MT" panose="020B0602020104020603" pitchFamily="34" charset="0"/>
            </a:endParaRPr>
          </a:p>
          <a:p>
            <a:pPr algn="just">
              <a:lnSpc>
                <a:spcPct val="100000"/>
              </a:lnSpc>
              <a:spcBef>
                <a:spcPts val="600"/>
              </a:spcBef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s-ES" sz="1800">
                <a:latin typeface="Tw Cen MT" panose="020B0602020104020603" pitchFamily="34" charset="0"/>
              </a:rPr>
              <a:t>Velar por un manejo adecuado de los activos de la compañía.</a:t>
            </a: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buNone/>
            </a:pPr>
            <a:endParaRPr lang="es-ES" sz="1800">
              <a:latin typeface="Tw Cen MT" panose="020B0602020104020603" pitchFamily="34" charset="0"/>
            </a:endParaRPr>
          </a:p>
          <a:p>
            <a:pPr marL="0" indent="0" algn="just">
              <a:buNone/>
            </a:pPr>
            <a:endParaRPr lang="es-ES"/>
          </a:p>
        </p:txBody>
      </p:sp>
      <p:pic>
        <p:nvPicPr>
          <p:cNvPr id="5" name="Gráfico 4" descr="Lista de comprobación">
            <a:extLst>
              <a:ext uri="{FF2B5EF4-FFF2-40B4-BE49-F238E27FC236}">
                <a16:creationId xmlns:a16="http://schemas.microsoft.com/office/drawing/2014/main" id="{B3B7E124-EFBC-4088-8FAB-61F348349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12495" y="4548807"/>
            <a:ext cx="1851992" cy="1851992"/>
          </a:xfrm>
          <a:prstGeom prst="rect">
            <a:avLst/>
          </a:prstGeom>
        </p:spPr>
      </p:pic>
      <p:pic>
        <p:nvPicPr>
          <p:cNvPr id="10" name="Gráfico 9" descr="Lista de comprobación">
            <a:extLst>
              <a:ext uri="{FF2B5EF4-FFF2-40B4-BE49-F238E27FC236}">
                <a16:creationId xmlns:a16="http://schemas.microsoft.com/office/drawing/2014/main" id="{8C88ABC6-8B8C-40AB-8A9C-A93495B91F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93611" y="4575311"/>
            <a:ext cx="1851992" cy="185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9728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Marcador de contenido 12">
            <a:extLst>
              <a:ext uri="{FF2B5EF4-FFF2-40B4-BE49-F238E27FC236}">
                <a16:creationId xmlns:a16="http://schemas.microsoft.com/office/drawing/2014/main" id="{2C4BEE89-F48A-4ABF-A1D1-BC4F9EFD0C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2796842"/>
              </p:ext>
            </p:extLst>
          </p:nvPr>
        </p:nvGraphicFramePr>
        <p:xfrm>
          <a:off x="275259" y="1643058"/>
          <a:ext cx="8593482" cy="3571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506">
                  <a:extLst>
                    <a:ext uri="{9D8B030D-6E8A-4147-A177-3AD203B41FA5}">
                      <a16:colId xmlns:a16="http://schemas.microsoft.com/office/drawing/2014/main" val="1674380061"/>
                    </a:ext>
                  </a:extLst>
                </a:gridCol>
                <a:gridCol w="2863482">
                  <a:extLst>
                    <a:ext uri="{9D8B030D-6E8A-4147-A177-3AD203B41FA5}">
                      <a16:colId xmlns:a16="http://schemas.microsoft.com/office/drawing/2014/main" val="2718409098"/>
                    </a:ext>
                  </a:extLst>
                </a:gridCol>
                <a:gridCol w="2864494">
                  <a:extLst>
                    <a:ext uri="{9D8B030D-6E8A-4147-A177-3AD203B41FA5}">
                      <a16:colId xmlns:a16="http://schemas.microsoft.com/office/drawing/2014/main" val="2792009419"/>
                    </a:ext>
                  </a:extLst>
                </a:gridCol>
              </a:tblGrid>
              <a:tr h="283616">
                <a:tc>
                  <a:txBody>
                    <a:bodyPr/>
                    <a:lstStyle/>
                    <a:p>
                      <a:pPr algn="ctr"/>
                      <a:r>
                        <a:rPr lang="es-CO" sz="2800">
                          <a:latin typeface="Maiandra GD" panose="020E0502030308020204" pitchFamily="34" charset="0"/>
                        </a:rPr>
                        <a:t>Evento</a:t>
                      </a:r>
                      <a:endParaRPr lang="es-ES" sz="2800">
                        <a:latin typeface="Maiandra GD" panose="020E0502030308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>
                          <a:latin typeface="Maiandra GD" panose="020E0502030308020204" pitchFamily="34" charset="0"/>
                        </a:rPr>
                        <a:t>Debilidad</a:t>
                      </a:r>
                      <a:endParaRPr lang="es-ES" sz="2800">
                        <a:latin typeface="Maiandra GD" panose="020E050203030802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>
                          <a:latin typeface="Maiandra GD" panose="020E0502030308020204" pitchFamily="34" charset="0"/>
                        </a:rPr>
                        <a:t>Incidente</a:t>
                      </a:r>
                      <a:endParaRPr lang="es-ES" sz="2800">
                        <a:latin typeface="Maiandra GD" panose="020E050203030802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21022"/>
                  </a:ext>
                </a:extLst>
              </a:tr>
              <a:tr h="3053723">
                <a:tc>
                  <a:txBody>
                    <a:bodyPr/>
                    <a:lstStyle/>
                    <a:p>
                      <a:pPr algn="ctr"/>
                      <a:r>
                        <a:rPr lang="es-ES" sz="1800">
                          <a:latin typeface="Maiandra GD" panose="020E0502030308020204" pitchFamily="34" charset="0"/>
                        </a:rPr>
                        <a:t>Resultado de intentos intencionales o accidentales de romper las medidas de seguridad de la información impactando en la confidencialidad, integridad y disponibilidad de los datos.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>
                          <a:latin typeface="Maiandra GD" panose="020E0502030308020204" pitchFamily="34" charset="0"/>
                        </a:rPr>
                        <a:t>Suceso identificado que puede ser materia para que se materialice un riesgo y genere un incidente. Una debilidad reportada con tiempo de antelación puede ser tratada y evitar posibles daños en la seguridad de la información. 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>
                          <a:latin typeface="Maiandra GD" panose="020E0502030308020204" pitchFamily="34" charset="0"/>
                        </a:rPr>
                        <a:t>Un evento o serie de eventos de seguridad de la información no deseados o inesperados, que tienen una probabilidad significativa de comprometer las operaciones del negocio y amenazar la seguridad de la información.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85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13352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3C0A0AC-C9D8-425E-BE00-3C89B2B21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973" y="1318593"/>
            <a:ext cx="2517913" cy="483703"/>
          </a:xfrm>
          <a:solidFill>
            <a:srgbClr val="FFC000"/>
          </a:solidFill>
        </p:spPr>
        <p:txBody>
          <a:bodyPr/>
          <a:lstStyle/>
          <a:p>
            <a:r>
              <a:rPr lang="es-CO" sz="2800">
                <a:solidFill>
                  <a:schemeClr val="bg1"/>
                </a:solidFill>
                <a:latin typeface="Eras Medium ITC" panose="020B0602030504020804" pitchFamily="34" charset="0"/>
              </a:rPr>
              <a:t>Faltas Leves</a:t>
            </a:r>
            <a:endParaRPr lang="es-ES" sz="2800">
              <a:solidFill>
                <a:schemeClr val="bg1"/>
              </a:solidFill>
              <a:latin typeface="Eras Medium ITC" panose="020B0602030504020804" pitchFamily="34" charset="0"/>
            </a:endParaRP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5744A5AC-A801-4DFF-9531-7D9A50CD22A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8783" y="2019300"/>
            <a:ext cx="3326295" cy="4209222"/>
          </a:xfrm>
        </p:spPr>
        <p:txBody>
          <a:bodyPr/>
          <a:lstStyle/>
          <a:p>
            <a:pPr algn="just">
              <a:lnSpc>
                <a:spcPct val="100000"/>
              </a:lnSpc>
              <a:spcBef>
                <a:spcPts val="600"/>
              </a:spcBef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s-ES" sz="1800" dirty="0">
                <a:latin typeface="Tw Cen MT" panose="020B0602020104020603" pitchFamily="34" charset="0"/>
              </a:rPr>
              <a:t>No reportar eventos que puedan afectar la seguridad de la información.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s-CO" sz="1800" dirty="0">
                <a:latin typeface="Tw Cen MT" panose="020B0602020104020603" pitchFamily="34" charset="0"/>
              </a:rPr>
              <a:t>I</a:t>
            </a:r>
            <a:r>
              <a:rPr lang="es-ES" sz="1800" dirty="0" err="1">
                <a:latin typeface="Tw Cen MT" panose="020B0602020104020603" pitchFamily="34" charset="0"/>
              </a:rPr>
              <a:t>ncumplir</a:t>
            </a:r>
            <a:r>
              <a:rPr lang="es-ES" sz="1800" dirty="0">
                <a:latin typeface="Tw Cen MT" panose="020B0602020104020603" pitchFamily="34" charset="0"/>
              </a:rPr>
              <a:t> las políticas establecidas para el SGSI.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s-CO" sz="1800" dirty="0">
                <a:latin typeface="Tw Cen MT" panose="020B0602020104020603" pitchFamily="34" charset="0"/>
              </a:rPr>
              <a:t>N</a:t>
            </a:r>
            <a:r>
              <a:rPr lang="es-ES" sz="1800" dirty="0">
                <a:latin typeface="Tw Cen MT" panose="020B0602020104020603" pitchFamily="34" charset="0"/>
              </a:rPr>
              <a:t>o hacer uso de las herramientas de seguridad de la información establecidas por OasisCom.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s-CO" sz="1800" dirty="0">
                <a:latin typeface="Tw Cen MT" panose="020B0602020104020603" pitchFamily="34" charset="0"/>
              </a:rPr>
              <a:t>N</a:t>
            </a:r>
            <a:r>
              <a:rPr lang="es-ES" sz="1800" dirty="0">
                <a:latin typeface="Tw Cen MT" panose="020B0602020104020603" pitchFamily="34" charset="0"/>
              </a:rPr>
              <a:t>o seguir los consejos para salvaguardar la seguridad de la información.</a:t>
            </a: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buNone/>
            </a:pPr>
            <a:endParaRPr lang="es-ES" sz="1800" dirty="0">
              <a:latin typeface="Tw Cen MT" panose="020B0602020104020603" pitchFamily="34" charset="0"/>
            </a:endParaRPr>
          </a:p>
          <a:p>
            <a:pPr marL="0" indent="0" algn="just">
              <a:buNone/>
            </a:pPr>
            <a:endParaRPr lang="es-ES" dirty="0"/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63DAFC20-0FF2-4A70-9090-CDEEEE4FD5FB}"/>
              </a:ext>
            </a:extLst>
          </p:cNvPr>
          <p:cNvSpPr txBox="1">
            <a:spLocks/>
          </p:cNvSpPr>
          <p:nvPr/>
        </p:nvSpPr>
        <p:spPr>
          <a:xfrm>
            <a:off x="4976190" y="1318593"/>
            <a:ext cx="2517913" cy="483703"/>
          </a:xfrm>
          <a:prstGeom prst="rect">
            <a:avLst/>
          </a:prstGeom>
          <a:solidFill>
            <a:srgbClr val="FF0000"/>
          </a:solidFill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kern="1200" baseline="0">
                <a:solidFill>
                  <a:srgbClr val="2E75B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s-CO" sz="2800">
                <a:solidFill>
                  <a:schemeClr val="bg1"/>
                </a:solidFill>
                <a:latin typeface="Eras Medium ITC" panose="020B0602030504020804" pitchFamily="34" charset="0"/>
              </a:rPr>
              <a:t>Faltas Graves</a:t>
            </a:r>
            <a:endParaRPr lang="es-ES" sz="2800">
              <a:solidFill>
                <a:schemeClr val="bg1"/>
              </a:solidFill>
              <a:latin typeface="Eras Medium ITC" panose="020B0602030504020804" pitchFamily="34" charset="0"/>
            </a:endParaRPr>
          </a:p>
        </p:txBody>
      </p:sp>
      <p:sp>
        <p:nvSpPr>
          <p:cNvPr id="6" name="Marcador de contenido 6">
            <a:extLst>
              <a:ext uri="{FF2B5EF4-FFF2-40B4-BE49-F238E27FC236}">
                <a16:creationId xmlns:a16="http://schemas.microsoft.com/office/drawing/2014/main" id="{437D98C7-A632-491B-8670-CDC6EFBC11BB}"/>
              </a:ext>
            </a:extLst>
          </p:cNvPr>
          <p:cNvSpPr txBox="1">
            <a:spLocks/>
          </p:cNvSpPr>
          <p:nvPr/>
        </p:nvSpPr>
        <p:spPr>
          <a:xfrm>
            <a:off x="4572000" y="2019299"/>
            <a:ext cx="3326295" cy="22213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s-ES" sz="1800" dirty="0">
                <a:latin typeface="Tw Cen MT" panose="020B0602020104020603" pitchFamily="34" charset="0"/>
              </a:rPr>
              <a:t>Robar de información.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s-CO" sz="1800" dirty="0">
                <a:latin typeface="Tw Cen MT" panose="020B0602020104020603" pitchFamily="34" charset="0"/>
              </a:rPr>
              <a:t>I</a:t>
            </a:r>
            <a:r>
              <a:rPr lang="es-ES" sz="1800" dirty="0" err="1">
                <a:latin typeface="Tw Cen MT" panose="020B0602020104020603" pitchFamily="34" charset="0"/>
              </a:rPr>
              <a:t>ntentar</a:t>
            </a:r>
            <a:r>
              <a:rPr lang="es-ES" sz="1800" dirty="0">
                <a:latin typeface="Tw Cen MT" panose="020B0602020104020603" pitchFamily="34" charset="0"/>
              </a:rPr>
              <a:t> o violar las medidas de seguridad de la información establecidas por OasisCom.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s-CO" sz="1800" dirty="0">
                <a:latin typeface="Tw Cen MT" panose="020B0602020104020603" pitchFamily="34" charset="0"/>
              </a:rPr>
              <a:t>R</a:t>
            </a:r>
            <a:r>
              <a:rPr lang="es-ES" sz="1800" dirty="0" err="1">
                <a:latin typeface="Tw Cen MT" panose="020B0602020104020603" pitchFamily="34" charset="0"/>
              </a:rPr>
              <a:t>eincidir</a:t>
            </a:r>
            <a:r>
              <a:rPr lang="es-ES" sz="1800" dirty="0">
                <a:latin typeface="Tw Cen MT" panose="020B0602020104020603" pitchFamily="34" charset="0"/>
              </a:rPr>
              <a:t> en el incumplimiento de las políticas del SGSI.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s-CO" sz="1800" dirty="0">
                <a:latin typeface="Tw Cen MT" panose="020B0602020104020603" pitchFamily="34" charset="0"/>
              </a:rPr>
              <a:t>E</a:t>
            </a:r>
            <a:r>
              <a:rPr lang="es-ES" sz="1800" dirty="0" err="1">
                <a:latin typeface="Tw Cen MT" panose="020B0602020104020603" pitchFamily="34" charset="0"/>
              </a:rPr>
              <a:t>spionaje</a:t>
            </a:r>
            <a:r>
              <a:rPr lang="es-ES" sz="1800" dirty="0">
                <a:latin typeface="Tw Cen MT" panose="020B0602020104020603" pitchFamily="34" charset="0"/>
              </a:rPr>
              <a:t> industrial.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es-ES" sz="1800" dirty="0">
              <a:latin typeface="Tw Cen MT" panose="020B0602020104020603" pitchFamily="34" charset="0"/>
            </a:endParaRP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es-ES" sz="1800" dirty="0">
              <a:latin typeface="Tw Cen MT" panose="020B0602020104020603" pitchFamily="34" charset="0"/>
            </a:endParaRP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es-ES" sz="1800" dirty="0">
              <a:latin typeface="Tw Cen MT" panose="020B0602020104020603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s-ES" dirty="0"/>
          </a:p>
        </p:txBody>
      </p:sp>
      <p:sp>
        <p:nvSpPr>
          <p:cNvPr id="8" name="Título 2">
            <a:extLst>
              <a:ext uri="{FF2B5EF4-FFF2-40B4-BE49-F238E27FC236}">
                <a16:creationId xmlns:a16="http://schemas.microsoft.com/office/drawing/2014/main" id="{94DC76C0-5D7B-4C14-A1D6-0E0629AFDF45}"/>
              </a:ext>
            </a:extLst>
          </p:cNvPr>
          <p:cNvSpPr txBox="1">
            <a:spLocks/>
          </p:cNvSpPr>
          <p:nvPr/>
        </p:nvSpPr>
        <p:spPr>
          <a:xfrm>
            <a:off x="5917094" y="133356"/>
            <a:ext cx="3154018" cy="48370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kern="1200" baseline="0">
                <a:solidFill>
                  <a:srgbClr val="2E75B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s-CO" sz="4400">
                <a:latin typeface="Eras Medium ITC" panose="020B0602030504020804" pitchFamily="34" charset="0"/>
              </a:rPr>
              <a:t>FALTAS</a:t>
            </a:r>
            <a:endParaRPr lang="es-ES" sz="4400">
              <a:latin typeface="Eras Medium ITC" panose="020B0602030504020804" pitchFamily="34" charset="0"/>
            </a:endParaRP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FD3305A6-C609-40D9-B400-2262F20D5B20}"/>
              </a:ext>
            </a:extLst>
          </p:cNvPr>
          <p:cNvSpPr/>
          <p:nvPr/>
        </p:nvSpPr>
        <p:spPr>
          <a:xfrm>
            <a:off x="4479236" y="4797287"/>
            <a:ext cx="3843130" cy="84564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/>
              <a:t>Ref. </a:t>
            </a:r>
            <a:r>
              <a:rPr lang="es-CO" sz="2000" b="1" i="1"/>
              <a:t>PR GTH 07 Procedimiento Proceso Disciplinario</a:t>
            </a:r>
            <a:endParaRPr lang="es-ES" sz="2000" b="1" i="1"/>
          </a:p>
        </p:txBody>
      </p:sp>
    </p:spTree>
    <p:extLst>
      <p:ext uri="{BB962C8B-B14F-4D97-AF65-F5344CB8AC3E}">
        <p14:creationId xmlns:p14="http://schemas.microsoft.com/office/powerpoint/2010/main" val="35297661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804BB90D-FFD7-4F93-A6C2-11A290239FC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49300" y="2082799"/>
            <a:ext cx="7122491" cy="4066209"/>
          </a:xfrm>
        </p:spPr>
        <p:txBody>
          <a:bodyPr/>
          <a:lstStyle/>
          <a:p>
            <a:pPr>
              <a:buSzPct val="20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s-CO" sz="2400"/>
              <a:t>Aplicación AMEJ – Mejoras de OasisCom</a:t>
            </a:r>
          </a:p>
          <a:p>
            <a:pPr>
              <a:buSzPct val="20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s-CO" sz="2400"/>
              <a:t>Correo </a:t>
            </a:r>
            <a:r>
              <a:rPr lang="es-CO" sz="2400">
                <a:hlinkClick r:id="rId4"/>
              </a:rPr>
              <a:t>seguridadinformacion@oasiscom.com</a:t>
            </a:r>
            <a:endParaRPr lang="es-CO" sz="2400"/>
          </a:p>
          <a:p>
            <a:pPr>
              <a:buSzPct val="20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s-CO" sz="2400"/>
              <a:t>La respuesta la recibe el usuario por correo electrónico.</a:t>
            </a:r>
          </a:p>
          <a:p>
            <a:pPr>
              <a:buSzPct val="20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es-CO" sz="2400"/>
          </a:p>
          <a:p>
            <a:pPr marL="0" indent="0" algn="ctr">
              <a:buSzPct val="200000"/>
              <a:buNone/>
            </a:pPr>
            <a:r>
              <a:rPr lang="es-CO" sz="2000" i="1"/>
              <a:t>Ref. Instructivo de la aplicación de OasisCom</a:t>
            </a:r>
            <a:endParaRPr lang="es-ES" sz="2000" i="1"/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5AEF457-6B63-4929-B628-559078045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3445" y="430697"/>
            <a:ext cx="6135756" cy="1225825"/>
          </a:xfrm>
        </p:spPr>
        <p:txBody>
          <a:bodyPr/>
          <a:lstStyle/>
          <a:p>
            <a:r>
              <a:rPr lang="es-CO" sz="3200">
                <a:latin typeface="Eras Medium ITC" panose="020B0602030504020804" pitchFamily="34" charset="0"/>
              </a:rPr>
              <a:t>¿Cómo reportar los eventos, debilidades e incidentes?</a:t>
            </a:r>
            <a:endParaRPr lang="es-ES" sz="3200">
              <a:latin typeface="Eras Medium ITC" panose="020B06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0288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6"/>
          <p:cNvSpPr>
            <a:spLocks noGrp="1"/>
          </p:cNvSpPr>
          <p:nvPr>
            <p:ph sz="quarter" idx="10"/>
          </p:nvPr>
        </p:nvSpPr>
        <p:spPr>
          <a:xfrm>
            <a:off x="1891747" y="5085360"/>
            <a:ext cx="5360505" cy="708669"/>
          </a:xfrm>
        </p:spPr>
        <p:txBody>
          <a:bodyPr/>
          <a:lstStyle/>
          <a:p>
            <a:pPr marL="0" indent="0">
              <a:buNone/>
            </a:pPr>
            <a:r>
              <a:rPr lang="es-CO" sz="3200" b="1">
                <a:solidFill>
                  <a:schemeClr val="bg1">
                    <a:lumMod val="50000"/>
                  </a:schemeClr>
                </a:solidFill>
                <a:latin typeface="Eras Medium ITC" panose="020B0602030504020804" pitchFamily="34" charset="0"/>
              </a:rPr>
              <a:t>Norma ISO/IEC 27001: 2013</a:t>
            </a:r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470451" y="1418305"/>
            <a:ext cx="8203096" cy="3047677"/>
          </a:xfrm>
        </p:spPr>
        <p:txBody>
          <a:bodyPr/>
          <a:lstStyle/>
          <a:p>
            <a:r>
              <a:rPr lang="es-CO" sz="5400">
                <a:latin typeface="Tw Cen MT" panose="020B0602020104020603" pitchFamily="34" charset="0"/>
              </a:rPr>
              <a:t>Inducción al Sistema de Gestión de Seguridad de la Información</a:t>
            </a:r>
            <a:br>
              <a:rPr lang="es-CO" sz="5400">
                <a:latin typeface="Tw Cen MT" panose="020B0602020104020603" pitchFamily="34" charset="0"/>
              </a:rPr>
            </a:br>
            <a:r>
              <a:rPr lang="es-CO" sz="5400">
                <a:latin typeface="Tw Cen MT" panose="020B0602020104020603" pitchFamily="34" charset="0"/>
              </a:rPr>
              <a:t>(SGSI)</a:t>
            </a:r>
          </a:p>
        </p:txBody>
      </p:sp>
    </p:spTree>
    <p:extLst>
      <p:ext uri="{BB962C8B-B14F-4D97-AF65-F5344CB8AC3E}">
        <p14:creationId xmlns:p14="http://schemas.microsoft.com/office/powerpoint/2010/main" val="42379114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D3A1FF92-CABF-439A-A90E-19FBEEF96254}"/>
              </a:ext>
            </a:extLst>
          </p:cNvPr>
          <p:cNvSpPr/>
          <p:nvPr/>
        </p:nvSpPr>
        <p:spPr>
          <a:xfrm>
            <a:off x="633756" y="1777165"/>
            <a:ext cx="7997135" cy="88881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>
                <a:latin typeface="Tw Cen MT" panose="020B0602020104020603" pitchFamily="34" charset="0"/>
              </a:rPr>
              <a:t>Proceso que vela por la seguridad de la información con base en la norma ISO/IEC 27001: 2013</a:t>
            </a:r>
            <a:endParaRPr lang="es-ES" sz="2400" b="1">
              <a:latin typeface="Tw Cen MT" panose="020B0602020104020603" pitchFamily="34" charset="0"/>
            </a:endParaRPr>
          </a:p>
        </p:txBody>
      </p:sp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90DB2717-F2C1-410E-8C2C-3143DCD76D4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33755" y="2937186"/>
            <a:ext cx="4468332" cy="3061253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es-ES" sz="1600" b="1" dirty="0">
                <a:latin typeface="Tw Cen MT" panose="020B0602020104020603" pitchFamily="34" charset="0"/>
              </a:rPr>
              <a:t>Información:</a:t>
            </a:r>
            <a:r>
              <a:rPr lang="es-ES" sz="1600" dirty="0">
                <a:latin typeface="Tw Cen MT" panose="020B0602020104020603" pitchFamily="34" charset="0"/>
              </a:rPr>
              <a:t> conjunto de datos organizados en poder de una entidad que posean valor para la misma.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s-ES" sz="1600" dirty="0">
                <a:latin typeface="Tw Cen MT" panose="020B0602020104020603" pitchFamily="34" charset="0"/>
              </a:rPr>
              <a:t>No importa la forma en que se guarde o transmita: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s-ES" sz="1600" dirty="0">
                <a:latin typeface="Tw Cen MT" panose="020B0602020104020603" pitchFamily="34" charset="0"/>
              </a:rPr>
              <a:t>Escrita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s-ES" sz="1600" dirty="0">
                <a:latin typeface="Tw Cen MT" panose="020B0602020104020603" pitchFamily="34" charset="0"/>
              </a:rPr>
              <a:t>Imágenes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s-ES" sz="1600" dirty="0">
                <a:latin typeface="Tw Cen MT" panose="020B0602020104020603" pitchFamily="34" charset="0"/>
              </a:rPr>
              <a:t>Oral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s-ES" sz="1600" dirty="0">
                <a:latin typeface="Tw Cen MT" panose="020B0602020104020603" pitchFamily="34" charset="0"/>
              </a:rPr>
              <a:t>Impresa en papel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s-ES" sz="1600" dirty="0">
                <a:latin typeface="Tw Cen MT" panose="020B0602020104020603" pitchFamily="34" charset="0"/>
              </a:rPr>
              <a:t>Almacenada electrónicamente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s-ES" sz="1600" dirty="0">
                <a:latin typeface="Tw Cen MT" panose="020B0602020104020603" pitchFamily="34" charset="0"/>
              </a:rPr>
              <a:t>Proyectada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s-CO" sz="1600" dirty="0">
                <a:latin typeface="Tw Cen MT" panose="020B0602020104020603" pitchFamily="34" charset="0"/>
              </a:rPr>
              <a:t>E</a:t>
            </a:r>
            <a:r>
              <a:rPr lang="es-ES" sz="1600" dirty="0">
                <a:latin typeface="Tw Cen MT" panose="020B0602020104020603" pitchFamily="34" charset="0"/>
              </a:rPr>
              <a:t>-mail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s-ES" sz="1600" dirty="0">
                <a:latin typeface="Tw Cen MT" panose="020B0602020104020603" pitchFamily="34" charset="0"/>
              </a:rPr>
              <a:t>Transmitida en conversaciones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1B6E745F-7127-4E79-8C30-8342D7A3F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8602" y="952501"/>
            <a:ext cx="4227443" cy="553454"/>
          </a:xfrm>
        </p:spPr>
        <p:txBody>
          <a:bodyPr/>
          <a:lstStyle/>
          <a:p>
            <a:r>
              <a:rPr lang="es-CO" sz="3600" dirty="0">
                <a:solidFill>
                  <a:schemeClr val="accent1">
                    <a:lumMod val="75000"/>
                  </a:schemeClr>
                </a:solidFill>
                <a:latin typeface="Eras Medium ITC" panose="020B0602030504020804" pitchFamily="34" charset="0"/>
              </a:rPr>
              <a:t>¿Qué es un SGSI?</a:t>
            </a:r>
            <a:endParaRPr lang="es-ES" sz="3600" dirty="0">
              <a:solidFill>
                <a:schemeClr val="accent1">
                  <a:lumMod val="75000"/>
                </a:schemeClr>
              </a:solidFill>
              <a:latin typeface="Eras Medium ITC" panose="020B0602030504020804" pitchFamily="34" charset="0"/>
            </a:endParaRPr>
          </a:p>
        </p:txBody>
      </p:sp>
      <p:sp>
        <p:nvSpPr>
          <p:cNvPr id="6" name="Rectángulo: esquinas diagonales redondeadas 5">
            <a:extLst>
              <a:ext uri="{FF2B5EF4-FFF2-40B4-BE49-F238E27FC236}">
                <a16:creationId xmlns:a16="http://schemas.microsoft.com/office/drawing/2014/main" id="{03EF0F53-ABC6-4483-82C8-CAE2390C33DD}"/>
              </a:ext>
            </a:extLst>
          </p:cNvPr>
          <p:cNvSpPr/>
          <p:nvPr/>
        </p:nvSpPr>
        <p:spPr>
          <a:xfrm>
            <a:off x="5883966" y="4002156"/>
            <a:ext cx="2411896" cy="649357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>
                <a:latin typeface="Tw Cen MT" panose="020B0602020104020603" pitchFamily="34" charset="0"/>
              </a:rPr>
              <a:t>Información propia de OasisCom</a:t>
            </a:r>
            <a:endParaRPr lang="es-ES">
              <a:latin typeface="Tw Cen MT" panose="020B0602020104020603" pitchFamily="34" charset="0"/>
            </a:endParaRPr>
          </a:p>
        </p:txBody>
      </p:sp>
      <p:sp>
        <p:nvSpPr>
          <p:cNvPr id="7" name="Rectángulo: esquinas diagonales redondeadas 6">
            <a:extLst>
              <a:ext uri="{FF2B5EF4-FFF2-40B4-BE49-F238E27FC236}">
                <a16:creationId xmlns:a16="http://schemas.microsoft.com/office/drawing/2014/main" id="{864C81AB-7C08-4D60-8D10-D810C334CC7A}"/>
              </a:ext>
            </a:extLst>
          </p:cNvPr>
          <p:cNvSpPr/>
          <p:nvPr/>
        </p:nvSpPr>
        <p:spPr>
          <a:xfrm>
            <a:off x="5883967" y="5367129"/>
            <a:ext cx="2544419" cy="649357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>
                <a:latin typeface="Tw Cen MT" panose="020B0602020104020603" pitchFamily="34" charset="0"/>
              </a:rPr>
              <a:t>Fuentes externas</a:t>
            </a:r>
            <a:endParaRPr lang="es-ES">
              <a:latin typeface="Tw Cen MT" panose="020B0602020104020603" pitchFamily="34" charset="0"/>
            </a:endParaRPr>
          </a:p>
        </p:txBody>
      </p:sp>
      <p:sp>
        <p:nvSpPr>
          <p:cNvPr id="8" name="Flecha: cheurón 7">
            <a:extLst>
              <a:ext uri="{FF2B5EF4-FFF2-40B4-BE49-F238E27FC236}">
                <a16:creationId xmlns:a16="http://schemas.microsoft.com/office/drawing/2014/main" id="{FA4EA2F8-D083-4C45-AE18-C2A64D691AEA}"/>
              </a:ext>
            </a:extLst>
          </p:cNvPr>
          <p:cNvSpPr/>
          <p:nvPr/>
        </p:nvSpPr>
        <p:spPr>
          <a:xfrm>
            <a:off x="5148470" y="4002156"/>
            <a:ext cx="543339" cy="201433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pic>
        <p:nvPicPr>
          <p:cNvPr id="10" name="Gráfico 9" descr="Bloquear">
            <a:extLst>
              <a:ext uri="{FF2B5EF4-FFF2-40B4-BE49-F238E27FC236}">
                <a16:creationId xmlns:a16="http://schemas.microsoft.com/office/drawing/2014/main" id="{5BD84274-05DB-49E9-874D-3BBD60956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18244" y="4737651"/>
            <a:ext cx="543339" cy="54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9826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4D8ED4BB-8B01-48F0-A127-F6FF95FB806B}"/>
              </a:ext>
            </a:extLst>
          </p:cNvPr>
          <p:cNvSpPr txBox="1"/>
          <p:nvPr/>
        </p:nvSpPr>
        <p:spPr>
          <a:xfrm>
            <a:off x="0" y="1511361"/>
            <a:ext cx="3101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b="1">
                <a:solidFill>
                  <a:srgbClr val="7030A0"/>
                </a:solidFill>
                <a:latin typeface="Eras Medium ITC" panose="020B0602030504020804" pitchFamily="34" charset="0"/>
              </a:rPr>
              <a:t>Confidencialidad</a:t>
            </a:r>
            <a:endParaRPr lang="es-ES" sz="2800" b="1">
              <a:solidFill>
                <a:srgbClr val="7030A0"/>
              </a:solidFill>
              <a:latin typeface="Eras Medium ITC" panose="020B06020305040208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536C98D-7052-446E-BE06-45E7D4EC6110}"/>
              </a:ext>
            </a:extLst>
          </p:cNvPr>
          <p:cNvSpPr txBox="1"/>
          <p:nvPr/>
        </p:nvSpPr>
        <p:spPr>
          <a:xfrm>
            <a:off x="659296" y="3121549"/>
            <a:ext cx="1832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>
                <a:solidFill>
                  <a:schemeClr val="accent6">
                    <a:lumMod val="75000"/>
                  </a:schemeClr>
                </a:solidFill>
                <a:latin typeface="Eras Medium ITC" panose="020B0602030504020804" pitchFamily="34" charset="0"/>
              </a:rPr>
              <a:t>Integridad</a:t>
            </a:r>
            <a:endParaRPr lang="es-ES" sz="2800" b="1">
              <a:solidFill>
                <a:schemeClr val="accent6">
                  <a:lumMod val="75000"/>
                </a:schemeClr>
              </a:solidFill>
              <a:latin typeface="Eras Medium ITC" panose="020B06020305040208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6A3EE03-4381-482F-9C0F-A120F696F5BD}"/>
              </a:ext>
            </a:extLst>
          </p:cNvPr>
          <p:cNvSpPr txBox="1"/>
          <p:nvPr/>
        </p:nvSpPr>
        <p:spPr>
          <a:xfrm>
            <a:off x="218662" y="4823419"/>
            <a:ext cx="266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b="1">
                <a:solidFill>
                  <a:schemeClr val="accent4">
                    <a:lumMod val="75000"/>
                  </a:schemeClr>
                </a:solidFill>
                <a:latin typeface="Eras Medium ITC" panose="020B0602030504020804" pitchFamily="34" charset="0"/>
              </a:rPr>
              <a:t>Disponibilidad</a:t>
            </a:r>
            <a:endParaRPr lang="es-ES" sz="2800" b="1">
              <a:solidFill>
                <a:schemeClr val="accent4">
                  <a:lumMod val="75000"/>
                </a:schemeClr>
              </a:solidFill>
              <a:latin typeface="Eras Medium ITC" panose="020B0602030504020804" pitchFamily="34" charset="0"/>
            </a:endParaRPr>
          </a:p>
        </p:txBody>
      </p:sp>
      <p:sp>
        <p:nvSpPr>
          <p:cNvPr id="13" name="Flecha: pentágono 12">
            <a:extLst>
              <a:ext uri="{FF2B5EF4-FFF2-40B4-BE49-F238E27FC236}">
                <a16:creationId xmlns:a16="http://schemas.microsoft.com/office/drawing/2014/main" id="{15656F2D-1F5A-4203-9366-C2B1FE449440}"/>
              </a:ext>
            </a:extLst>
          </p:cNvPr>
          <p:cNvSpPr/>
          <p:nvPr/>
        </p:nvSpPr>
        <p:spPr>
          <a:xfrm>
            <a:off x="3180519" y="1335293"/>
            <a:ext cx="5446646" cy="997158"/>
          </a:xfrm>
          <a:prstGeom prst="homePlat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latin typeface="Tw Cen MT" panose="020B0602020104020603" pitchFamily="34" charset="0"/>
              </a:rPr>
              <a:t>La información no se pone a disposición ni se revela a individuos, entidades o procesos no autorizados. </a:t>
            </a:r>
          </a:p>
        </p:txBody>
      </p:sp>
      <p:sp>
        <p:nvSpPr>
          <p:cNvPr id="14" name="Flecha: pentágono 13">
            <a:extLst>
              <a:ext uri="{FF2B5EF4-FFF2-40B4-BE49-F238E27FC236}">
                <a16:creationId xmlns:a16="http://schemas.microsoft.com/office/drawing/2014/main" id="{2161D92F-78EF-44F5-A838-E5DF34C192D6}"/>
              </a:ext>
            </a:extLst>
          </p:cNvPr>
          <p:cNvSpPr/>
          <p:nvPr/>
        </p:nvSpPr>
        <p:spPr>
          <a:xfrm>
            <a:off x="3233527" y="2930420"/>
            <a:ext cx="5393638" cy="997158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>
                <a:latin typeface="Tw Cen MT" panose="020B0602020104020603" pitchFamily="34" charset="0"/>
              </a:rPr>
              <a:t>Mantenimiento de la exactitud y completitud de la información y sus métodos de proceso. </a:t>
            </a:r>
          </a:p>
        </p:txBody>
      </p:sp>
      <p:sp>
        <p:nvSpPr>
          <p:cNvPr id="15" name="Flecha: pentágono 14">
            <a:extLst>
              <a:ext uri="{FF2B5EF4-FFF2-40B4-BE49-F238E27FC236}">
                <a16:creationId xmlns:a16="http://schemas.microsoft.com/office/drawing/2014/main" id="{FFE25C49-E5C8-4624-A9E6-2C8AE91F59F7}"/>
              </a:ext>
            </a:extLst>
          </p:cNvPr>
          <p:cNvSpPr/>
          <p:nvPr/>
        </p:nvSpPr>
        <p:spPr>
          <a:xfrm>
            <a:off x="3233527" y="4525547"/>
            <a:ext cx="5446647" cy="997158"/>
          </a:xfrm>
          <a:prstGeom prst="homePlat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>
                <a:latin typeface="Tw Cen MT" panose="020B0602020104020603" pitchFamily="34" charset="0"/>
              </a:rPr>
              <a:t>Acceso y utilización de la información por parte de los individuos, entidades o procesos autorizados cuando lo requieran. </a:t>
            </a:r>
          </a:p>
        </p:txBody>
      </p:sp>
    </p:spTree>
    <p:extLst>
      <p:ext uri="{BB962C8B-B14F-4D97-AF65-F5344CB8AC3E}">
        <p14:creationId xmlns:p14="http://schemas.microsoft.com/office/powerpoint/2010/main" val="13806894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2"/>
          <p:cNvSpPr>
            <a:spLocks noGrp="1"/>
          </p:cNvSpPr>
          <p:nvPr>
            <p:ph type="title"/>
          </p:nvPr>
        </p:nvSpPr>
        <p:spPr>
          <a:xfrm>
            <a:off x="3679475" y="266135"/>
            <a:ext cx="5183171" cy="605403"/>
          </a:xfrm>
        </p:spPr>
        <p:txBody>
          <a:bodyPr/>
          <a:lstStyle/>
          <a:p>
            <a:r>
              <a:rPr lang="es-CO" sz="3400" dirty="0">
                <a:solidFill>
                  <a:schemeClr val="accent1">
                    <a:lumMod val="75000"/>
                  </a:schemeClr>
                </a:solidFill>
                <a:latin typeface="Eras Medium ITC" panose="020B0602030504020804" pitchFamily="34" charset="0"/>
              </a:rPr>
              <a:t>Política General del SGSI</a:t>
            </a:r>
          </a:p>
        </p:txBody>
      </p:sp>
      <p:pic>
        <p:nvPicPr>
          <p:cNvPr id="3" name="Gráfico 2" descr="Martillo de juez">
            <a:extLst>
              <a:ext uri="{FF2B5EF4-FFF2-40B4-BE49-F238E27FC236}">
                <a16:creationId xmlns:a16="http://schemas.microsoft.com/office/drawing/2014/main" id="{12FE1A73-0952-4308-8DE8-ADE3C4E4C4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9896" y="5494644"/>
            <a:ext cx="864774" cy="864774"/>
          </a:xfrm>
          <a:prstGeom prst="rect">
            <a:avLst/>
          </a:prstGeom>
        </p:spPr>
      </p:pic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C8487BDF-0CCC-4F58-B40B-91B85B348C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2526132"/>
              </p:ext>
            </p:extLst>
          </p:nvPr>
        </p:nvGraphicFramePr>
        <p:xfrm>
          <a:off x="-2486022" y="871538"/>
          <a:ext cx="15187606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24" name="CuadroTexto 23">
            <a:extLst>
              <a:ext uri="{FF2B5EF4-FFF2-40B4-BE49-F238E27FC236}">
                <a16:creationId xmlns:a16="http://schemas.microsoft.com/office/drawing/2014/main" id="{90CF1839-954D-47F5-BA16-F7DBC35CC420}"/>
              </a:ext>
            </a:extLst>
          </p:cNvPr>
          <p:cNvSpPr txBox="1"/>
          <p:nvPr/>
        </p:nvSpPr>
        <p:spPr>
          <a:xfrm>
            <a:off x="4160520" y="3059624"/>
            <a:ext cx="1663505" cy="14219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s-CO" sz="3200" b="1" dirty="0">
                <a:solidFill>
                  <a:schemeClr val="accent1">
                    <a:lumMod val="75000"/>
                  </a:schemeClr>
                </a:solidFill>
                <a:latin typeface="Maiandra GD"/>
                <a:ea typeface="+mn-lt"/>
                <a:cs typeface="+mn-lt"/>
              </a:rPr>
              <a:t>Política General del SGSI</a:t>
            </a:r>
          </a:p>
        </p:txBody>
      </p:sp>
    </p:spTree>
    <p:extLst>
      <p:ext uri="{BB962C8B-B14F-4D97-AF65-F5344CB8AC3E}">
        <p14:creationId xmlns:p14="http://schemas.microsoft.com/office/powerpoint/2010/main" val="139457540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1D6D7A6-4556-4AC5-B133-2E9DC42B2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9339" y="146099"/>
            <a:ext cx="2398643" cy="569519"/>
          </a:xfrm>
        </p:spPr>
        <p:txBody>
          <a:bodyPr/>
          <a:lstStyle/>
          <a:p>
            <a:r>
              <a:rPr lang="es-CO">
                <a:latin typeface="Eras Medium ITC" panose="020B0602030504020804" pitchFamily="34" charset="0"/>
              </a:rPr>
              <a:t>Objetivos</a:t>
            </a:r>
            <a:endParaRPr lang="es-ES">
              <a:latin typeface="Eras Medium ITC" panose="020B0602030504020804" pitchFamily="34" charset="0"/>
            </a:endParaRPr>
          </a:p>
        </p:txBody>
      </p:sp>
      <p:sp>
        <p:nvSpPr>
          <p:cNvPr id="2" name="Flecha: pentágono 1">
            <a:extLst>
              <a:ext uri="{FF2B5EF4-FFF2-40B4-BE49-F238E27FC236}">
                <a16:creationId xmlns:a16="http://schemas.microsoft.com/office/drawing/2014/main" id="{A9141B78-388C-48B9-A413-557B47A181AF}"/>
              </a:ext>
            </a:extLst>
          </p:cNvPr>
          <p:cNvSpPr/>
          <p:nvPr/>
        </p:nvSpPr>
        <p:spPr>
          <a:xfrm>
            <a:off x="268035" y="1572195"/>
            <a:ext cx="6257924" cy="1400174"/>
          </a:xfrm>
          <a:prstGeom prst="homePlat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F40D5E2-FFB3-446F-90FA-AB751C017DD5}"/>
              </a:ext>
            </a:extLst>
          </p:cNvPr>
          <p:cNvSpPr txBox="1"/>
          <p:nvPr/>
        </p:nvSpPr>
        <p:spPr>
          <a:xfrm>
            <a:off x="510923" y="1572195"/>
            <a:ext cx="6015036" cy="14916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3000" dirty="0">
                <a:solidFill>
                  <a:schemeClr val="bg1"/>
                </a:solidFill>
                <a:latin typeface="Eras Medium ITC" panose="020B0602030504020804" pitchFamily="34" charset="0"/>
                <a:cs typeface="Calibri"/>
              </a:rPr>
              <a:t>1. Desarrollar, implementar y ofrecer soporte al servicio de facturación electrónica.</a:t>
            </a:r>
          </a:p>
        </p:txBody>
      </p:sp>
      <p:sp>
        <p:nvSpPr>
          <p:cNvPr id="5" name="Flecha: pentágono 4">
            <a:extLst>
              <a:ext uri="{FF2B5EF4-FFF2-40B4-BE49-F238E27FC236}">
                <a16:creationId xmlns:a16="http://schemas.microsoft.com/office/drawing/2014/main" id="{10F5DE50-F54F-4243-8C05-50FE158CEA99}"/>
              </a:ext>
            </a:extLst>
          </p:cNvPr>
          <p:cNvSpPr/>
          <p:nvPr/>
        </p:nvSpPr>
        <p:spPr>
          <a:xfrm>
            <a:off x="3025521" y="3829621"/>
            <a:ext cx="5757862" cy="1514474"/>
          </a:xfrm>
          <a:prstGeom prst="homePlat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000" dirty="0">
                <a:latin typeface="Eras Medium ITC" panose="020B0602030504020804" pitchFamily="34" charset="0"/>
                <a:cs typeface="Calibri"/>
              </a:rPr>
              <a:t>2. </a:t>
            </a:r>
            <a:r>
              <a:rPr lang="es-CO" sz="3000" dirty="0">
                <a:latin typeface="Eras Medium ITC" panose="020B0602030504020804" pitchFamily="34" charset="0"/>
                <a:ea typeface="+mn-lt"/>
                <a:cs typeface="+mn-lt"/>
              </a:rPr>
              <a:t>Garantizar que la plataforma para la prestación del servicio está disponible</a:t>
            </a:r>
            <a:endParaRPr lang="es-ES" sz="3000" dirty="0">
              <a:latin typeface="Eras Medium ITC" panose="020B0602030504020804" pitchFamily="34" charset="0"/>
            </a:endParaRPr>
          </a:p>
        </p:txBody>
      </p:sp>
      <p:sp>
        <p:nvSpPr>
          <p:cNvPr id="10" name="Flecha: curvada hacia arriba 9">
            <a:extLst>
              <a:ext uri="{FF2B5EF4-FFF2-40B4-BE49-F238E27FC236}">
                <a16:creationId xmlns:a16="http://schemas.microsoft.com/office/drawing/2014/main" id="{9F11A8FF-B605-4767-98CC-B2AED52E4005}"/>
              </a:ext>
            </a:extLst>
          </p:cNvPr>
          <p:cNvSpPr/>
          <p:nvPr/>
        </p:nvSpPr>
        <p:spPr>
          <a:xfrm rot="4140000">
            <a:off x="1530377" y="3218127"/>
            <a:ext cx="1357312" cy="1214437"/>
          </a:xfrm>
          <a:prstGeom prst="curvedUpArrow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4538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1D6D7A6-4556-4AC5-B133-2E9DC42B2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8846" y="347205"/>
            <a:ext cx="2398643" cy="569519"/>
          </a:xfrm>
        </p:spPr>
        <p:txBody>
          <a:bodyPr/>
          <a:lstStyle/>
          <a:p>
            <a:r>
              <a:rPr lang="es-CO" dirty="0">
                <a:latin typeface="Eras Medium ITC" panose="020B0602030504020804" pitchFamily="34" charset="0"/>
              </a:rPr>
              <a:t>Objetivos</a:t>
            </a:r>
            <a:endParaRPr lang="es-ES" dirty="0">
              <a:latin typeface="Eras Medium ITC" panose="020B0602030504020804" pitchFamily="34" charset="0"/>
            </a:endParaRPr>
          </a:p>
        </p:txBody>
      </p:sp>
      <p:sp>
        <p:nvSpPr>
          <p:cNvPr id="2" name="Flecha: pentágono 1">
            <a:extLst>
              <a:ext uri="{FF2B5EF4-FFF2-40B4-BE49-F238E27FC236}">
                <a16:creationId xmlns:a16="http://schemas.microsoft.com/office/drawing/2014/main" id="{9B56D3F6-70C3-49A3-8DDE-8CE7390A7D2B}"/>
              </a:ext>
            </a:extLst>
          </p:cNvPr>
          <p:cNvSpPr/>
          <p:nvPr/>
        </p:nvSpPr>
        <p:spPr>
          <a:xfrm rot="10800000">
            <a:off x="1939671" y="1600772"/>
            <a:ext cx="6643687" cy="1700211"/>
          </a:xfrm>
          <a:prstGeom prst="homePlat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s-CO">
                <a:ea typeface="+mn-lt"/>
                <a:cs typeface="+mn-lt"/>
              </a:rPr>
            </a:br>
            <a:endParaRPr lang="es-ES">
              <a:ea typeface="+mn-lt"/>
              <a:cs typeface="+mn-lt"/>
            </a:endParaRPr>
          </a:p>
          <a:p>
            <a:pPr algn="ctr"/>
            <a:endParaRPr lang="es-ES">
              <a:cs typeface="Calibri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46E3449-3BF9-4AF9-9FB6-E200161D67F8}"/>
              </a:ext>
            </a:extLst>
          </p:cNvPr>
          <p:cNvSpPr txBox="1"/>
          <p:nvPr/>
        </p:nvSpPr>
        <p:spPr>
          <a:xfrm>
            <a:off x="2559221" y="1748050"/>
            <a:ext cx="5911595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CO" sz="2400" dirty="0">
                <a:solidFill>
                  <a:schemeClr val="bg1"/>
                </a:solidFill>
                <a:latin typeface="Eras Medium ITC" panose="020B0602030504020804" pitchFamily="34" charset="0"/>
                <a:ea typeface="+mn-lt"/>
                <a:cs typeface="+mn-lt"/>
              </a:rPr>
              <a:t>3. Establecer los controles de seguridad de la información para la protección de los activos de información con base en la norma ISO/IEC 27001: 2013.</a:t>
            </a:r>
            <a:br>
              <a:rPr lang="es-CO" sz="2400" dirty="0">
                <a:latin typeface="Eras Medium ITC" panose="020B0602030504020804" pitchFamily="34" charset="0"/>
                <a:ea typeface="+mn-lt"/>
                <a:cs typeface="+mn-lt"/>
              </a:rPr>
            </a:br>
            <a:endParaRPr lang="es-ES" sz="2400" dirty="0">
              <a:latin typeface="Eras Medium ITC" panose="020B0602030504020804" pitchFamily="34" charset="0"/>
              <a:ea typeface="+mn-lt"/>
              <a:cs typeface="+mn-lt"/>
            </a:endParaRPr>
          </a:p>
          <a:p>
            <a:pPr algn="l"/>
            <a:endParaRPr lang="es-ES" sz="2400" dirty="0">
              <a:cs typeface="Calibri"/>
            </a:endParaRPr>
          </a:p>
        </p:txBody>
      </p:sp>
      <p:sp>
        <p:nvSpPr>
          <p:cNvPr id="7" name="Flecha: pentágono 6">
            <a:extLst>
              <a:ext uri="{FF2B5EF4-FFF2-40B4-BE49-F238E27FC236}">
                <a16:creationId xmlns:a16="http://schemas.microsoft.com/office/drawing/2014/main" id="{6FA3B30F-E09F-49C4-87C5-BD70E3C5C3E5}"/>
              </a:ext>
            </a:extLst>
          </p:cNvPr>
          <p:cNvSpPr/>
          <p:nvPr/>
        </p:nvSpPr>
        <p:spPr>
          <a:xfrm rot="10800000">
            <a:off x="468059" y="4072508"/>
            <a:ext cx="5286373" cy="1528762"/>
          </a:xfrm>
          <a:prstGeom prst="homePlat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s-CO" sz="3000">
              <a:latin typeface="TW Cen MT"/>
              <a:cs typeface="Times New Roman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FB22F6B-87C1-4818-8656-42CCF016A73F}"/>
              </a:ext>
            </a:extLst>
          </p:cNvPr>
          <p:cNvSpPr txBox="1"/>
          <p:nvPr/>
        </p:nvSpPr>
        <p:spPr>
          <a:xfrm>
            <a:off x="829994" y="4071938"/>
            <a:ext cx="5148775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CO" sz="2600" dirty="0">
                <a:solidFill>
                  <a:schemeClr val="bg1"/>
                </a:solidFill>
                <a:latin typeface="Eras Medium ITC" panose="020B0602030504020804" pitchFamily="34" charset="0"/>
              </a:rPr>
              <a:t>4. Hacer seguimiento a los controles de seguridad establecidos e implementados. </a:t>
            </a:r>
            <a:endParaRPr lang="es-ES" sz="2600" dirty="0">
              <a:solidFill>
                <a:schemeClr val="bg1"/>
              </a:solidFill>
              <a:latin typeface="Eras Medium ITC" panose="020B0602030504020804" pitchFamily="34" charset="0"/>
              <a:ea typeface="+mn-lt"/>
              <a:cs typeface="+mn-lt"/>
            </a:endParaRPr>
          </a:p>
          <a:p>
            <a:pPr algn="l"/>
            <a:endParaRPr lang="es-ES" dirty="0">
              <a:cs typeface="Calibri"/>
            </a:endParaRPr>
          </a:p>
        </p:txBody>
      </p:sp>
      <p:sp>
        <p:nvSpPr>
          <p:cNvPr id="6" name="Flecha: curvada hacia la izquierda 5">
            <a:extLst>
              <a:ext uri="{FF2B5EF4-FFF2-40B4-BE49-F238E27FC236}">
                <a16:creationId xmlns:a16="http://schemas.microsoft.com/office/drawing/2014/main" id="{C174BBFA-821D-4A29-8FF5-A542A42F3A0E}"/>
              </a:ext>
            </a:extLst>
          </p:cNvPr>
          <p:cNvSpPr/>
          <p:nvPr/>
        </p:nvSpPr>
        <p:spPr>
          <a:xfrm>
            <a:off x="5763577" y="3435285"/>
            <a:ext cx="1757362" cy="1243012"/>
          </a:xfrm>
          <a:prstGeom prst="curvedLeftArrow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0726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1A33F5C-3EDF-4F51-878F-2398AD98E3F1}"/>
              </a:ext>
            </a:extLst>
          </p:cNvPr>
          <p:cNvSpPr txBox="1"/>
          <p:nvPr/>
        </p:nvSpPr>
        <p:spPr>
          <a:xfrm>
            <a:off x="6272213" y="342900"/>
            <a:ext cx="2743200" cy="8402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s-CO" sz="3400" b="1">
                <a:solidFill>
                  <a:schemeClr val="accent5"/>
                </a:solidFill>
                <a:latin typeface="Eras Medium ITC"/>
                <a:ea typeface="+mn-lt"/>
                <a:cs typeface="+mn-lt"/>
              </a:rPr>
              <a:t>Objetivos</a:t>
            </a:r>
            <a:endParaRPr lang="es-ES" sz="3400">
              <a:solidFill>
                <a:schemeClr val="accent5"/>
              </a:solidFill>
              <a:latin typeface="Eras Medium ITC"/>
              <a:ea typeface="+mn-lt"/>
              <a:cs typeface="+mn-lt"/>
            </a:endParaRPr>
          </a:p>
          <a:p>
            <a:pPr algn="l"/>
            <a:endParaRPr lang="es-ES">
              <a:cs typeface="Calibri"/>
            </a:endParaRPr>
          </a:p>
        </p:txBody>
      </p:sp>
      <p:sp>
        <p:nvSpPr>
          <p:cNvPr id="5" name="Flecha: pentágono 4">
            <a:extLst>
              <a:ext uri="{FF2B5EF4-FFF2-40B4-BE49-F238E27FC236}">
                <a16:creationId xmlns:a16="http://schemas.microsoft.com/office/drawing/2014/main" id="{4CAA55A2-6260-452C-B0B9-75BFA2C5C4F7}"/>
              </a:ext>
            </a:extLst>
          </p:cNvPr>
          <p:cNvSpPr/>
          <p:nvPr/>
        </p:nvSpPr>
        <p:spPr>
          <a:xfrm>
            <a:off x="528639" y="1613915"/>
            <a:ext cx="8172449" cy="1828799"/>
          </a:xfrm>
          <a:prstGeom prst="homePlat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F758617-F194-45B9-9698-71D47D9B83B0}"/>
              </a:ext>
            </a:extLst>
          </p:cNvPr>
          <p:cNvSpPr txBox="1"/>
          <p:nvPr/>
        </p:nvSpPr>
        <p:spPr>
          <a:xfrm>
            <a:off x="528639" y="1714500"/>
            <a:ext cx="7443785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2400" dirty="0">
                <a:solidFill>
                  <a:schemeClr val="bg1"/>
                </a:solidFill>
                <a:latin typeface="Eras Medium ITC" panose="020B0602030504020804" pitchFamily="34" charset="0"/>
                <a:cs typeface="Calibri"/>
              </a:rPr>
              <a:t>5. Identificar y hacer seguimiento   </a:t>
            </a:r>
            <a:r>
              <a:rPr lang="es-CO" sz="2400" dirty="0">
                <a:solidFill>
                  <a:schemeClr val="bg1"/>
                </a:solidFill>
                <a:latin typeface="Eras Medium ITC" panose="020B0602030504020804" pitchFamily="34" charset="0"/>
                <a:ea typeface="+mn-lt"/>
                <a:cs typeface="+mn-lt"/>
              </a:rPr>
              <a:t>al cumplimiento de los requisitos legales, reglamentarios, contractuales y estatutarios definidos por el Sistema de Gestión de Seguridad de la Información.</a:t>
            </a:r>
            <a:endParaRPr lang="es-ES" sz="2400" dirty="0">
              <a:solidFill>
                <a:schemeClr val="bg1"/>
              </a:solidFill>
              <a:latin typeface="Eras Medium ITC" panose="020B0602030504020804" pitchFamily="34" charset="0"/>
              <a:cs typeface="Calibri"/>
            </a:endParaRPr>
          </a:p>
        </p:txBody>
      </p:sp>
      <p:sp>
        <p:nvSpPr>
          <p:cNvPr id="7" name="Flecha: pentágono 6">
            <a:extLst>
              <a:ext uri="{FF2B5EF4-FFF2-40B4-BE49-F238E27FC236}">
                <a16:creationId xmlns:a16="http://schemas.microsoft.com/office/drawing/2014/main" id="{654525E8-5465-465F-ACC2-12865EEDB66D}"/>
              </a:ext>
            </a:extLst>
          </p:cNvPr>
          <p:cNvSpPr/>
          <p:nvPr/>
        </p:nvSpPr>
        <p:spPr>
          <a:xfrm>
            <a:off x="1411033" y="4115370"/>
            <a:ext cx="7729538" cy="1728786"/>
          </a:xfrm>
          <a:prstGeom prst="homePlat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cs typeface="Calibri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865CDCF-7647-4D8A-AC41-4B26703DD298}"/>
              </a:ext>
            </a:extLst>
          </p:cNvPr>
          <p:cNvSpPr txBox="1"/>
          <p:nvPr/>
        </p:nvSpPr>
        <p:spPr>
          <a:xfrm>
            <a:off x="1343025" y="4243388"/>
            <a:ext cx="731520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2400" dirty="0">
                <a:solidFill>
                  <a:schemeClr val="bg1"/>
                </a:solidFill>
                <a:latin typeface="Eras Medium ITC" panose="020B0602030504020804" pitchFamily="34" charset="0"/>
                <a:cs typeface="Calibri"/>
              </a:rPr>
              <a:t>6. Contar con el personal y capacitarlo para que tenga el conocimiento requerido </a:t>
            </a:r>
            <a:r>
              <a:rPr lang="es-CO" sz="2400" dirty="0">
                <a:solidFill>
                  <a:schemeClr val="bg1"/>
                </a:solidFill>
                <a:latin typeface="Eras Medium ITC" panose="020B0602030504020804" pitchFamily="34" charset="0"/>
                <a:ea typeface="+mn-lt"/>
                <a:cs typeface="+mn-lt"/>
              </a:rPr>
              <a:t>en los temas necesarios que permitan ofrecer una mejor prestación del servicio de facturación electrónica.</a:t>
            </a:r>
            <a:endParaRPr lang="es-ES" sz="2400" dirty="0">
              <a:solidFill>
                <a:schemeClr val="bg1"/>
              </a:solidFill>
              <a:latin typeface="Eras Medium ITC" panose="020B0602030504020804" pitchFamily="34" charset="0"/>
              <a:cs typeface="Calibri"/>
            </a:endParaRPr>
          </a:p>
        </p:txBody>
      </p:sp>
      <p:sp>
        <p:nvSpPr>
          <p:cNvPr id="2" name="Flecha: curvada hacia la derecha 1">
            <a:extLst>
              <a:ext uri="{FF2B5EF4-FFF2-40B4-BE49-F238E27FC236}">
                <a16:creationId xmlns:a16="http://schemas.microsoft.com/office/drawing/2014/main" id="{641FEDB4-5B0E-40B5-906D-02D701DF5DC7}"/>
              </a:ext>
            </a:extLst>
          </p:cNvPr>
          <p:cNvSpPr/>
          <p:nvPr/>
        </p:nvSpPr>
        <p:spPr>
          <a:xfrm>
            <a:off x="234315" y="3506723"/>
            <a:ext cx="1114424" cy="1214437"/>
          </a:xfrm>
          <a:prstGeom prst="curvedRightArrow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1580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520EE78-E3AE-4B7F-AE4D-148AFB9C9E00}"/>
              </a:ext>
            </a:extLst>
          </p:cNvPr>
          <p:cNvSpPr txBox="1"/>
          <p:nvPr/>
        </p:nvSpPr>
        <p:spPr>
          <a:xfrm>
            <a:off x="6627971" y="399066"/>
            <a:ext cx="2743200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CO" sz="3400" b="1" dirty="0">
                <a:solidFill>
                  <a:schemeClr val="accent5"/>
                </a:solidFill>
                <a:latin typeface="Eras Medium ITC"/>
              </a:rPr>
              <a:t>Objetivos</a:t>
            </a:r>
            <a:endParaRPr lang="es-ES" sz="3400" dirty="0">
              <a:solidFill>
                <a:schemeClr val="accent5"/>
              </a:solidFill>
            </a:endParaRPr>
          </a:p>
        </p:txBody>
      </p:sp>
      <p:sp>
        <p:nvSpPr>
          <p:cNvPr id="5" name="Flecha: pentágono 4">
            <a:extLst>
              <a:ext uri="{FF2B5EF4-FFF2-40B4-BE49-F238E27FC236}">
                <a16:creationId xmlns:a16="http://schemas.microsoft.com/office/drawing/2014/main" id="{525BC36E-278C-4B27-A1F1-FEEF75FB9214}"/>
              </a:ext>
            </a:extLst>
          </p:cNvPr>
          <p:cNvSpPr/>
          <p:nvPr/>
        </p:nvSpPr>
        <p:spPr>
          <a:xfrm rot="10800000">
            <a:off x="1925384" y="1672208"/>
            <a:ext cx="6472236" cy="1600199"/>
          </a:xfrm>
          <a:prstGeom prst="homePlat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s-CO">
                <a:ea typeface="+mn-lt"/>
                <a:cs typeface="+mn-lt"/>
              </a:rPr>
            </a:br>
            <a:endParaRPr lang="es-ES">
              <a:ea typeface="+mn-lt"/>
              <a:cs typeface="+mn-lt"/>
            </a:endParaRPr>
          </a:p>
          <a:p>
            <a:pPr algn="ctr"/>
            <a:endParaRPr lang="es-ES">
              <a:cs typeface="Calibri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D9DD210-7A08-496D-96F3-8958E43E9AA0}"/>
              </a:ext>
            </a:extLst>
          </p:cNvPr>
          <p:cNvSpPr txBox="1"/>
          <p:nvPr/>
        </p:nvSpPr>
        <p:spPr>
          <a:xfrm>
            <a:off x="2574608" y="1756727"/>
            <a:ext cx="5586412" cy="14003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  <a:latin typeface="Eras Medium ITC" panose="020B0602030504020804" pitchFamily="34" charset="0"/>
              </a:rPr>
              <a:t>7. </a:t>
            </a:r>
            <a:r>
              <a:rPr lang="es-CO" sz="2800" dirty="0">
                <a:solidFill>
                  <a:schemeClr val="bg1"/>
                </a:solidFill>
                <a:latin typeface="Eras Medium ITC" panose="020B0602030504020804" pitchFamily="34" charset="0"/>
              </a:rPr>
              <a:t>Hacer revisiones periódicas al Sistema de Gestión de Seguridad de la Información</a:t>
            </a:r>
            <a:r>
              <a:rPr lang="es-CO" sz="2900" dirty="0">
                <a:solidFill>
                  <a:schemeClr val="bg1"/>
                </a:solidFill>
                <a:latin typeface="Eras Medium ITC" panose="020B0602030504020804" pitchFamily="34" charset="0"/>
              </a:rPr>
              <a:t>.</a:t>
            </a:r>
            <a:endParaRPr lang="es-ES" sz="2900" dirty="0">
              <a:solidFill>
                <a:schemeClr val="bg1"/>
              </a:solidFill>
              <a:latin typeface="Eras Medium ITC" panose="020B0602030504020804" pitchFamily="34" charset="0"/>
              <a:cs typeface="Calibri"/>
            </a:endParaRPr>
          </a:p>
        </p:txBody>
      </p:sp>
      <p:sp>
        <p:nvSpPr>
          <p:cNvPr id="7" name="Flecha: pentágono 6">
            <a:extLst>
              <a:ext uri="{FF2B5EF4-FFF2-40B4-BE49-F238E27FC236}">
                <a16:creationId xmlns:a16="http://schemas.microsoft.com/office/drawing/2014/main" id="{4545D8E7-6912-448F-9EA9-D9B6AB365D15}"/>
              </a:ext>
            </a:extLst>
          </p:cNvPr>
          <p:cNvSpPr/>
          <p:nvPr/>
        </p:nvSpPr>
        <p:spPr>
          <a:xfrm rot="10800000">
            <a:off x="210884" y="4029645"/>
            <a:ext cx="7058026" cy="1643062"/>
          </a:xfrm>
          <a:prstGeom prst="homePlat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br>
              <a:rPr lang="es-CO">
                <a:ea typeface="+mn-lt"/>
                <a:cs typeface="+mn-lt"/>
              </a:rPr>
            </a:br>
            <a:endParaRPr lang="es-ES">
              <a:ea typeface="+mn-lt"/>
              <a:cs typeface="+mn-lt"/>
            </a:endParaRPr>
          </a:p>
          <a:p>
            <a:pPr algn="ctr"/>
            <a:endParaRPr lang="es-ES">
              <a:cs typeface="Calibri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C79A259-7611-4C9C-BB0C-C10B87BD649D}"/>
              </a:ext>
            </a:extLst>
          </p:cNvPr>
          <p:cNvSpPr txBox="1"/>
          <p:nvPr/>
        </p:nvSpPr>
        <p:spPr>
          <a:xfrm>
            <a:off x="857250" y="3974013"/>
            <a:ext cx="6429375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CO" sz="2700" dirty="0">
                <a:solidFill>
                  <a:schemeClr val="bg1"/>
                </a:solidFill>
                <a:latin typeface="Eras Medium ITC" panose="020B0602030504020804" pitchFamily="34" charset="0"/>
              </a:rPr>
              <a:t>8. Gestionar las oportunidades de mejora que permitan la madurez del Sistema de Gestión de Seguridad de la Información.</a:t>
            </a:r>
            <a:endParaRPr lang="es-ES" sz="2700" dirty="0">
              <a:solidFill>
                <a:schemeClr val="bg1"/>
              </a:solidFill>
              <a:latin typeface="Eras Medium ITC" panose="020B0602030504020804" pitchFamily="34" charset="0"/>
              <a:cs typeface="Calibri"/>
            </a:endParaRPr>
          </a:p>
        </p:txBody>
      </p:sp>
      <p:sp>
        <p:nvSpPr>
          <p:cNvPr id="2" name="Flecha: curvada hacia la izquierda 1">
            <a:extLst>
              <a:ext uri="{FF2B5EF4-FFF2-40B4-BE49-F238E27FC236}">
                <a16:creationId xmlns:a16="http://schemas.microsoft.com/office/drawing/2014/main" id="{1DBA0A88-AEDC-44F8-84A3-F5D40B737EBB}"/>
              </a:ext>
            </a:extLst>
          </p:cNvPr>
          <p:cNvSpPr/>
          <p:nvPr/>
        </p:nvSpPr>
        <p:spPr>
          <a:xfrm>
            <a:off x="7292340" y="3363848"/>
            <a:ext cx="1414462" cy="1171575"/>
          </a:xfrm>
          <a:prstGeom prst="curvedLeftArrow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4297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02fa432-6215-4541-85af-3b7ae8b05848">USSZ4SWZ5FZF-1579580094-2079</_dlc_DocId>
    <_dlc_DocIdUrl xmlns="002fa432-6215-4541-85af-3b7ae8b05848">
      <Url>https://oasiserp.sharepoint.com/sites/OasisKB/evidenciasdeprocesos/Administrativo/_layouts/15/DocIdRedir.aspx?ID=USSZ4SWZ5FZF-1579580094-2079</Url>
      <Description>USSZ4SWZ5FZF-1579580094-2079</Description>
    </_dlc_DocIdUrl>
    <A_x00f1_o xmlns="97f92a9b-43e2-4668-ba1c-99f7a82d55e9">2019</A_x00f1_o>
    <Mes xmlns="97f92a9b-43e2-4668-ba1c-99f7a82d55e9">Enero</Me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52B954FEEE1E6459DBAA94493BC84CF" ma:contentTypeVersion="10" ma:contentTypeDescription="Crear nuevo documento." ma:contentTypeScope="" ma:versionID="72c90f04cc84190646737c0cda74598e">
  <xsd:schema xmlns:xsd="http://www.w3.org/2001/XMLSchema" xmlns:xs="http://www.w3.org/2001/XMLSchema" xmlns:p="http://schemas.microsoft.com/office/2006/metadata/properties" xmlns:ns2="002fa432-6215-4541-85af-3b7ae8b05848" xmlns:ns3="97f92a9b-43e2-4668-ba1c-99f7a82d55e9" xmlns:ns4="607b4b47-4cf9-4ae7-b479-883017a55347" targetNamespace="http://schemas.microsoft.com/office/2006/metadata/properties" ma:root="true" ma:fieldsID="7a86fbbb1c9a47fe319a1cd2c4622885" ns2:_="" ns3:_="" ns4:_="">
    <xsd:import namespace="002fa432-6215-4541-85af-3b7ae8b05848"/>
    <xsd:import namespace="97f92a9b-43e2-4668-ba1c-99f7a82d55e9"/>
    <xsd:import namespace="607b4b47-4cf9-4ae7-b479-883017a55347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s" minOccurs="0"/>
                <xsd:element ref="ns3:A_x00f1_o" minOccurs="0"/>
                <xsd:element ref="ns4:SharedWithUsers" minOccurs="0"/>
                <xsd:element ref="ns4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2fa432-6215-4541-85af-3b7ae8b05848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Valor de Id. de documento" ma:description="El valor del identificador de documento asignado a este elemento." ma:internalName="_dlc_DocId" ma:readOnly="true">
      <xsd:simpleType>
        <xsd:restriction base="dms:Text"/>
      </xsd:simpleType>
    </xsd:element>
    <xsd:element name="_dlc_DocIdUrl" ma:index="9" nillable="true" ma:displayName="Id. de documento" ma:description="Vínculo permanente a este documento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f92a9b-43e2-4668-ba1c-99f7a82d55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s" ma:index="17" nillable="true" ma:displayName="Mes" ma:default="Enero" ma:format="Dropdown" ma:internalName="Mes">
      <xsd:simpleType>
        <xsd:restriction base="dms:Choice">
          <xsd:enumeration value="Enero"/>
          <xsd:enumeration value="Febrero"/>
          <xsd:enumeration value="Marzo"/>
          <xsd:enumeration value="Abril"/>
          <xsd:enumeration value="Mayo"/>
          <xsd:enumeration value="Junio"/>
          <xsd:enumeration value="Julio"/>
          <xsd:enumeration value="Agosto"/>
          <xsd:enumeration value="Septiembre"/>
          <xsd:enumeration value="Octubre"/>
          <xsd:enumeration value="Noviembre"/>
          <xsd:enumeration value="Diciembre"/>
        </xsd:restriction>
      </xsd:simpleType>
    </xsd:element>
    <xsd:element name="A_x00f1_o" ma:index="18" nillable="true" ma:displayName="Año" ma:default="2019" ma:format="Dropdown" ma:internalName="A_x00f1_o">
      <xsd:simpleType>
        <xsd:restriction base="dms:Choice">
          <xsd:enumeration value="2017"/>
          <xsd:enumeration value="2018"/>
          <xsd:enumeration value="2019"/>
          <xsd:enumeration value="2020"/>
          <xsd:enumeration value="2021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7b4b47-4cf9-4ae7-b479-883017a55347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24CDAE-F30B-4531-A1BA-B1B0CB171CC8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88642D79-9325-4BA6-BC82-52E5D516C736}">
  <ds:schemaRefs>
    <ds:schemaRef ds:uri="http://schemas.microsoft.com/office/2006/documentManagement/types"/>
    <ds:schemaRef ds:uri="http://schemas.microsoft.com/office/2006/metadata/properties"/>
    <ds:schemaRef ds:uri="http://purl.org/dc/dcmitype/"/>
    <ds:schemaRef ds:uri="607b4b47-4cf9-4ae7-b479-883017a55347"/>
    <ds:schemaRef ds:uri="http://purl.org/dc/terms/"/>
    <ds:schemaRef ds:uri="97f92a9b-43e2-4668-ba1c-99f7a82d55e9"/>
    <ds:schemaRef ds:uri="http://purl.org/dc/elements/1.1/"/>
    <ds:schemaRef ds:uri="002fa432-6215-4541-85af-3b7ae8b05848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8D48DD6-A3F2-44AE-A451-A9FE4DA624FA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678CFF16-0329-44B0-B541-742289FFE9A1}">
  <ds:schemaRefs>
    <ds:schemaRef ds:uri="002fa432-6215-4541-85af-3b7ae8b05848"/>
    <ds:schemaRef ds:uri="607b4b47-4cf9-4ae7-b479-883017a55347"/>
    <ds:schemaRef ds:uri="97f92a9b-43e2-4668-ba1c-99f7a82d55e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974</Words>
  <Application>Microsoft Office PowerPoint</Application>
  <PresentationFormat>Presentación en pantalla (4:3)</PresentationFormat>
  <Paragraphs>109</Paragraphs>
  <Slides>17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5" baseType="lpstr">
      <vt:lpstr>Arial</vt:lpstr>
      <vt:lpstr>Calibri</vt:lpstr>
      <vt:lpstr>Eras Medium ITC</vt:lpstr>
      <vt:lpstr>Maiandra GD</vt:lpstr>
      <vt:lpstr>Tw Cen MT</vt:lpstr>
      <vt:lpstr>Tw Cen MT</vt:lpstr>
      <vt:lpstr>Wingdings</vt:lpstr>
      <vt:lpstr>Diseño personalizado</vt:lpstr>
      <vt:lpstr>Presentación de PowerPoint</vt:lpstr>
      <vt:lpstr>Inducción al Sistema de Gestión de Seguridad de la Información (SGSI)</vt:lpstr>
      <vt:lpstr>¿Qué es un SGSI?</vt:lpstr>
      <vt:lpstr>Presentación de PowerPoint</vt:lpstr>
      <vt:lpstr>Política General del SGSI</vt:lpstr>
      <vt:lpstr>Objetivos</vt:lpstr>
      <vt:lpstr>Objetivos</vt:lpstr>
      <vt:lpstr>Presentación de PowerPoint</vt:lpstr>
      <vt:lpstr>Presentación de PowerPoint</vt:lpstr>
      <vt:lpstr>Objetivos</vt:lpstr>
      <vt:lpstr>Alcance del SGSI</vt:lpstr>
      <vt:lpstr>Tus funciones y deberes para con el SGSI</vt:lpstr>
      <vt:lpstr>Tus funciones y deberes para con el SGSI</vt:lpstr>
      <vt:lpstr>Tus funciones y deberes para con el SGSI</vt:lpstr>
      <vt:lpstr>Presentación de PowerPoint</vt:lpstr>
      <vt:lpstr>Faltas Leves</vt:lpstr>
      <vt:lpstr>¿Cómo reportar los eventos, debilidades e incidentes?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Formato Presentaciónes</dc:title>
  <dc:creator>OasisIT</dc:creator>
  <cp:lastModifiedBy>MAIRA YURANY GUTIÉRREZ HERNÁNDEZ</cp:lastModifiedBy>
  <cp:revision>1</cp:revision>
  <dcterms:created xsi:type="dcterms:W3CDTF">2014-10-21T16:58:06Z</dcterms:created>
  <dcterms:modified xsi:type="dcterms:W3CDTF">2019-08-08T20:51:38Z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0x010100252B954FEEE1E6459DBAA94493BC84CF</vt:lpwstr>
  </property>
  <property fmtid="{D5CDD505-2E9C-101B-9397-08002B2CF9AE}" pid="3" name="Estado de la Versión">
    <vt:lpwstr>Actualizada</vt:lpwstr>
  </property>
  <property fmtid="{D5CDD505-2E9C-101B-9397-08002B2CF9AE}" pid="4" name="Version0">
    <vt:r8>2</vt:r8>
  </property>
  <property fmtid="{D5CDD505-2E9C-101B-9397-08002B2CF9AE}" pid="5" name="_dlc_DocIdItemGuid">
    <vt:lpwstr>a8b1baf4-31a8-4b8a-8887-e91e8b5ebfc8</vt:lpwstr>
  </property>
</Properties>
</file>