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9" r:id="rId2"/>
    <p:sldId id="336" r:id="rId3"/>
    <p:sldId id="335" r:id="rId4"/>
    <p:sldId id="337" r:id="rId5"/>
    <p:sldId id="338" r:id="rId6"/>
    <p:sldId id="348" r:id="rId7"/>
    <p:sldId id="340" r:id="rId8"/>
    <p:sldId id="353" r:id="rId9"/>
    <p:sldId id="351" r:id="rId10"/>
    <p:sldId id="344" r:id="rId11"/>
    <p:sldId id="354" r:id="rId12"/>
    <p:sldId id="352" r:id="rId13"/>
    <p:sldId id="345" r:id="rId14"/>
    <p:sldId id="346" r:id="rId15"/>
    <p:sldId id="355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26B89"/>
    <a:srgbClr val="114D64"/>
    <a:srgbClr val="E0AD30"/>
    <a:srgbClr val="88A6B1"/>
    <a:srgbClr val="80B5C4"/>
    <a:srgbClr val="B8BFC2"/>
    <a:srgbClr val="C8C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83" autoAdjust="0"/>
  </p:normalViewPr>
  <p:slideViewPr>
    <p:cSldViewPr snapToGrid="0" showGuides="1">
      <p:cViewPr varScale="1">
        <p:scale>
          <a:sx n="74" d="100"/>
          <a:sy n="74" d="100"/>
        </p:scale>
        <p:origin x="12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15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1AD9-692E-46F7-8290-0447D557512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02385-4E6C-4501-A9A9-D8183DD4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12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AEF8-D463-4FC0-A740-267C2F12E1B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AF46-400F-4F99-93C2-43615C3A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27530" y="2548128"/>
            <a:ext cx="9937345" cy="2124792"/>
          </a:xfrm>
        </p:spPr>
        <p:txBody>
          <a:bodyPr anchor="ctr"/>
          <a:lstStyle>
            <a:lvl1pPr algn="ctr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Add meeting, name and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26043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13721" cy="6238800"/>
          </a:xfrm>
          <a:blipFill>
            <a:blip r:embed="rId2"/>
            <a:srcRect/>
            <a:stretch>
              <a:fillRect l="-80818" r="-846"/>
            </a:stretch>
          </a:blip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940" y="365126"/>
            <a:ext cx="4291935" cy="899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772939" y="1423164"/>
            <a:ext cx="4291935" cy="42743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3333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26" y="365126"/>
            <a:ext cx="4291935" cy="899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1127125" y="1423164"/>
            <a:ext cx="4291935" cy="42743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741982" y="356389"/>
            <a:ext cx="5322894" cy="2554762"/>
          </a:xfrm>
          <a:blipFill>
            <a:blip r:embed="rId2"/>
            <a:srcRect/>
            <a:stretch>
              <a:fillRect t="-8519" b="-8519"/>
            </a:stretch>
          </a:blip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741982" y="3142776"/>
            <a:ext cx="5322894" cy="2554762"/>
          </a:xfrm>
          <a:blipFill>
            <a:blip r:embed="rId3"/>
            <a:srcRect/>
            <a:stretch>
              <a:fillRect t="-8519" b="-8519"/>
            </a:stretch>
          </a:blip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3776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787656" y="692416"/>
            <a:ext cx="2888512" cy="2943919"/>
          </a:xfrm>
          <a:blipFill>
            <a:blip r:embed="rId2"/>
            <a:srcRect/>
            <a:stretch>
              <a:fillRect l="-78047" r="-3105"/>
            </a:stretch>
          </a:blip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26" y="365126"/>
            <a:ext cx="4291935" cy="899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1127125" y="1423164"/>
            <a:ext cx="4291935" cy="42743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96257" y="3761892"/>
            <a:ext cx="2888512" cy="1935646"/>
          </a:xfrm>
          <a:blipFill>
            <a:blip r:embed="rId3"/>
            <a:srcRect/>
            <a:stretch>
              <a:fillRect l="-9648" r="-9648"/>
            </a:stretch>
          </a:blip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816443" y="1700689"/>
            <a:ext cx="2888512" cy="1935646"/>
          </a:xfrm>
          <a:blipFill>
            <a:blip r:embed="rId4"/>
            <a:srcRect/>
            <a:stretch>
              <a:fillRect l="-9566" r="-9566"/>
            </a:stretch>
          </a:blip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9211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125" y="1268413"/>
            <a:ext cx="9937750" cy="4039232"/>
          </a:xfrm>
          <a:ln w="152400">
            <a:noFill/>
            <a:miter lim="800000"/>
          </a:ln>
        </p:spPr>
        <p:txBody>
          <a:bodyPr lIns="0" tIns="0" rIns="0" bIns="0" anchor="t">
            <a:normAutofit/>
          </a:bodyPr>
          <a:lstStyle>
            <a:lvl1pPr algn="l">
              <a:lnSpc>
                <a:spcPct val="110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2D024-DF04-4E7C-9880-6E0D5B906E1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9206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38800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buNone/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2D024-DF04-4E7C-9880-6E0D5B906E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27125" y="1268413"/>
            <a:ext cx="9937750" cy="4039232"/>
          </a:xfrm>
          <a:ln w="152400">
            <a:noFill/>
            <a:miter lim="800000"/>
          </a:ln>
        </p:spPr>
        <p:txBody>
          <a:bodyPr lIns="0" tIns="0" rIns="0" bIns="0" anchor="t">
            <a:normAutofit/>
          </a:bodyPr>
          <a:lstStyle>
            <a:lvl1pPr algn="l">
              <a:lnSpc>
                <a:spcPct val="110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0132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38800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2D024-DF04-4E7C-9880-6E0D5B906E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27125" y="1268413"/>
            <a:ext cx="9937750" cy="4039232"/>
          </a:xfrm>
          <a:ln w="152400">
            <a:noFill/>
            <a:miter lim="800000"/>
          </a:ln>
        </p:spPr>
        <p:txBody>
          <a:bodyPr lIns="0" tIns="0" rIns="0" bIns="0" anchor="t">
            <a:normAutofit/>
          </a:bodyPr>
          <a:lstStyle>
            <a:lvl1pPr algn="l">
              <a:lnSpc>
                <a:spcPct val="110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90783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tart/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79E4E-BCD5-4988-901C-39606B49E8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2801" y="2952001"/>
            <a:ext cx="8427603" cy="11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440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57146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531" y="1423164"/>
            <a:ext cx="4896000" cy="42743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68875" y="1423164"/>
            <a:ext cx="4896000" cy="42743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79254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531" y="1423164"/>
            <a:ext cx="4896000" cy="42743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68875" y="1423165"/>
            <a:ext cx="4896000" cy="2070000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168875" y="3627538"/>
            <a:ext cx="4896000" cy="2070000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75180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74529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61246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7125" y="1412876"/>
            <a:ext cx="9937750" cy="362762"/>
          </a:xfrm>
          <a:gradFill>
            <a:gsLst>
              <a:gs pos="0">
                <a:schemeClr val="accent1"/>
              </a:gs>
              <a:gs pos="6000">
                <a:schemeClr val="accent1"/>
              </a:gs>
              <a:gs pos="7000">
                <a:schemeClr val="bg1"/>
              </a:gs>
              <a:gs pos="97000">
                <a:schemeClr val="accent1"/>
              </a:gs>
              <a:gs pos="96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marL="0" indent="0">
              <a:buNone/>
              <a:defRPr sz="12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1127125" y="1923478"/>
            <a:ext cx="9937750" cy="37740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3257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7125" y="1412876"/>
            <a:ext cx="4896000" cy="362762"/>
          </a:xfrm>
          <a:gradFill>
            <a:gsLst>
              <a:gs pos="0">
                <a:schemeClr val="accent1"/>
              </a:gs>
              <a:gs pos="6000">
                <a:schemeClr val="accent1"/>
              </a:gs>
              <a:gs pos="7000">
                <a:schemeClr val="bg1"/>
              </a:gs>
              <a:gs pos="97000">
                <a:schemeClr val="accent1"/>
              </a:gs>
              <a:gs pos="96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marL="0" indent="0">
              <a:buNone/>
              <a:defRPr sz="12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1127124" y="1923478"/>
            <a:ext cx="4896000" cy="37740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68875" y="1412876"/>
            <a:ext cx="4896000" cy="362762"/>
          </a:xfrm>
          <a:gradFill>
            <a:gsLst>
              <a:gs pos="0">
                <a:schemeClr val="accent1"/>
              </a:gs>
              <a:gs pos="6000">
                <a:schemeClr val="accent1"/>
              </a:gs>
              <a:gs pos="7000">
                <a:schemeClr val="bg1"/>
              </a:gs>
              <a:gs pos="97000">
                <a:schemeClr val="accent1"/>
              </a:gs>
              <a:gs pos="96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marL="0" indent="0">
              <a:buNone/>
              <a:defRPr sz="12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2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6168875" y="1923478"/>
            <a:ext cx="4896000" cy="37740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7959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7125" y="1412876"/>
            <a:ext cx="6112800" cy="362762"/>
          </a:xfrm>
          <a:gradFill>
            <a:gsLst>
              <a:gs pos="0">
                <a:schemeClr val="accent1"/>
              </a:gs>
              <a:gs pos="6000">
                <a:schemeClr val="accent1"/>
              </a:gs>
              <a:gs pos="7000">
                <a:schemeClr val="bg1"/>
              </a:gs>
              <a:gs pos="97000">
                <a:schemeClr val="accent1"/>
              </a:gs>
              <a:gs pos="96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marL="0" indent="0">
              <a:buNone/>
              <a:defRPr sz="12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1127124" y="1923478"/>
            <a:ext cx="6112800" cy="37740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464055" y="1411621"/>
            <a:ext cx="3600819" cy="428466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1746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37823"/>
            <a:ext cx="12192000" cy="620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7530" y="365126"/>
            <a:ext cx="9937345" cy="899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530" y="1423164"/>
            <a:ext cx="9937345" cy="42743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6000" y="6523189"/>
            <a:ext cx="18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10/12/2017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5702" y="51554"/>
            <a:ext cx="288000" cy="1264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D024-DF04-4E7C-9880-6E0D5B906E1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8" name="Group 11"/>
          <p:cNvGrpSpPr>
            <a:grpSpLocks noChangeAspect="1"/>
          </p:cNvGrpSpPr>
          <p:nvPr userDrawn="1"/>
        </p:nvGrpSpPr>
        <p:grpSpPr bwMode="auto">
          <a:xfrm>
            <a:off x="587375" y="6548438"/>
            <a:ext cx="1812925" cy="74612"/>
            <a:chOff x="370" y="4125"/>
            <a:chExt cx="1142" cy="47"/>
          </a:xfrm>
        </p:grpSpPr>
        <p:sp>
          <p:nvSpPr>
            <p:cNvPr id="19" name="AutoShape 10"/>
            <p:cNvSpPr>
              <a:spLocks noChangeAspect="1" noChangeArrowheads="1" noTextEdit="1"/>
            </p:cNvSpPr>
            <p:nvPr userDrawn="1"/>
          </p:nvSpPr>
          <p:spPr bwMode="auto">
            <a:xfrm>
              <a:off x="370" y="4125"/>
              <a:ext cx="1142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372" y="4123"/>
              <a:ext cx="1140" cy="47"/>
            </a:xfrm>
            <a:custGeom>
              <a:avLst/>
              <a:gdLst>
                <a:gd name="T0" fmla="*/ 716 w 734"/>
                <a:gd name="T1" fmla="*/ 0 h 27"/>
                <a:gd name="T2" fmla="*/ 725 w 734"/>
                <a:gd name="T3" fmla="*/ 27 h 27"/>
                <a:gd name="T4" fmla="*/ 689 w 734"/>
                <a:gd name="T5" fmla="*/ 0 h 27"/>
                <a:gd name="T6" fmla="*/ 669 w 734"/>
                <a:gd name="T7" fmla="*/ 0 h 27"/>
                <a:gd name="T8" fmla="*/ 686 w 734"/>
                <a:gd name="T9" fmla="*/ 27 h 27"/>
                <a:gd name="T10" fmla="*/ 635 w 734"/>
                <a:gd name="T11" fmla="*/ 4 h 27"/>
                <a:gd name="T12" fmla="*/ 633 w 734"/>
                <a:gd name="T13" fmla="*/ 0 h 27"/>
                <a:gd name="T14" fmla="*/ 640 w 734"/>
                <a:gd name="T15" fmla="*/ 21 h 27"/>
                <a:gd name="T16" fmla="*/ 594 w 734"/>
                <a:gd name="T17" fmla="*/ 13 h 27"/>
                <a:gd name="T18" fmla="*/ 599 w 734"/>
                <a:gd name="T19" fmla="*/ 8 h 27"/>
                <a:gd name="T20" fmla="*/ 584 w 734"/>
                <a:gd name="T21" fmla="*/ 0 h 27"/>
                <a:gd name="T22" fmla="*/ 594 w 734"/>
                <a:gd name="T23" fmla="*/ 17 h 27"/>
                <a:gd name="T24" fmla="*/ 557 w 734"/>
                <a:gd name="T25" fmla="*/ 0 h 27"/>
                <a:gd name="T26" fmla="*/ 532 w 734"/>
                <a:gd name="T27" fmla="*/ 0 h 27"/>
                <a:gd name="T28" fmla="*/ 543 w 734"/>
                <a:gd name="T29" fmla="*/ 26 h 27"/>
                <a:gd name="T30" fmla="*/ 557 w 734"/>
                <a:gd name="T31" fmla="*/ 27 h 27"/>
                <a:gd name="T32" fmla="*/ 491 w 734"/>
                <a:gd name="T33" fmla="*/ 22 h 27"/>
                <a:gd name="T34" fmla="*/ 501 w 734"/>
                <a:gd name="T35" fmla="*/ 5 h 27"/>
                <a:gd name="T36" fmla="*/ 496 w 734"/>
                <a:gd name="T37" fmla="*/ 0 h 27"/>
                <a:gd name="T38" fmla="*/ 496 w 734"/>
                <a:gd name="T39" fmla="*/ 27 h 27"/>
                <a:gd name="T40" fmla="*/ 459 w 734"/>
                <a:gd name="T41" fmla="*/ 18 h 27"/>
                <a:gd name="T42" fmla="*/ 446 w 734"/>
                <a:gd name="T43" fmla="*/ 14 h 27"/>
                <a:gd name="T44" fmla="*/ 459 w 734"/>
                <a:gd name="T45" fmla="*/ 9 h 27"/>
                <a:gd name="T46" fmla="*/ 446 w 734"/>
                <a:gd name="T47" fmla="*/ 3 h 27"/>
                <a:gd name="T48" fmla="*/ 460 w 734"/>
                <a:gd name="T49" fmla="*/ 24 h 27"/>
                <a:gd name="T50" fmla="*/ 375 w 734"/>
                <a:gd name="T51" fmla="*/ 13 h 27"/>
                <a:gd name="T52" fmla="*/ 391 w 734"/>
                <a:gd name="T53" fmla="*/ 27 h 27"/>
                <a:gd name="T54" fmla="*/ 389 w 734"/>
                <a:gd name="T55" fmla="*/ 3 h 27"/>
                <a:gd name="T56" fmla="*/ 375 w 734"/>
                <a:gd name="T57" fmla="*/ 27 h 27"/>
                <a:gd name="T58" fmla="*/ 391 w 734"/>
                <a:gd name="T59" fmla="*/ 27 h 27"/>
                <a:gd name="T60" fmla="*/ 333 w 734"/>
                <a:gd name="T61" fmla="*/ 15 h 27"/>
                <a:gd name="T62" fmla="*/ 333 w 734"/>
                <a:gd name="T63" fmla="*/ 3 h 27"/>
                <a:gd name="T64" fmla="*/ 329 w 734"/>
                <a:gd name="T65" fmla="*/ 27 h 27"/>
                <a:gd name="T66" fmla="*/ 288 w 734"/>
                <a:gd name="T67" fmla="*/ 24 h 27"/>
                <a:gd name="T68" fmla="*/ 300 w 734"/>
                <a:gd name="T69" fmla="*/ 7 h 27"/>
                <a:gd name="T70" fmla="*/ 296 w 734"/>
                <a:gd name="T71" fmla="*/ 3 h 27"/>
                <a:gd name="T72" fmla="*/ 304 w 734"/>
                <a:gd name="T73" fmla="*/ 7 h 27"/>
                <a:gd name="T74" fmla="*/ 285 w 734"/>
                <a:gd name="T75" fmla="*/ 27 h 27"/>
                <a:gd name="T76" fmla="*/ 257 w 734"/>
                <a:gd name="T77" fmla="*/ 14 h 27"/>
                <a:gd name="T78" fmla="*/ 242 w 734"/>
                <a:gd name="T79" fmla="*/ 14 h 27"/>
                <a:gd name="T80" fmla="*/ 257 w 734"/>
                <a:gd name="T81" fmla="*/ 14 h 27"/>
                <a:gd name="T82" fmla="*/ 242 w 734"/>
                <a:gd name="T83" fmla="*/ 3 h 27"/>
                <a:gd name="T84" fmla="*/ 257 w 734"/>
                <a:gd name="T85" fmla="*/ 24 h 27"/>
                <a:gd name="T86" fmla="*/ 211 w 734"/>
                <a:gd name="T87" fmla="*/ 0 h 27"/>
                <a:gd name="T88" fmla="*/ 194 w 734"/>
                <a:gd name="T89" fmla="*/ 27 h 27"/>
                <a:gd name="T90" fmla="*/ 214 w 734"/>
                <a:gd name="T91" fmla="*/ 27 h 27"/>
                <a:gd name="T92" fmla="*/ 164 w 734"/>
                <a:gd name="T93" fmla="*/ 22 h 27"/>
                <a:gd name="T94" fmla="*/ 150 w 734"/>
                <a:gd name="T95" fmla="*/ 27 h 27"/>
                <a:gd name="T96" fmla="*/ 120 w 734"/>
                <a:gd name="T97" fmla="*/ 0 h 27"/>
                <a:gd name="T98" fmla="*/ 120 w 734"/>
                <a:gd name="T99" fmla="*/ 0 h 27"/>
                <a:gd name="T100" fmla="*/ 82 w 734"/>
                <a:gd name="T101" fmla="*/ 24 h 27"/>
                <a:gd name="T102" fmla="*/ 82 w 734"/>
                <a:gd name="T103" fmla="*/ 3 h 27"/>
                <a:gd name="T104" fmla="*/ 90 w 734"/>
                <a:gd name="T105" fmla="*/ 3 h 27"/>
                <a:gd name="T106" fmla="*/ 75 w 734"/>
                <a:gd name="T107" fmla="*/ 24 h 27"/>
                <a:gd name="T108" fmla="*/ 16 w 734"/>
                <a:gd name="T109" fmla="*/ 17 h 27"/>
                <a:gd name="T110" fmla="*/ 22 w 734"/>
                <a:gd name="T111" fmla="*/ 27 h 27"/>
                <a:gd name="T112" fmla="*/ 3 w 734"/>
                <a:gd name="T113" fmla="*/ 27 h 27"/>
                <a:gd name="T114" fmla="*/ 22 w 734"/>
                <a:gd name="T1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4" h="27">
                  <a:moveTo>
                    <a:pt x="734" y="0"/>
                  </a:moveTo>
                  <a:cubicBezTo>
                    <a:pt x="730" y="0"/>
                    <a:pt x="730" y="0"/>
                    <a:pt x="730" y="0"/>
                  </a:cubicBezTo>
                  <a:cubicBezTo>
                    <a:pt x="723" y="13"/>
                    <a:pt x="723" y="13"/>
                    <a:pt x="723" y="13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21" y="27"/>
                    <a:pt x="721" y="27"/>
                    <a:pt x="721" y="27"/>
                  </a:cubicBezTo>
                  <a:cubicBezTo>
                    <a:pt x="725" y="27"/>
                    <a:pt x="725" y="27"/>
                    <a:pt x="725" y="27"/>
                  </a:cubicBezTo>
                  <a:cubicBezTo>
                    <a:pt x="725" y="16"/>
                    <a:pt x="725" y="16"/>
                    <a:pt x="725" y="16"/>
                  </a:cubicBezTo>
                  <a:lnTo>
                    <a:pt x="734" y="0"/>
                  </a:lnTo>
                  <a:close/>
                  <a:moveTo>
                    <a:pt x="689" y="27"/>
                  </a:move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86" y="22"/>
                    <a:pt x="686" y="22"/>
                    <a:pt x="686" y="22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69" y="0"/>
                    <a:pt x="669" y="0"/>
                    <a:pt x="669" y="0"/>
                  </a:cubicBezTo>
                  <a:cubicBezTo>
                    <a:pt x="669" y="27"/>
                    <a:pt x="669" y="27"/>
                    <a:pt x="669" y="27"/>
                  </a:cubicBezTo>
                  <a:cubicBezTo>
                    <a:pt x="673" y="27"/>
                    <a:pt x="673" y="27"/>
                    <a:pt x="673" y="27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6" y="27"/>
                    <a:pt x="686" y="27"/>
                    <a:pt x="686" y="27"/>
                  </a:cubicBezTo>
                  <a:lnTo>
                    <a:pt x="689" y="27"/>
                  </a:lnTo>
                  <a:close/>
                  <a:moveTo>
                    <a:pt x="639" y="17"/>
                  </a:moveTo>
                  <a:cubicBezTo>
                    <a:pt x="630" y="17"/>
                    <a:pt x="630" y="17"/>
                    <a:pt x="630" y="17"/>
                  </a:cubicBezTo>
                  <a:cubicBezTo>
                    <a:pt x="635" y="4"/>
                    <a:pt x="635" y="4"/>
                    <a:pt x="635" y="4"/>
                  </a:cubicBezTo>
                  <a:lnTo>
                    <a:pt x="639" y="17"/>
                  </a:lnTo>
                  <a:close/>
                  <a:moveTo>
                    <a:pt x="646" y="27"/>
                  </a:moveTo>
                  <a:cubicBezTo>
                    <a:pt x="637" y="0"/>
                    <a:pt x="637" y="0"/>
                    <a:pt x="637" y="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623" y="27"/>
                    <a:pt x="623" y="27"/>
                    <a:pt x="623" y="27"/>
                  </a:cubicBezTo>
                  <a:cubicBezTo>
                    <a:pt x="627" y="27"/>
                    <a:pt x="627" y="27"/>
                    <a:pt x="627" y="27"/>
                  </a:cubicBezTo>
                  <a:cubicBezTo>
                    <a:pt x="629" y="21"/>
                    <a:pt x="629" y="21"/>
                    <a:pt x="629" y="21"/>
                  </a:cubicBezTo>
                  <a:cubicBezTo>
                    <a:pt x="640" y="21"/>
                    <a:pt x="640" y="21"/>
                    <a:pt x="640" y="21"/>
                  </a:cubicBezTo>
                  <a:cubicBezTo>
                    <a:pt x="643" y="27"/>
                    <a:pt x="643" y="27"/>
                    <a:pt x="643" y="27"/>
                  </a:cubicBezTo>
                  <a:lnTo>
                    <a:pt x="646" y="27"/>
                  </a:lnTo>
                  <a:close/>
                  <a:moveTo>
                    <a:pt x="599" y="8"/>
                  </a:moveTo>
                  <a:cubicBezTo>
                    <a:pt x="599" y="12"/>
                    <a:pt x="597" y="13"/>
                    <a:pt x="594" y="13"/>
                  </a:cubicBezTo>
                  <a:cubicBezTo>
                    <a:pt x="587" y="13"/>
                    <a:pt x="587" y="13"/>
                    <a:pt x="587" y="13"/>
                  </a:cubicBezTo>
                  <a:cubicBezTo>
                    <a:pt x="587" y="3"/>
                    <a:pt x="587" y="3"/>
                    <a:pt x="587" y="3"/>
                  </a:cubicBezTo>
                  <a:cubicBezTo>
                    <a:pt x="594" y="3"/>
                    <a:pt x="594" y="3"/>
                    <a:pt x="594" y="3"/>
                  </a:cubicBezTo>
                  <a:cubicBezTo>
                    <a:pt x="597" y="3"/>
                    <a:pt x="599" y="5"/>
                    <a:pt x="599" y="8"/>
                  </a:cubicBezTo>
                  <a:moveTo>
                    <a:pt x="603" y="8"/>
                  </a:moveTo>
                  <a:cubicBezTo>
                    <a:pt x="603" y="6"/>
                    <a:pt x="602" y="4"/>
                    <a:pt x="601" y="3"/>
                  </a:cubicBezTo>
                  <a:cubicBezTo>
                    <a:pt x="599" y="1"/>
                    <a:pt x="597" y="0"/>
                    <a:pt x="59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7"/>
                    <a:pt x="584" y="27"/>
                    <a:pt x="584" y="27"/>
                  </a:cubicBezTo>
                  <a:cubicBezTo>
                    <a:pt x="587" y="27"/>
                    <a:pt x="587" y="27"/>
                    <a:pt x="587" y="27"/>
                  </a:cubicBezTo>
                  <a:cubicBezTo>
                    <a:pt x="587" y="17"/>
                    <a:pt x="587" y="17"/>
                    <a:pt x="587" y="17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7" y="17"/>
                    <a:pt x="599" y="16"/>
                    <a:pt x="600" y="14"/>
                  </a:cubicBezTo>
                  <a:cubicBezTo>
                    <a:pt x="602" y="13"/>
                    <a:pt x="603" y="11"/>
                    <a:pt x="603" y="8"/>
                  </a:cubicBezTo>
                  <a:moveTo>
                    <a:pt x="557" y="27"/>
                  </a:moveTo>
                  <a:cubicBezTo>
                    <a:pt x="557" y="0"/>
                    <a:pt x="557" y="0"/>
                    <a:pt x="557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2" y="27"/>
                    <a:pt x="532" y="27"/>
                    <a:pt x="532" y="27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4"/>
                    <a:pt x="535" y="4"/>
                    <a:pt x="535" y="4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54" y="4"/>
                    <a:pt x="554" y="4"/>
                    <a:pt x="554" y="4"/>
                  </a:cubicBezTo>
                  <a:cubicBezTo>
                    <a:pt x="554" y="27"/>
                    <a:pt x="554" y="27"/>
                    <a:pt x="554" y="27"/>
                  </a:cubicBezTo>
                  <a:lnTo>
                    <a:pt x="557" y="27"/>
                  </a:lnTo>
                  <a:close/>
                  <a:moveTo>
                    <a:pt x="503" y="14"/>
                  </a:moveTo>
                  <a:cubicBezTo>
                    <a:pt x="503" y="16"/>
                    <a:pt x="503" y="20"/>
                    <a:pt x="501" y="22"/>
                  </a:cubicBezTo>
                  <a:cubicBezTo>
                    <a:pt x="500" y="23"/>
                    <a:pt x="498" y="24"/>
                    <a:pt x="496" y="24"/>
                  </a:cubicBezTo>
                  <a:cubicBezTo>
                    <a:pt x="494" y="24"/>
                    <a:pt x="493" y="23"/>
                    <a:pt x="491" y="22"/>
                  </a:cubicBezTo>
                  <a:cubicBezTo>
                    <a:pt x="489" y="20"/>
                    <a:pt x="489" y="16"/>
                    <a:pt x="489" y="14"/>
                  </a:cubicBezTo>
                  <a:cubicBezTo>
                    <a:pt x="489" y="11"/>
                    <a:pt x="489" y="7"/>
                    <a:pt x="491" y="5"/>
                  </a:cubicBezTo>
                  <a:cubicBezTo>
                    <a:pt x="493" y="4"/>
                    <a:pt x="494" y="3"/>
                    <a:pt x="496" y="3"/>
                  </a:cubicBezTo>
                  <a:cubicBezTo>
                    <a:pt x="498" y="3"/>
                    <a:pt x="500" y="4"/>
                    <a:pt x="501" y="5"/>
                  </a:cubicBezTo>
                  <a:cubicBezTo>
                    <a:pt x="503" y="7"/>
                    <a:pt x="503" y="11"/>
                    <a:pt x="503" y="14"/>
                  </a:cubicBezTo>
                  <a:moveTo>
                    <a:pt x="507" y="14"/>
                  </a:moveTo>
                  <a:cubicBezTo>
                    <a:pt x="507" y="9"/>
                    <a:pt x="506" y="5"/>
                    <a:pt x="503" y="3"/>
                  </a:cubicBezTo>
                  <a:cubicBezTo>
                    <a:pt x="501" y="1"/>
                    <a:pt x="499" y="0"/>
                    <a:pt x="496" y="0"/>
                  </a:cubicBezTo>
                  <a:cubicBezTo>
                    <a:pt x="493" y="0"/>
                    <a:pt x="491" y="1"/>
                    <a:pt x="489" y="3"/>
                  </a:cubicBezTo>
                  <a:cubicBezTo>
                    <a:pt x="486" y="5"/>
                    <a:pt x="486" y="9"/>
                    <a:pt x="486" y="14"/>
                  </a:cubicBezTo>
                  <a:cubicBezTo>
                    <a:pt x="486" y="18"/>
                    <a:pt x="486" y="22"/>
                    <a:pt x="489" y="24"/>
                  </a:cubicBezTo>
                  <a:cubicBezTo>
                    <a:pt x="491" y="26"/>
                    <a:pt x="493" y="27"/>
                    <a:pt x="496" y="27"/>
                  </a:cubicBezTo>
                  <a:cubicBezTo>
                    <a:pt x="499" y="27"/>
                    <a:pt x="501" y="26"/>
                    <a:pt x="503" y="24"/>
                  </a:cubicBezTo>
                  <a:cubicBezTo>
                    <a:pt x="506" y="22"/>
                    <a:pt x="507" y="18"/>
                    <a:pt x="507" y="14"/>
                  </a:cubicBezTo>
                  <a:moveTo>
                    <a:pt x="463" y="18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59" y="20"/>
                    <a:pt x="459" y="21"/>
                    <a:pt x="458" y="22"/>
                  </a:cubicBezTo>
                  <a:cubicBezTo>
                    <a:pt x="457" y="23"/>
                    <a:pt x="455" y="24"/>
                    <a:pt x="453" y="24"/>
                  </a:cubicBezTo>
                  <a:cubicBezTo>
                    <a:pt x="451" y="24"/>
                    <a:pt x="449" y="23"/>
                    <a:pt x="448" y="22"/>
                  </a:cubicBezTo>
                  <a:cubicBezTo>
                    <a:pt x="446" y="20"/>
                    <a:pt x="446" y="16"/>
                    <a:pt x="446" y="14"/>
                  </a:cubicBezTo>
                  <a:cubicBezTo>
                    <a:pt x="446" y="11"/>
                    <a:pt x="446" y="7"/>
                    <a:pt x="448" y="5"/>
                  </a:cubicBezTo>
                  <a:cubicBezTo>
                    <a:pt x="449" y="4"/>
                    <a:pt x="451" y="3"/>
                    <a:pt x="453" y="3"/>
                  </a:cubicBezTo>
                  <a:cubicBezTo>
                    <a:pt x="455" y="3"/>
                    <a:pt x="457" y="4"/>
                    <a:pt x="458" y="5"/>
                  </a:cubicBezTo>
                  <a:cubicBezTo>
                    <a:pt x="459" y="6"/>
                    <a:pt x="459" y="7"/>
                    <a:pt x="459" y="9"/>
                  </a:cubicBezTo>
                  <a:cubicBezTo>
                    <a:pt x="463" y="9"/>
                    <a:pt x="463" y="9"/>
                    <a:pt x="463" y="9"/>
                  </a:cubicBezTo>
                  <a:cubicBezTo>
                    <a:pt x="463" y="6"/>
                    <a:pt x="462" y="4"/>
                    <a:pt x="460" y="3"/>
                  </a:cubicBezTo>
                  <a:cubicBezTo>
                    <a:pt x="458" y="1"/>
                    <a:pt x="456" y="0"/>
                    <a:pt x="453" y="0"/>
                  </a:cubicBezTo>
                  <a:cubicBezTo>
                    <a:pt x="450" y="0"/>
                    <a:pt x="448" y="1"/>
                    <a:pt x="446" y="3"/>
                  </a:cubicBezTo>
                  <a:cubicBezTo>
                    <a:pt x="443" y="5"/>
                    <a:pt x="443" y="9"/>
                    <a:pt x="443" y="14"/>
                  </a:cubicBezTo>
                  <a:cubicBezTo>
                    <a:pt x="443" y="18"/>
                    <a:pt x="443" y="22"/>
                    <a:pt x="446" y="24"/>
                  </a:cubicBezTo>
                  <a:cubicBezTo>
                    <a:pt x="448" y="26"/>
                    <a:pt x="450" y="27"/>
                    <a:pt x="453" y="27"/>
                  </a:cubicBezTo>
                  <a:cubicBezTo>
                    <a:pt x="456" y="27"/>
                    <a:pt x="458" y="26"/>
                    <a:pt x="460" y="24"/>
                  </a:cubicBezTo>
                  <a:cubicBezTo>
                    <a:pt x="462" y="23"/>
                    <a:pt x="463" y="21"/>
                    <a:pt x="463" y="18"/>
                  </a:cubicBezTo>
                  <a:moveTo>
                    <a:pt x="388" y="8"/>
                  </a:moveTo>
                  <a:cubicBezTo>
                    <a:pt x="388" y="11"/>
                    <a:pt x="386" y="13"/>
                    <a:pt x="383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83" y="3"/>
                    <a:pt x="383" y="3"/>
                    <a:pt x="383" y="3"/>
                  </a:cubicBezTo>
                  <a:cubicBezTo>
                    <a:pt x="386" y="3"/>
                    <a:pt x="388" y="5"/>
                    <a:pt x="388" y="8"/>
                  </a:cubicBezTo>
                  <a:moveTo>
                    <a:pt x="391" y="27"/>
                  </a:moveTo>
                  <a:cubicBezTo>
                    <a:pt x="386" y="15"/>
                    <a:pt x="386" y="15"/>
                    <a:pt x="386" y="15"/>
                  </a:cubicBezTo>
                  <a:cubicBezTo>
                    <a:pt x="387" y="15"/>
                    <a:pt x="389" y="14"/>
                    <a:pt x="389" y="13"/>
                  </a:cubicBezTo>
                  <a:cubicBezTo>
                    <a:pt x="391" y="12"/>
                    <a:pt x="391" y="10"/>
                    <a:pt x="391" y="8"/>
                  </a:cubicBezTo>
                  <a:cubicBezTo>
                    <a:pt x="391" y="6"/>
                    <a:pt x="391" y="4"/>
                    <a:pt x="389" y="3"/>
                  </a:cubicBezTo>
                  <a:cubicBezTo>
                    <a:pt x="388" y="1"/>
                    <a:pt x="386" y="0"/>
                    <a:pt x="383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27"/>
                    <a:pt x="372" y="27"/>
                    <a:pt x="372" y="27"/>
                  </a:cubicBezTo>
                  <a:cubicBezTo>
                    <a:pt x="375" y="27"/>
                    <a:pt x="375" y="27"/>
                    <a:pt x="375" y="27"/>
                  </a:cubicBezTo>
                  <a:cubicBezTo>
                    <a:pt x="375" y="16"/>
                    <a:pt x="375" y="16"/>
                    <a:pt x="375" y="16"/>
                  </a:cubicBezTo>
                  <a:cubicBezTo>
                    <a:pt x="383" y="16"/>
                    <a:pt x="383" y="16"/>
                    <a:pt x="383" y="16"/>
                  </a:cubicBezTo>
                  <a:cubicBezTo>
                    <a:pt x="388" y="27"/>
                    <a:pt x="388" y="27"/>
                    <a:pt x="388" y="27"/>
                  </a:cubicBezTo>
                  <a:lnTo>
                    <a:pt x="391" y="27"/>
                  </a:lnTo>
                  <a:close/>
                  <a:moveTo>
                    <a:pt x="347" y="27"/>
                  </a:moveTo>
                  <a:cubicBezTo>
                    <a:pt x="347" y="24"/>
                    <a:pt x="347" y="24"/>
                    <a:pt x="347" y="24"/>
                  </a:cubicBezTo>
                  <a:cubicBezTo>
                    <a:pt x="333" y="24"/>
                    <a:pt x="333" y="24"/>
                    <a:pt x="333" y="24"/>
                  </a:cubicBezTo>
                  <a:cubicBezTo>
                    <a:pt x="333" y="15"/>
                    <a:pt x="333" y="15"/>
                    <a:pt x="333" y="15"/>
                  </a:cubicBezTo>
                  <a:cubicBezTo>
                    <a:pt x="345" y="15"/>
                    <a:pt x="345" y="15"/>
                    <a:pt x="345" y="15"/>
                  </a:cubicBezTo>
                  <a:cubicBezTo>
                    <a:pt x="345" y="11"/>
                    <a:pt x="345" y="11"/>
                    <a:pt x="345" y="11"/>
                  </a:cubicBezTo>
                  <a:cubicBezTo>
                    <a:pt x="333" y="11"/>
                    <a:pt x="333" y="11"/>
                    <a:pt x="333" y="11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27"/>
                    <a:pt x="329" y="27"/>
                    <a:pt x="329" y="27"/>
                  </a:cubicBezTo>
                  <a:lnTo>
                    <a:pt x="347" y="27"/>
                  </a:lnTo>
                  <a:close/>
                  <a:moveTo>
                    <a:pt x="301" y="19"/>
                  </a:moveTo>
                  <a:cubicBezTo>
                    <a:pt x="301" y="22"/>
                    <a:pt x="299" y="24"/>
                    <a:pt x="296" y="24"/>
                  </a:cubicBezTo>
                  <a:cubicBezTo>
                    <a:pt x="288" y="24"/>
                    <a:pt x="288" y="24"/>
                    <a:pt x="288" y="24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9" y="15"/>
                    <a:pt x="301" y="16"/>
                    <a:pt x="301" y="19"/>
                  </a:cubicBezTo>
                  <a:moveTo>
                    <a:pt x="300" y="7"/>
                  </a:moveTo>
                  <a:cubicBezTo>
                    <a:pt x="300" y="10"/>
                    <a:pt x="299" y="12"/>
                    <a:pt x="296" y="12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96" y="3"/>
                    <a:pt x="296" y="3"/>
                    <a:pt x="296" y="3"/>
                  </a:cubicBezTo>
                  <a:cubicBezTo>
                    <a:pt x="298" y="3"/>
                    <a:pt x="300" y="5"/>
                    <a:pt x="300" y="7"/>
                  </a:cubicBezTo>
                  <a:moveTo>
                    <a:pt x="304" y="19"/>
                  </a:moveTo>
                  <a:cubicBezTo>
                    <a:pt x="304" y="17"/>
                    <a:pt x="303" y="14"/>
                    <a:pt x="300" y="13"/>
                  </a:cubicBezTo>
                  <a:cubicBezTo>
                    <a:pt x="302" y="12"/>
                    <a:pt x="304" y="10"/>
                    <a:pt x="304" y="7"/>
                  </a:cubicBezTo>
                  <a:cubicBezTo>
                    <a:pt x="304" y="5"/>
                    <a:pt x="303" y="4"/>
                    <a:pt x="302" y="3"/>
                  </a:cubicBezTo>
                  <a:cubicBezTo>
                    <a:pt x="301" y="1"/>
                    <a:pt x="298" y="0"/>
                    <a:pt x="29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8" y="27"/>
                    <a:pt x="301" y="26"/>
                    <a:pt x="302" y="24"/>
                  </a:cubicBezTo>
                  <a:cubicBezTo>
                    <a:pt x="304" y="23"/>
                    <a:pt x="304" y="22"/>
                    <a:pt x="304" y="19"/>
                  </a:cubicBezTo>
                  <a:moveTo>
                    <a:pt x="257" y="14"/>
                  </a:moveTo>
                  <a:cubicBezTo>
                    <a:pt x="257" y="16"/>
                    <a:pt x="256" y="20"/>
                    <a:pt x="254" y="22"/>
                  </a:cubicBezTo>
                  <a:cubicBezTo>
                    <a:pt x="253" y="23"/>
                    <a:pt x="251" y="24"/>
                    <a:pt x="249" y="24"/>
                  </a:cubicBezTo>
                  <a:cubicBezTo>
                    <a:pt x="248" y="24"/>
                    <a:pt x="246" y="23"/>
                    <a:pt x="245" y="22"/>
                  </a:cubicBezTo>
                  <a:cubicBezTo>
                    <a:pt x="242" y="20"/>
                    <a:pt x="242" y="16"/>
                    <a:pt x="242" y="14"/>
                  </a:cubicBezTo>
                  <a:cubicBezTo>
                    <a:pt x="242" y="11"/>
                    <a:pt x="242" y="7"/>
                    <a:pt x="245" y="5"/>
                  </a:cubicBezTo>
                  <a:cubicBezTo>
                    <a:pt x="246" y="4"/>
                    <a:pt x="248" y="3"/>
                    <a:pt x="249" y="3"/>
                  </a:cubicBezTo>
                  <a:cubicBezTo>
                    <a:pt x="251" y="3"/>
                    <a:pt x="253" y="4"/>
                    <a:pt x="254" y="5"/>
                  </a:cubicBezTo>
                  <a:cubicBezTo>
                    <a:pt x="256" y="7"/>
                    <a:pt x="257" y="11"/>
                    <a:pt x="257" y="14"/>
                  </a:cubicBezTo>
                  <a:moveTo>
                    <a:pt x="260" y="14"/>
                  </a:moveTo>
                  <a:cubicBezTo>
                    <a:pt x="260" y="9"/>
                    <a:pt x="259" y="5"/>
                    <a:pt x="257" y="3"/>
                  </a:cubicBezTo>
                  <a:cubicBezTo>
                    <a:pt x="255" y="1"/>
                    <a:pt x="252" y="0"/>
                    <a:pt x="249" y="0"/>
                  </a:cubicBezTo>
                  <a:cubicBezTo>
                    <a:pt x="247" y="0"/>
                    <a:pt x="244" y="1"/>
                    <a:pt x="242" y="3"/>
                  </a:cubicBezTo>
                  <a:cubicBezTo>
                    <a:pt x="239" y="5"/>
                    <a:pt x="239" y="9"/>
                    <a:pt x="239" y="14"/>
                  </a:cubicBezTo>
                  <a:cubicBezTo>
                    <a:pt x="239" y="18"/>
                    <a:pt x="239" y="22"/>
                    <a:pt x="242" y="24"/>
                  </a:cubicBezTo>
                  <a:cubicBezTo>
                    <a:pt x="244" y="26"/>
                    <a:pt x="247" y="27"/>
                    <a:pt x="249" y="27"/>
                  </a:cubicBezTo>
                  <a:cubicBezTo>
                    <a:pt x="252" y="27"/>
                    <a:pt x="255" y="26"/>
                    <a:pt x="257" y="24"/>
                  </a:cubicBezTo>
                  <a:cubicBezTo>
                    <a:pt x="259" y="22"/>
                    <a:pt x="260" y="18"/>
                    <a:pt x="260" y="14"/>
                  </a:cubicBezTo>
                  <a:moveTo>
                    <a:pt x="214" y="27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22"/>
                    <a:pt x="211" y="22"/>
                    <a:pt x="211" y="2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7" y="6"/>
                    <a:pt x="197" y="6"/>
                    <a:pt x="197" y="6"/>
                  </a:cubicBezTo>
                  <a:cubicBezTo>
                    <a:pt x="210" y="27"/>
                    <a:pt x="210" y="27"/>
                    <a:pt x="210" y="27"/>
                  </a:cubicBezTo>
                  <a:lnTo>
                    <a:pt x="214" y="27"/>
                  </a:lnTo>
                  <a:close/>
                  <a:moveTo>
                    <a:pt x="167" y="27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63" y="27"/>
                    <a:pt x="163" y="27"/>
                    <a:pt x="163" y="27"/>
                  </a:cubicBezTo>
                  <a:lnTo>
                    <a:pt x="167" y="27"/>
                  </a:ln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0" y="27"/>
                    <a:pt x="120" y="27"/>
                    <a:pt x="120" y="27"/>
                  </a:cubicBezTo>
                  <a:lnTo>
                    <a:pt x="120" y="0"/>
                  </a:lnTo>
                  <a:close/>
                  <a:moveTo>
                    <a:pt x="92" y="18"/>
                  </a:moveTo>
                  <a:cubicBezTo>
                    <a:pt x="89" y="18"/>
                    <a:pt x="89" y="18"/>
                    <a:pt x="89" y="18"/>
                  </a:cubicBezTo>
                  <a:cubicBezTo>
                    <a:pt x="89" y="20"/>
                    <a:pt x="88" y="21"/>
                    <a:pt x="87" y="22"/>
                  </a:cubicBezTo>
                  <a:cubicBezTo>
                    <a:pt x="86" y="23"/>
                    <a:pt x="85" y="24"/>
                    <a:pt x="82" y="24"/>
                  </a:cubicBezTo>
                  <a:cubicBezTo>
                    <a:pt x="81" y="24"/>
                    <a:pt x="79" y="23"/>
                    <a:pt x="78" y="22"/>
                  </a:cubicBezTo>
                  <a:cubicBezTo>
                    <a:pt x="76" y="20"/>
                    <a:pt x="75" y="16"/>
                    <a:pt x="75" y="14"/>
                  </a:cubicBezTo>
                  <a:cubicBezTo>
                    <a:pt x="75" y="11"/>
                    <a:pt x="76" y="7"/>
                    <a:pt x="78" y="5"/>
                  </a:cubicBezTo>
                  <a:cubicBezTo>
                    <a:pt x="79" y="4"/>
                    <a:pt x="81" y="3"/>
                    <a:pt x="82" y="3"/>
                  </a:cubicBezTo>
                  <a:cubicBezTo>
                    <a:pt x="85" y="3"/>
                    <a:pt x="86" y="4"/>
                    <a:pt x="87" y="5"/>
                  </a:cubicBezTo>
                  <a:cubicBezTo>
                    <a:pt x="88" y="6"/>
                    <a:pt x="89" y="7"/>
                    <a:pt x="89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6"/>
                    <a:pt x="91" y="4"/>
                    <a:pt x="90" y="3"/>
                  </a:cubicBezTo>
                  <a:cubicBezTo>
                    <a:pt x="88" y="1"/>
                    <a:pt x="85" y="0"/>
                    <a:pt x="82" y="0"/>
                  </a:cubicBezTo>
                  <a:cubicBezTo>
                    <a:pt x="80" y="0"/>
                    <a:pt x="77" y="1"/>
                    <a:pt x="75" y="3"/>
                  </a:cubicBezTo>
                  <a:cubicBezTo>
                    <a:pt x="72" y="5"/>
                    <a:pt x="72" y="9"/>
                    <a:pt x="72" y="14"/>
                  </a:cubicBezTo>
                  <a:cubicBezTo>
                    <a:pt x="72" y="18"/>
                    <a:pt x="72" y="22"/>
                    <a:pt x="75" y="24"/>
                  </a:cubicBezTo>
                  <a:cubicBezTo>
                    <a:pt x="77" y="26"/>
                    <a:pt x="80" y="27"/>
                    <a:pt x="82" y="27"/>
                  </a:cubicBezTo>
                  <a:cubicBezTo>
                    <a:pt x="85" y="27"/>
                    <a:pt x="88" y="26"/>
                    <a:pt x="90" y="24"/>
                  </a:cubicBezTo>
                  <a:cubicBezTo>
                    <a:pt x="91" y="23"/>
                    <a:pt x="92" y="21"/>
                    <a:pt x="92" y="18"/>
                  </a:cubicBezTo>
                  <a:moveTo>
                    <a:pt x="1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16" y="17"/>
                  </a:lnTo>
                  <a:close/>
                  <a:moveTo>
                    <a:pt x="22" y="2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 userDrawn="1"/>
          </p:nvSpPr>
          <p:spPr bwMode="auto">
            <a:xfrm>
              <a:off x="372" y="4123"/>
              <a:ext cx="1140" cy="47"/>
            </a:xfrm>
            <a:custGeom>
              <a:avLst/>
              <a:gdLst>
                <a:gd name="T0" fmla="*/ 716 w 734"/>
                <a:gd name="T1" fmla="*/ 0 h 27"/>
                <a:gd name="T2" fmla="*/ 725 w 734"/>
                <a:gd name="T3" fmla="*/ 27 h 27"/>
                <a:gd name="T4" fmla="*/ 689 w 734"/>
                <a:gd name="T5" fmla="*/ 0 h 27"/>
                <a:gd name="T6" fmla="*/ 669 w 734"/>
                <a:gd name="T7" fmla="*/ 0 h 27"/>
                <a:gd name="T8" fmla="*/ 686 w 734"/>
                <a:gd name="T9" fmla="*/ 27 h 27"/>
                <a:gd name="T10" fmla="*/ 635 w 734"/>
                <a:gd name="T11" fmla="*/ 4 h 27"/>
                <a:gd name="T12" fmla="*/ 633 w 734"/>
                <a:gd name="T13" fmla="*/ 0 h 27"/>
                <a:gd name="T14" fmla="*/ 640 w 734"/>
                <a:gd name="T15" fmla="*/ 21 h 27"/>
                <a:gd name="T16" fmla="*/ 594 w 734"/>
                <a:gd name="T17" fmla="*/ 13 h 27"/>
                <a:gd name="T18" fmla="*/ 599 w 734"/>
                <a:gd name="T19" fmla="*/ 8 h 27"/>
                <a:gd name="T20" fmla="*/ 584 w 734"/>
                <a:gd name="T21" fmla="*/ 0 h 27"/>
                <a:gd name="T22" fmla="*/ 594 w 734"/>
                <a:gd name="T23" fmla="*/ 17 h 27"/>
                <a:gd name="T24" fmla="*/ 557 w 734"/>
                <a:gd name="T25" fmla="*/ 0 h 27"/>
                <a:gd name="T26" fmla="*/ 532 w 734"/>
                <a:gd name="T27" fmla="*/ 0 h 27"/>
                <a:gd name="T28" fmla="*/ 543 w 734"/>
                <a:gd name="T29" fmla="*/ 26 h 27"/>
                <a:gd name="T30" fmla="*/ 557 w 734"/>
                <a:gd name="T31" fmla="*/ 27 h 27"/>
                <a:gd name="T32" fmla="*/ 491 w 734"/>
                <a:gd name="T33" fmla="*/ 22 h 27"/>
                <a:gd name="T34" fmla="*/ 501 w 734"/>
                <a:gd name="T35" fmla="*/ 5 h 27"/>
                <a:gd name="T36" fmla="*/ 496 w 734"/>
                <a:gd name="T37" fmla="*/ 0 h 27"/>
                <a:gd name="T38" fmla="*/ 496 w 734"/>
                <a:gd name="T39" fmla="*/ 27 h 27"/>
                <a:gd name="T40" fmla="*/ 459 w 734"/>
                <a:gd name="T41" fmla="*/ 18 h 27"/>
                <a:gd name="T42" fmla="*/ 446 w 734"/>
                <a:gd name="T43" fmla="*/ 14 h 27"/>
                <a:gd name="T44" fmla="*/ 459 w 734"/>
                <a:gd name="T45" fmla="*/ 9 h 27"/>
                <a:gd name="T46" fmla="*/ 446 w 734"/>
                <a:gd name="T47" fmla="*/ 3 h 27"/>
                <a:gd name="T48" fmla="*/ 460 w 734"/>
                <a:gd name="T49" fmla="*/ 24 h 27"/>
                <a:gd name="T50" fmla="*/ 375 w 734"/>
                <a:gd name="T51" fmla="*/ 13 h 27"/>
                <a:gd name="T52" fmla="*/ 391 w 734"/>
                <a:gd name="T53" fmla="*/ 27 h 27"/>
                <a:gd name="T54" fmla="*/ 389 w 734"/>
                <a:gd name="T55" fmla="*/ 3 h 27"/>
                <a:gd name="T56" fmla="*/ 375 w 734"/>
                <a:gd name="T57" fmla="*/ 27 h 27"/>
                <a:gd name="T58" fmla="*/ 391 w 734"/>
                <a:gd name="T59" fmla="*/ 27 h 27"/>
                <a:gd name="T60" fmla="*/ 333 w 734"/>
                <a:gd name="T61" fmla="*/ 15 h 27"/>
                <a:gd name="T62" fmla="*/ 333 w 734"/>
                <a:gd name="T63" fmla="*/ 3 h 27"/>
                <a:gd name="T64" fmla="*/ 329 w 734"/>
                <a:gd name="T65" fmla="*/ 27 h 27"/>
                <a:gd name="T66" fmla="*/ 288 w 734"/>
                <a:gd name="T67" fmla="*/ 24 h 27"/>
                <a:gd name="T68" fmla="*/ 300 w 734"/>
                <a:gd name="T69" fmla="*/ 7 h 27"/>
                <a:gd name="T70" fmla="*/ 296 w 734"/>
                <a:gd name="T71" fmla="*/ 3 h 27"/>
                <a:gd name="T72" fmla="*/ 304 w 734"/>
                <a:gd name="T73" fmla="*/ 7 h 27"/>
                <a:gd name="T74" fmla="*/ 285 w 734"/>
                <a:gd name="T75" fmla="*/ 27 h 27"/>
                <a:gd name="T76" fmla="*/ 257 w 734"/>
                <a:gd name="T77" fmla="*/ 14 h 27"/>
                <a:gd name="T78" fmla="*/ 242 w 734"/>
                <a:gd name="T79" fmla="*/ 14 h 27"/>
                <a:gd name="T80" fmla="*/ 257 w 734"/>
                <a:gd name="T81" fmla="*/ 14 h 27"/>
                <a:gd name="T82" fmla="*/ 242 w 734"/>
                <a:gd name="T83" fmla="*/ 3 h 27"/>
                <a:gd name="T84" fmla="*/ 257 w 734"/>
                <a:gd name="T85" fmla="*/ 24 h 27"/>
                <a:gd name="T86" fmla="*/ 211 w 734"/>
                <a:gd name="T87" fmla="*/ 0 h 27"/>
                <a:gd name="T88" fmla="*/ 194 w 734"/>
                <a:gd name="T89" fmla="*/ 27 h 27"/>
                <a:gd name="T90" fmla="*/ 214 w 734"/>
                <a:gd name="T91" fmla="*/ 27 h 27"/>
                <a:gd name="T92" fmla="*/ 164 w 734"/>
                <a:gd name="T93" fmla="*/ 22 h 27"/>
                <a:gd name="T94" fmla="*/ 150 w 734"/>
                <a:gd name="T95" fmla="*/ 27 h 27"/>
                <a:gd name="T96" fmla="*/ 120 w 734"/>
                <a:gd name="T97" fmla="*/ 0 h 27"/>
                <a:gd name="T98" fmla="*/ 120 w 734"/>
                <a:gd name="T99" fmla="*/ 0 h 27"/>
                <a:gd name="T100" fmla="*/ 82 w 734"/>
                <a:gd name="T101" fmla="*/ 24 h 27"/>
                <a:gd name="T102" fmla="*/ 82 w 734"/>
                <a:gd name="T103" fmla="*/ 3 h 27"/>
                <a:gd name="T104" fmla="*/ 90 w 734"/>
                <a:gd name="T105" fmla="*/ 3 h 27"/>
                <a:gd name="T106" fmla="*/ 75 w 734"/>
                <a:gd name="T107" fmla="*/ 24 h 27"/>
                <a:gd name="T108" fmla="*/ 16 w 734"/>
                <a:gd name="T109" fmla="*/ 17 h 27"/>
                <a:gd name="T110" fmla="*/ 22 w 734"/>
                <a:gd name="T111" fmla="*/ 27 h 27"/>
                <a:gd name="T112" fmla="*/ 3 w 734"/>
                <a:gd name="T113" fmla="*/ 27 h 27"/>
                <a:gd name="T114" fmla="*/ 22 w 734"/>
                <a:gd name="T1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4" h="27">
                  <a:moveTo>
                    <a:pt x="734" y="0"/>
                  </a:moveTo>
                  <a:cubicBezTo>
                    <a:pt x="730" y="0"/>
                    <a:pt x="730" y="0"/>
                    <a:pt x="730" y="0"/>
                  </a:cubicBezTo>
                  <a:cubicBezTo>
                    <a:pt x="723" y="13"/>
                    <a:pt x="723" y="13"/>
                    <a:pt x="723" y="13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21" y="27"/>
                    <a:pt x="721" y="27"/>
                    <a:pt x="721" y="27"/>
                  </a:cubicBezTo>
                  <a:cubicBezTo>
                    <a:pt x="725" y="27"/>
                    <a:pt x="725" y="27"/>
                    <a:pt x="725" y="27"/>
                  </a:cubicBezTo>
                  <a:cubicBezTo>
                    <a:pt x="725" y="16"/>
                    <a:pt x="725" y="16"/>
                    <a:pt x="725" y="16"/>
                  </a:cubicBezTo>
                  <a:lnTo>
                    <a:pt x="734" y="0"/>
                  </a:lnTo>
                  <a:close/>
                  <a:moveTo>
                    <a:pt x="689" y="27"/>
                  </a:move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86" y="22"/>
                    <a:pt x="686" y="22"/>
                    <a:pt x="686" y="22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69" y="0"/>
                    <a:pt x="669" y="0"/>
                    <a:pt x="669" y="0"/>
                  </a:cubicBezTo>
                  <a:cubicBezTo>
                    <a:pt x="669" y="27"/>
                    <a:pt x="669" y="27"/>
                    <a:pt x="669" y="27"/>
                  </a:cubicBezTo>
                  <a:cubicBezTo>
                    <a:pt x="673" y="27"/>
                    <a:pt x="673" y="27"/>
                    <a:pt x="673" y="27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6" y="27"/>
                    <a:pt x="686" y="27"/>
                    <a:pt x="686" y="27"/>
                  </a:cubicBezTo>
                  <a:lnTo>
                    <a:pt x="689" y="27"/>
                  </a:lnTo>
                  <a:close/>
                  <a:moveTo>
                    <a:pt x="639" y="17"/>
                  </a:moveTo>
                  <a:cubicBezTo>
                    <a:pt x="630" y="17"/>
                    <a:pt x="630" y="17"/>
                    <a:pt x="630" y="17"/>
                  </a:cubicBezTo>
                  <a:cubicBezTo>
                    <a:pt x="635" y="4"/>
                    <a:pt x="635" y="4"/>
                    <a:pt x="635" y="4"/>
                  </a:cubicBezTo>
                  <a:lnTo>
                    <a:pt x="639" y="17"/>
                  </a:lnTo>
                  <a:close/>
                  <a:moveTo>
                    <a:pt x="646" y="27"/>
                  </a:moveTo>
                  <a:cubicBezTo>
                    <a:pt x="637" y="0"/>
                    <a:pt x="637" y="0"/>
                    <a:pt x="637" y="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623" y="27"/>
                    <a:pt x="623" y="27"/>
                    <a:pt x="623" y="27"/>
                  </a:cubicBezTo>
                  <a:cubicBezTo>
                    <a:pt x="627" y="27"/>
                    <a:pt x="627" y="27"/>
                    <a:pt x="627" y="27"/>
                  </a:cubicBezTo>
                  <a:cubicBezTo>
                    <a:pt x="629" y="21"/>
                    <a:pt x="629" y="21"/>
                    <a:pt x="629" y="21"/>
                  </a:cubicBezTo>
                  <a:cubicBezTo>
                    <a:pt x="640" y="21"/>
                    <a:pt x="640" y="21"/>
                    <a:pt x="640" y="21"/>
                  </a:cubicBezTo>
                  <a:cubicBezTo>
                    <a:pt x="643" y="27"/>
                    <a:pt x="643" y="27"/>
                    <a:pt x="643" y="27"/>
                  </a:cubicBezTo>
                  <a:lnTo>
                    <a:pt x="646" y="27"/>
                  </a:lnTo>
                  <a:close/>
                  <a:moveTo>
                    <a:pt x="599" y="8"/>
                  </a:moveTo>
                  <a:cubicBezTo>
                    <a:pt x="599" y="12"/>
                    <a:pt x="597" y="13"/>
                    <a:pt x="594" y="13"/>
                  </a:cubicBezTo>
                  <a:cubicBezTo>
                    <a:pt x="587" y="13"/>
                    <a:pt x="587" y="13"/>
                    <a:pt x="587" y="13"/>
                  </a:cubicBezTo>
                  <a:cubicBezTo>
                    <a:pt x="587" y="3"/>
                    <a:pt x="587" y="3"/>
                    <a:pt x="587" y="3"/>
                  </a:cubicBezTo>
                  <a:cubicBezTo>
                    <a:pt x="594" y="3"/>
                    <a:pt x="594" y="3"/>
                    <a:pt x="594" y="3"/>
                  </a:cubicBezTo>
                  <a:cubicBezTo>
                    <a:pt x="597" y="3"/>
                    <a:pt x="599" y="5"/>
                    <a:pt x="599" y="8"/>
                  </a:cubicBezTo>
                  <a:moveTo>
                    <a:pt x="603" y="8"/>
                  </a:moveTo>
                  <a:cubicBezTo>
                    <a:pt x="603" y="6"/>
                    <a:pt x="602" y="4"/>
                    <a:pt x="601" y="3"/>
                  </a:cubicBezTo>
                  <a:cubicBezTo>
                    <a:pt x="599" y="1"/>
                    <a:pt x="597" y="0"/>
                    <a:pt x="59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7"/>
                    <a:pt x="584" y="27"/>
                    <a:pt x="584" y="27"/>
                  </a:cubicBezTo>
                  <a:cubicBezTo>
                    <a:pt x="587" y="27"/>
                    <a:pt x="587" y="27"/>
                    <a:pt x="587" y="27"/>
                  </a:cubicBezTo>
                  <a:cubicBezTo>
                    <a:pt x="587" y="17"/>
                    <a:pt x="587" y="17"/>
                    <a:pt x="587" y="17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7" y="17"/>
                    <a:pt x="599" y="16"/>
                    <a:pt x="600" y="14"/>
                  </a:cubicBezTo>
                  <a:cubicBezTo>
                    <a:pt x="602" y="13"/>
                    <a:pt x="603" y="11"/>
                    <a:pt x="603" y="8"/>
                  </a:cubicBezTo>
                  <a:moveTo>
                    <a:pt x="557" y="27"/>
                  </a:moveTo>
                  <a:cubicBezTo>
                    <a:pt x="557" y="0"/>
                    <a:pt x="557" y="0"/>
                    <a:pt x="557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2" y="27"/>
                    <a:pt x="532" y="27"/>
                    <a:pt x="532" y="27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4"/>
                    <a:pt x="535" y="4"/>
                    <a:pt x="535" y="4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54" y="4"/>
                    <a:pt x="554" y="4"/>
                    <a:pt x="554" y="4"/>
                  </a:cubicBezTo>
                  <a:cubicBezTo>
                    <a:pt x="554" y="27"/>
                    <a:pt x="554" y="27"/>
                    <a:pt x="554" y="27"/>
                  </a:cubicBezTo>
                  <a:lnTo>
                    <a:pt x="557" y="27"/>
                  </a:lnTo>
                  <a:close/>
                  <a:moveTo>
                    <a:pt x="503" y="14"/>
                  </a:moveTo>
                  <a:cubicBezTo>
                    <a:pt x="503" y="16"/>
                    <a:pt x="503" y="20"/>
                    <a:pt x="501" y="22"/>
                  </a:cubicBezTo>
                  <a:cubicBezTo>
                    <a:pt x="500" y="23"/>
                    <a:pt x="498" y="24"/>
                    <a:pt x="496" y="24"/>
                  </a:cubicBezTo>
                  <a:cubicBezTo>
                    <a:pt x="494" y="24"/>
                    <a:pt x="493" y="23"/>
                    <a:pt x="491" y="22"/>
                  </a:cubicBezTo>
                  <a:cubicBezTo>
                    <a:pt x="489" y="20"/>
                    <a:pt x="489" y="16"/>
                    <a:pt x="489" y="14"/>
                  </a:cubicBezTo>
                  <a:cubicBezTo>
                    <a:pt x="489" y="11"/>
                    <a:pt x="489" y="7"/>
                    <a:pt x="491" y="5"/>
                  </a:cubicBezTo>
                  <a:cubicBezTo>
                    <a:pt x="493" y="4"/>
                    <a:pt x="494" y="3"/>
                    <a:pt x="496" y="3"/>
                  </a:cubicBezTo>
                  <a:cubicBezTo>
                    <a:pt x="498" y="3"/>
                    <a:pt x="500" y="4"/>
                    <a:pt x="501" y="5"/>
                  </a:cubicBezTo>
                  <a:cubicBezTo>
                    <a:pt x="503" y="7"/>
                    <a:pt x="503" y="11"/>
                    <a:pt x="503" y="14"/>
                  </a:cubicBezTo>
                  <a:moveTo>
                    <a:pt x="507" y="14"/>
                  </a:moveTo>
                  <a:cubicBezTo>
                    <a:pt x="507" y="9"/>
                    <a:pt x="506" y="5"/>
                    <a:pt x="503" y="3"/>
                  </a:cubicBezTo>
                  <a:cubicBezTo>
                    <a:pt x="501" y="1"/>
                    <a:pt x="499" y="0"/>
                    <a:pt x="496" y="0"/>
                  </a:cubicBezTo>
                  <a:cubicBezTo>
                    <a:pt x="493" y="0"/>
                    <a:pt x="491" y="1"/>
                    <a:pt x="489" y="3"/>
                  </a:cubicBezTo>
                  <a:cubicBezTo>
                    <a:pt x="486" y="5"/>
                    <a:pt x="486" y="9"/>
                    <a:pt x="486" y="14"/>
                  </a:cubicBezTo>
                  <a:cubicBezTo>
                    <a:pt x="486" y="18"/>
                    <a:pt x="486" y="22"/>
                    <a:pt x="489" y="24"/>
                  </a:cubicBezTo>
                  <a:cubicBezTo>
                    <a:pt x="491" y="26"/>
                    <a:pt x="493" y="27"/>
                    <a:pt x="496" y="27"/>
                  </a:cubicBezTo>
                  <a:cubicBezTo>
                    <a:pt x="499" y="27"/>
                    <a:pt x="501" y="26"/>
                    <a:pt x="503" y="24"/>
                  </a:cubicBezTo>
                  <a:cubicBezTo>
                    <a:pt x="506" y="22"/>
                    <a:pt x="507" y="18"/>
                    <a:pt x="507" y="14"/>
                  </a:cubicBezTo>
                  <a:moveTo>
                    <a:pt x="463" y="18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59" y="20"/>
                    <a:pt x="459" y="21"/>
                    <a:pt x="458" y="22"/>
                  </a:cubicBezTo>
                  <a:cubicBezTo>
                    <a:pt x="457" y="23"/>
                    <a:pt x="455" y="24"/>
                    <a:pt x="453" y="24"/>
                  </a:cubicBezTo>
                  <a:cubicBezTo>
                    <a:pt x="451" y="24"/>
                    <a:pt x="449" y="23"/>
                    <a:pt x="448" y="22"/>
                  </a:cubicBezTo>
                  <a:cubicBezTo>
                    <a:pt x="446" y="20"/>
                    <a:pt x="446" y="16"/>
                    <a:pt x="446" y="14"/>
                  </a:cubicBezTo>
                  <a:cubicBezTo>
                    <a:pt x="446" y="11"/>
                    <a:pt x="446" y="7"/>
                    <a:pt x="448" y="5"/>
                  </a:cubicBezTo>
                  <a:cubicBezTo>
                    <a:pt x="449" y="4"/>
                    <a:pt x="451" y="3"/>
                    <a:pt x="453" y="3"/>
                  </a:cubicBezTo>
                  <a:cubicBezTo>
                    <a:pt x="455" y="3"/>
                    <a:pt x="457" y="4"/>
                    <a:pt x="458" y="5"/>
                  </a:cubicBezTo>
                  <a:cubicBezTo>
                    <a:pt x="459" y="6"/>
                    <a:pt x="459" y="7"/>
                    <a:pt x="459" y="9"/>
                  </a:cubicBezTo>
                  <a:cubicBezTo>
                    <a:pt x="463" y="9"/>
                    <a:pt x="463" y="9"/>
                    <a:pt x="463" y="9"/>
                  </a:cubicBezTo>
                  <a:cubicBezTo>
                    <a:pt x="463" y="6"/>
                    <a:pt x="462" y="4"/>
                    <a:pt x="460" y="3"/>
                  </a:cubicBezTo>
                  <a:cubicBezTo>
                    <a:pt x="458" y="1"/>
                    <a:pt x="456" y="0"/>
                    <a:pt x="453" y="0"/>
                  </a:cubicBezTo>
                  <a:cubicBezTo>
                    <a:pt x="450" y="0"/>
                    <a:pt x="448" y="1"/>
                    <a:pt x="446" y="3"/>
                  </a:cubicBezTo>
                  <a:cubicBezTo>
                    <a:pt x="443" y="5"/>
                    <a:pt x="443" y="9"/>
                    <a:pt x="443" y="14"/>
                  </a:cubicBezTo>
                  <a:cubicBezTo>
                    <a:pt x="443" y="18"/>
                    <a:pt x="443" y="22"/>
                    <a:pt x="446" y="24"/>
                  </a:cubicBezTo>
                  <a:cubicBezTo>
                    <a:pt x="448" y="26"/>
                    <a:pt x="450" y="27"/>
                    <a:pt x="453" y="27"/>
                  </a:cubicBezTo>
                  <a:cubicBezTo>
                    <a:pt x="456" y="27"/>
                    <a:pt x="458" y="26"/>
                    <a:pt x="460" y="24"/>
                  </a:cubicBezTo>
                  <a:cubicBezTo>
                    <a:pt x="462" y="23"/>
                    <a:pt x="463" y="21"/>
                    <a:pt x="463" y="18"/>
                  </a:cubicBezTo>
                  <a:moveTo>
                    <a:pt x="388" y="8"/>
                  </a:moveTo>
                  <a:cubicBezTo>
                    <a:pt x="388" y="11"/>
                    <a:pt x="386" y="13"/>
                    <a:pt x="383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83" y="3"/>
                    <a:pt x="383" y="3"/>
                    <a:pt x="383" y="3"/>
                  </a:cubicBezTo>
                  <a:cubicBezTo>
                    <a:pt x="386" y="3"/>
                    <a:pt x="388" y="5"/>
                    <a:pt x="388" y="8"/>
                  </a:cubicBezTo>
                  <a:moveTo>
                    <a:pt x="391" y="27"/>
                  </a:moveTo>
                  <a:cubicBezTo>
                    <a:pt x="386" y="15"/>
                    <a:pt x="386" y="15"/>
                    <a:pt x="386" y="15"/>
                  </a:cubicBezTo>
                  <a:cubicBezTo>
                    <a:pt x="387" y="15"/>
                    <a:pt x="389" y="14"/>
                    <a:pt x="389" y="13"/>
                  </a:cubicBezTo>
                  <a:cubicBezTo>
                    <a:pt x="391" y="12"/>
                    <a:pt x="391" y="10"/>
                    <a:pt x="391" y="8"/>
                  </a:cubicBezTo>
                  <a:cubicBezTo>
                    <a:pt x="391" y="6"/>
                    <a:pt x="391" y="4"/>
                    <a:pt x="389" y="3"/>
                  </a:cubicBezTo>
                  <a:cubicBezTo>
                    <a:pt x="388" y="1"/>
                    <a:pt x="386" y="0"/>
                    <a:pt x="383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27"/>
                    <a:pt x="372" y="27"/>
                    <a:pt x="372" y="27"/>
                  </a:cubicBezTo>
                  <a:cubicBezTo>
                    <a:pt x="375" y="27"/>
                    <a:pt x="375" y="27"/>
                    <a:pt x="375" y="27"/>
                  </a:cubicBezTo>
                  <a:cubicBezTo>
                    <a:pt x="375" y="16"/>
                    <a:pt x="375" y="16"/>
                    <a:pt x="375" y="16"/>
                  </a:cubicBezTo>
                  <a:cubicBezTo>
                    <a:pt x="383" y="16"/>
                    <a:pt x="383" y="16"/>
                    <a:pt x="383" y="16"/>
                  </a:cubicBezTo>
                  <a:cubicBezTo>
                    <a:pt x="388" y="27"/>
                    <a:pt x="388" y="27"/>
                    <a:pt x="388" y="27"/>
                  </a:cubicBezTo>
                  <a:lnTo>
                    <a:pt x="391" y="27"/>
                  </a:lnTo>
                  <a:close/>
                  <a:moveTo>
                    <a:pt x="347" y="27"/>
                  </a:moveTo>
                  <a:cubicBezTo>
                    <a:pt x="347" y="24"/>
                    <a:pt x="347" y="24"/>
                    <a:pt x="347" y="24"/>
                  </a:cubicBezTo>
                  <a:cubicBezTo>
                    <a:pt x="333" y="24"/>
                    <a:pt x="333" y="24"/>
                    <a:pt x="333" y="24"/>
                  </a:cubicBezTo>
                  <a:cubicBezTo>
                    <a:pt x="333" y="15"/>
                    <a:pt x="333" y="15"/>
                    <a:pt x="333" y="15"/>
                  </a:cubicBezTo>
                  <a:cubicBezTo>
                    <a:pt x="345" y="15"/>
                    <a:pt x="345" y="15"/>
                    <a:pt x="345" y="15"/>
                  </a:cubicBezTo>
                  <a:cubicBezTo>
                    <a:pt x="345" y="11"/>
                    <a:pt x="345" y="11"/>
                    <a:pt x="345" y="11"/>
                  </a:cubicBezTo>
                  <a:cubicBezTo>
                    <a:pt x="333" y="11"/>
                    <a:pt x="333" y="11"/>
                    <a:pt x="333" y="11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27"/>
                    <a:pt x="329" y="27"/>
                    <a:pt x="329" y="27"/>
                  </a:cubicBezTo>
                  <a:lnTo>
                    <a:pt x="347" y="27"/>
                  </a:lnTo>
                  <a:close/>
                  <a:moveTo>
                    <a:pt x="301" y="19"/>
                  </a:moveTo>
                  <a:cubicBezTo>
                    <a:pt x="301" y="22"/>
                    <a:pt x="299" y="24"/>
                    <a:pt x="296" y="24"/>
                  </a:cubicBezTo>
                  <a:cubicBezTo>
                    <a:pt x="288" y="24"/>
                    <a:pt x="288" y="24"/>
                    <a:pt x="288" y="24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9" y="15"/>
                    <a:pt x="301" y="16"/>
                    <a:pt x="301" y="19"/>
                  </a:cubicBezTo>
                  <a:moveTo>
                    <a:pt x="300" y="7"/>
                  </a:moveTo>
                  <a:cubicBezTo>
                    <a:pt x="300" y="10"/>
                    <a:pt x="299" y="12"/>
                    <a:pt x="296" y="12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96" y="3"/>
                    <a:pt x="296" y="3"/>
                    <a:pt x="296" y="3"/>
                  </a:cubicBezTo>
                  <a:cubicBezTo>
                    <a:pt x="298" y="3"/>
                    <a:pt x="300" y="5"/>
                    <a:pt x="300" y="7"/>
                  </a:cubicBezTo>
                  <a:moveTo>
                    <a:pt x="304" y="19"/>
                  </a:moveTo>
                  <a:cubicBezTo>
                    <a:pt x="304" y="17"/>
                    <a:pt x="303" y="14"/>
                    <a:pt x="300" y="13"/>
                  </a:cubicBezTo>
                  <a:cubicBezTo>
                    <a:pt x="302" y="12"/>
                    <a:pt x="304" y="10"/>
                    <a:pt x="304" y="7"/>
                  </a:cubicBezTo>
                  <a:cubicBezTo>
                    <a:pt x="304" y="5"/>
                    <a:pt x="303" y="4"/>
                    <a:pt x="302" y="3"/>
                  </a:cubicBezTo>
                  <a:cubicBezTo>
                    <a:pt x="301" y="1"/>
                    <a:pt x="298" y="0"/>
                    <a:pt x="29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8" y="27"/>
                    <a:pt x="301" y="26"/>
                    <a:pt x="302" y="24"/>
                  </a:cubicBezTo>
                  <a:cubicBezTo>
                    <a:pt x="304" y="23"/>
                    <a:pt x="304" y="22"/>
                    <a:pt x="304" y="19"/>
                  </a:cubicBezTo>
                  <a:moveTo>
                    <a:pt x="257" y="14"/>
                  </a:moveTo>
                  <a:cubicBezTo>
                    <a:pt x="257" y="16"/>
                    <a:pt x="256" y="20"/>
                    <a:pt x="254" y="22"/>
                  </a:cubicBezTo>
                  <a:cubicBezTo>
                    <a:pt x="253" y="23"/>
                    <a:pt x="251" y="24"/>
                    <a:pt x="249" y="24"/>
                  </a:cubicBezTo>
                  <a:cubicBezTo>
                    <a:pt x="248" y="24"/>
                    <a:pt x="246" y="23"/>
                    <a:pt x="245" y="22"/>
                  </a:cubicBezTo>
                  <a:cubicBezTo>
                    <a:pt x="242" y="20"/>
                    <a:pt x="242" y="16"/>
                    <a:pt x="242" y="14"/>
                  </a:cubicBezTo>
                  <a:cubicBezTo>
                    <a:pt x="242" y="11"/>
                    <a:pt x="242" y="7"/>
                    <a:pt x="245" y="5"/>
                  </a:cubicBezTo>
                  <a:cubicBezTo>
                    <a:pt x="246" y="4"/>
                    <a:pt x="248" y="3"/>
                    <a:pt x="249" y="3"/>
                  </a:cubicBezTo>
                  <a:cubicBezTo>
                    <a:pt x="251" y="3"/>
                    <a:pt x="253" y="4"/>
                    <a:pt x="254" y="5"/>
                  </a:cubicBezTo>
                  <a:cubicBezTo>
                    <a:pt x="256" y="7"/>
                    <a:pt x="257" y="11"/>
                    <a:pt x="257" y="14"/>
                  </a:cubicBezTo>
                  <a:moveTo>
                    <a:pt x="260" y="14"/>
                  </a:moveTo>
                  <a:cubicBezTo>
                    <a:pt x="260" y="9"/>
                    <a:pt x="259" y="5"/>
                    <a:pt x="257" y="3"/>
                  </a:cubicBezTo>
                  <a:cubicBezTo>
                    <a:pt x="255" y="1"/>
                    <a:pt x="252" y="0"/>
                    <a:pt x="249" y="0"/>
                  </a:cubicBezTo>
                  <a:cubicBezTo>
                    <a:pt x="247" y="0"/>
                    <a:pt x="244" y="1"/>
                    <a:pt x="242" y="3"/>
                  </a:cubicBezTo>
                  <a:cubicBezTo>
                    <a:pt x="239" y="5"/>
                    <a:pt x="239" y="9"/>
                    <a:pt x="239" y="14"/>
                  </a:cubicBezTo>
                  <a:cubicBezTo>
                    <a:pt x="239" y="18"/>
                    <a:pt x="239" y="22"/>
                    <a:pt x="242" y="24"/>
                  </a:cubicBezTo>
                  <a:cubicBezTo>
                    <a:pt x="244" y="26"/>
                    <a:pt x="247" y="27"/>
                    <a:pt x="249" y="27"/>
                  </a:cubicBezTo>
                  <a:cubicBezTo>
                    <a:pt x="252" y="27"/>
                    <a:pt x="255" y="26"/>
                    <a:pt x="257" y="24"/>
                  </a:cubicBezTo>
                  <a:cubicBezTo>
                    <a:pt x="259" y="22"/>
                    <a:pt x="260" y="18"/>
                    <a:pt x="260" y="14"/>
                  </a:cubicBezTo>
                  <a:moveTo>
                    <a:pt x="214" y="27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22"/>
                    <a:pt x="211" y="22"/>
                    <a:pt x="211" y="2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7" y="6"/>
                    <a:pt x="197" y="6"/>
                    <a:pt x="197" y="6"/>
                  </a:cubicBezTo>
                  <a:cubicBezTo>
                    <a:pt x="210" y="27"/>
                    <a:pt x="210" y="27"/>
                    <a:pt x="210" y="27"/>
                  </a:cubicBezTo>
                  <a:lnTo>
                    <a:pt x="214" y="27"/>
                  </a:lnTo>
                  <a:close/>
                  <a:moveTo>
                    <a:pt x="167" y="27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63" y="27"/>
                    <a:pt x="163" y="27"/>
                    <a:pt x="163" y="27"/>
                  </a:cubicBezTo>
                  <a:lnTo>
                    <a:pt x="167" y="27"/>
                  </a:ln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0" y="27"/>
                    <a:pt x="120" y="27"/>
                    <a:pt x="120" y="27"/>
                  </a:cubicBezTo>
                  <a:lnTo>
                    <a:pt x="120" y="0"/>
                  </a:lnTo>
                  <a:close/>
                  <a:moveTo>
                    <a:pt x="92" y="18"/>
                  </a:moveTo>
                  <a:cubicBezTo>
                    <a:pt x="89" y="18"/>
                    <a:pt x="89" y="18"/>
                    <a:pt x="89" y="18"/>
                  </a:cubicBezTo>
                  <a:cubicBezTo>
                    <a:pt x="89" y="20"/>
                    <a:pt x="88" y="21"/>
                    <a:pt x="87" y="22"/>
                  </a:cubicBezTo>
                  <a:cubicBezTo>
                    <a:pt x="86" y="23"/>
                    <a:pt x="85" y="24"/>
                    <a:pt x="82" y="24"/>
                  </a:cubicBezTo>
                  <a:cubicBezTo>
                    <a:pt x="81" y="24"/>
                    <a:pt x="79" y="23"/>
                    <a:pt x="78" y="22"/>
                  </a:cubicBezTo>
                  <a:cubicBezTo>
                    <a:pt x="76" y="20"/>
                    <a:pt x="75" y="16"/>
                    <a:pt x="75" y="14"/>
                  </a:cubicBezTo>
                  <a:cubicBezTo>
                    <a:pt x="75" y="11"/>
                    <a:pt x="76" y="7"/>
                    <a:pt x="78" y="5"/>
                  </a:cubicBezTo>
                  <a:cubicBezTo>
                    <a:pt x="79" y="4"/>
                    <a:pt x="81" y="3"/>
                    <a:pt x="82" y="3"/>
                  </a:cubicBezTo>
                  <a:cubicBezTo>
                    <a:pt x="85" y="3"/>
                    <a:pt x="86" y="4"/>
                    <a:pt x="87" y="5"/>
                  </a:cubicBezTo>
                  <a:cubicBezTo>
                    <a:pt x="88" y="6"/>
                    <a:pt x="89" y="7"/>
                    <a:pt x="89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6"/>
                    <a:pt x="91" y="4"/>
                    <a:pt x="90" y="3"/>
                  </a:cubicBezTo>
                  <a:cubicBezTo>
                    <a:pt x="88" y="1"/>
                    <a:pt x="85" y="0"/>
                    <a:pt x="82" y="0"/>
                  </a:cubicBezTo>
                  <a:cubicBezTo>
                    <a:pt x="80" y="0"/>
                    <a:pt x="77" y="1"/>
                    <a:pt x="75" y="3"/>
                  </a:cubicBezTo>
                  <a:cubicBezTo>
                    <a:pt x="72" y="5"/>
                    <a:pt x="72" y="9"/>
                    <a:pt x="72" y="14"/>
                  </a:cubicBezTo>
                  <a:cubicBezTo>
                    <a:pt x="72" y="18"/>
                    <a:pt x="72" y="22"/>
                    <a:pt x="75" y="24"/>
                  </a:cubicBezTo>
                  <a:cubicBezTo>
                    <a:pt x="77" y="26"/>
                    <a:pt x="80" y="27"/>
                    <a:pt x="82" y="27"/>
                  </a:cubicBezTo>
                  <a:cubicBezTo>
                    <a:pt x="85" y="27"/>
                    <a:pt x="88" y="26"/>
                    <a:pt x="90" y="24"/>
                  </a:cubicBezTo>
                  <a:cubicBezTo>
                    <a:pt x="91" y="23"/>
                    <a:pt x="92" y="21"/>
                    <a:pt x="92" y="18"/>
                  </a:cubicBezTo>
                  <a:moveTo>
                    <a:pt x="1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16" y="17"/>
                  </a:lnTo>
                  <a:close/>
                  <a:moveTo>
                    <a:pt x="22" y="2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 noEditPoints="1"/>
            </p:cNvSpPr>
            <p:nvPr userDrawn="1"/>
          </p:nvSpPr>
          <p:spPr bwMode="auto">
            <a:xfrm>
              <a:off x="372" y="4123"/>
              <a:ext cx="1140" cy="47"/>
            </a:xfrm>
            <a:custGeom>
              <a:avLst/>
              <a:gdLst>
                <a:gd name="T0" fmla="*/ 716 w 734"/>
                <a:gd name="T1" fmla="*/ 0 h 27"/>
                <a:gd name="T2" fmla="*/ 725 w 734"/>
                <a:gd name="T3" fmla="*/ 27 h 27"/>
                <a:gd name="T4" fmla="*/ 689 w 734"/>
                <a:gd name="T5" fmla="*/ 0 h 27"/>
                <a:gd name="T6" fmla="*/ 669 w 734"/>
                <a:gd name="T7" fmla="*/ 0 h 27"/>
                <a:gd name="T8" fmla="*/ 686 w 734"/>
                <a:gd name="T9" fmla="*/ 27 h 27"/>
                <a:gd name="T10" fmla="*/ 635 w 734"/>
                <a:gd name="T11" fmla="*/ 4 h 27"/>
                <a:gd name="T12" fmla="*/ 633 w 734"/>
                <a:gd name="T13" fmla="*/ 0 h 27"/>
                <a:gd name="T14" fmla="*/ 640 w 734"/>
                <a:gd name="T15" fmla="*/ 21 h 27"/>
                <a:gd name="T16" fmla="*/ 594 w 734"/>
                <a:gd name="T17" fmla="*/ 13 h 27"/>
                <a:gd name="T18" fmla="*/ 599 w 734"/>
                <a:gd name="T19" fmla="*/ 8 h 27"/>
                <a:gd name="T20" fmla="*/ 584 w 734"/>
                <a:gd name="T21" fmla="*/ 0 h 27"/>
                <a:gd name="T22" fmla="*/ 594 w 734"/>
                <a:gd name="T23" fmla="*/ 17 h 27"/>
                <a:gd name="T24" fmla="*/ 557 w 734"/>
                <a:gd name="T25" fmla="*/ 0 h 27"/>
                <a:gd name="T26" fmla="*/ 532 w 734"/>
                <a:gd name="T27" fmla="*/ 0 h 27"/>
                <a:gd name="T28" fmla="*/ 543 w 734"/>
                <a:gd name="T29" fmla="*/ 26 h 27"/>
                <a:gd name="T30" fmla="*/ 557 w 734"/>
                <a:gd name="T31" fmla="*/ 27 h 27"/>
                <a:gd name="T32" fmla="*/ 491 w 734"/>
                <a:gd name="T33" fmla="*/ 22 h 27"/>
                <a:gd name="T34" fmla="*/ 501 w 734"/>
                <a:gd name="T35" fmla="*/ 5 h 27"/>
                <a:gd name="T36" fmla="*/ 496 w 734"/>
                <a:gd name="T37" fmla="*/ 0 h 27"/>
                <a:gd name="T38" fmla="*/ 496 w 734"/>
                <a:gd name="T39" fmla="*/ 27 h 27"/>
                <a:gd name="T40" fmla="*/ 459 w 734"/>
                <a:gd name="T41" fmla="*/ 18 h 27"/>
                <a:gd name="T42" fmla="*/ 446 w 734"/>
                <a:gd name="T43" fmla="*/ 14 h 27"/>
                <a:gd name="T44" fmla="*/ 459 w 734"/>
                <a:gd name="T45" fmla="*/ 9 h 27"/>
                <a:gd name="T46" fmla="*/ 446 w 734"/>
                <a:gd name="T47" fmla="*/ 3 h 27"/>
                <a:gd name="T48" fmla="*/ 460 w 734"/>
                <a:gd name="T49" fmla="*/ 24 h 27"/>
                <a:gd name="T50" fmla="*/ 375 w 734"/>
                <a:gd name="T51" fmla="*/ 13 h 27"/>
                <a:gd name="T52" fmla="*/ 391 w 734"/>
                <a:gd name="T53" fmla="*/ 27 h 27"/>
                <a:gd name="T54" fmla="*/ 389 w 734"/>
                <a:gd name="T55" fmla="*/ 3 h 27"/>
                <a:gd name="T56" fmla="*/ 375 w 734"/>
                <a:gd name="T57" fmla="*/ 27 h 27"/>
                <a:gd name="T58" fmla="*/ 391 w 734"/>
                <a:gd name="T59" fmla="*/ 27 h 27"/>
                <a:gd name="T60" fmla="*/ 333 w 734"/>
                <a:gd name="T61" fmla="*/ 15 h 27"/>
                <a:gd name="T62" fmla="*/ 333 w 734"/>
                <a:gd name="T63" fmla="*/ 3 h 27"/>
                <a:gd name="T64" fmla="*/ 329 w 734"/>
                <a:gd name="T65" fmla="*/ 27 h 27"/>
                <a:gd name="T66" fmla="*/ 288 w 734"/>
                <a:gd name="T67" fmla="*/ 24 h 27"/>
                <a:gd name="T68" fmla="*/ 300 w 734"/>
                <a:gd name="T69" fmla="*/ 7 h 27"/>
                <a:gd name="T70" fmla="*/ 296 w 734"/>
                <a:gd name="T71" fmla="*/ 3 h 27"/>
                <a:gd name="T72" fmla="*/ 304 w 734"/>
                <a:gd name="T73" fmla="*/ 7 h 27"/>
                <a:gd name="T74" fmla="*/ 285 w 734"/>
                <a:gd name="T75" fmla="*/ 27 h 27"/>
                <a:gd name="T76" fmla="*/ 257 w 734"/>
                <a:gd name="T77" fmla="*/ 14 h 27"/>
                <a:gd name="T78" fmla="*/ 242 w 734"/>
                <a:gd name="T79" fmla="*/ 14 h 27"/>
                <a:gd name="T80" fmla="*/ 257 w 734"/>
                <a:gd name="T81" fmla="*/ 14 h 27"/>
                <a:gd name="T82" fmla="*/ 242 w 734"/>
                <a:gd name="T83" fmla="*/ 3 h 27"/>
                <a:gd name="T84" fmla="*/ 257 w 734"/>
                <a:gd name="T85" fmla="*/ 24 h 27"/>
                <a:gd name="T86" fmla="*/ 211 w 734"/>
                <a:gd name="T87" fmla="*/ 0 h 27"/>
                <a:gd name="T88" fmla="*/ 194 w 734"/>
                <a:gd name="T89" fmla="*/ 27 h 27"/>
                <a:gd name="T90" fmla="*/ 214 w 734"/>
                <a:gd name="T91" fmla="*/ 27 h 27"/>
                <a:gd name="T92" fmla="*/ 164 w 734"/>
                <a:gd name="T93" fmla="*/ 22 h 27"/>
                <a:gd name="T94" fmla="*/ 150 w 734"/>
                <a:gd name="T95" fmla="*/ 27 h 27"/>
                <a:gd name="T96" fmla="*/ 120 w 734"/>
                <a:gd name="T97" fmla="*/ 0 h 27"/>
                <a:gd name="T98" fmla="*/ 120 w 734"/>
                <a:gd name="T99" fmla="*/ 0 h 27"/>
                <a:gd name="T100" fmla="*/ 82 w 734"/>
                <a:gd name="T101" fmla="*/ 24 h 27"/>
                <a:gd name="T102" fmla="*/ 82 w 734"/>
                <a:gd name="T103" fmla="*/ 3 h 27"/>
                <a:gd name="T104" fmla="*/ 90 w 734"/>
                <a:gd name="T105" fmla="*/ 3 h 27"/>
                <a:gd name="T106" fmla="*/ 75 w 734"/>
                <a:gd name="T107" fmla="*/ 24 h 27"/>
                <a:gd name="T108" fmla="*/ 16 w 734"/>
                <a:gd name="T109" fmla="*/ 17 h 27"/>
                <a:gd name="T110" fmla="*/ 22 w 734"/>
                <a:gd name="T111" fmla="*/ 27 h 27"/>
                <a:gd name="T112" fmla="*/ 3 w 734"/>
                <a:gd name="T113" fmla="*/ 27 h 27"/>
                <a:gd name="T114" fmla="*/ 22 w 734"/>
                <a:gd name="T1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4" h="27">
                  <a:moveTo>
                    <a:pt x="734" y="0"/>
                  </a:moveTo>
                  <a:cubicBezTo>
                    <a:pt x="730" y="0"/>
                    <a:pt x="730" y="0"/>
                    <a:pt x="730" y="0"/>
                  </a:cubicBezTo>
                  <a:cubicBezTo>
                    <a:pt x="723" y="13"/>
                    <a:pt x="723" y="13"/>
                    <a:pt x="723" y="13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21" y="27"/>
                    <a:pt x="721" y="27"/>
                    <a:pt x="721" y="27"/>
                  </a:cubicBezTo>
                  <a:cubicBezTo>
                    <a:pt x="725" y="27"/>
                    <a:pt x="725" y="27"/>
                    <a:pt x="725" y="27"/>
                  </a:cubicBezTo>
                  <a:cubicBezTo>
                    <a:pt x="725" y="16"/>
                    <a:pt x="725" y="16"/>
                    <a:pt x="725" y="16"/>
                  </a:cubicBezTo>
                  <a:lnTo>
                    <a:pt x="734" y="0"/>
                  </a:lnTo>
                  <a:close/>
                  <a:moveTo>
                    <a:pt x="689" y="27"/>
                  </a:moveTo>
                  <a:cubicBezTo>
                    <a:pt x="689" y="0"/>
                    <a:pt x="689" y="0"/>
                    <a:pt x="68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86" y="22"/>
                    <a:pt x="686" y="22"/>
                    <a:pt x="686" y="22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69" y="0"/>
                    <a:pt x="669" y="0"/>
                    <a:pt x="669" y="0"/>
                  </a:cubicBezTo>
                  <a:cubicBezTo>
                    <a:pt x="669" y="27"/>
                    <a:pt x="669" y="27"/>
                    <a:pt x="669" y="27"/>
                  </a:cubicBezTo>
                  <a:cubicBezTo>
                    <a:pt x="673" y="27"/>
                    <a:pt x="673" y="27"/>
                    <a:pt x="673" y="27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6" y="27"/>
                    <a:pt x="686" y="27"/>
                    <a:pt x="686" y="27"/>
                  </a:cubicBezTo>
                  <a:lnTo>
                    <a:pt x="689" y="27"/>
                  </a:lnTo>
                  <a:close/>
                  <a:moveTo>
                    <a:pt x="639" y="17"/>
                  </a:moveTo>
                  <a:cubicBezTo>
                    <a:pt x="630" y="17"/>
                    <a:pt x="630" y="17"/>
                    <a:pt x="630" y="17"/>
                  </a:cubicBezTo>
                  <a:cubicBezTo>
                    <a:pt x="635" y="4"/>
                    <a:pt x="635" y="4"/>
                    <a:pt x="635" y="4"/>
                  </a:cubicBezTo>
                  <a:lnTo>
                    <a:pt x="639" y="17"/>
                  </a:lnTo>
                  <a:close/>
                  <a:moveTo>
                    <a:pt x="646" y="27"/>
                  </a:moveTo>
                  <a:cubicBezTo>
                    <a:pt x="637" y="0"/>
                    <a:pt x="637" y="0"/>
                    <a:pt x="637" y="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623" y="27"/>
                    <a:pt x="623" y="27"/>
                    <a:pt x="623" y="27"/>
                  </a:cubicBezTo>
                  <a:cubicBezTo>
                    <a:pt x="627" y="27"/>
                    <a:pt x="627" y="27"/>
                    <a:pt x="627" y="27"/>
                  </a:cubicBezTo>
                  <a:cubicBezTo>
                    <a:pt x="629" y="21"/>
                    <a:pt x="629" y="21"/>
                    <a:pt x="629" y="21"/>
                  </a:cubicBezTo>
                  <a:cubicBezTo>
                    <a:pt x="640" y="21"/>
                    <a:pt x="640" y="21"/>
                    <a:pt x="640" y="21"/>
                  </a:cubicBezTo>
                  <a:cubicBezTo>
                    <a:pt x="643" y="27"/>
                    <a:pt x="643" y="27"/>
                    <a:pt x="643" y="27"/>
                  </a:cubicBezTo>
                  <a:lnTo>
                    <a:pt x="646" y="27"/>
                  </a:lnTo>
                  <a:close/>
                  <a:moveTo>
                    <a:pt x="599" y="8"/>
                  </a:moveTo>
                  <a:cubicBezTo>
                    <a:pt x="599" y="12"/>
                    <a:pt x="597" y="13"/>
                    <a:pt x="594" y="13"/>
                  </a:cubicBezTo>
                  <a:cubicBezTo>
                    <a:pt x="587" y="13"/>
                    <a:pt x="587" y="13"/>
                    <a:pt x="587" y="13"/>
                  </a:cubicBezTo>
                  <a:cubicBezTo>
                    <a:pt x="587" y="3"/>
                    <a:pt x="587" y="3"/>
                    <a:pt x="587" y="3"/>
                  </a:cubicBezTo>
                  <a:cubicBezTo>
                    <a:pt x="594" y="3"/>
                    <a:pt x="594" y="3"/>
                    <a:pt x="594" y="3"/>
                  </a:cubicBezTo>
                  <a:cubicBezTo>
                    <a:pt x="597" y="3"/>
                    <a:pt x="599" y="5"/>
                    <a:pt x="599" y="8"/>
                  </a:cubicBezTo>
                  <a:moveTo>
                    <a:pt x="603" y="8"/>
                  </a:moveTo>
                  <a:cubicBezTo>
                    <a:pt x="603" y="6"/>
                    <a:pt x="602" y="4"/>
                    <a:pt x="601" y="3"/>
                  </a:cubicBezTo>
                  <a:cubicBezTo>
                    <a:pt x="599" y="1"/>
                    <a:pt x="597" y="0"/>
                    <a:pt x="59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7"/>
                    <a:pt x="584" y="27"/>
                    <a:pt x="584" y="27"/>
                  </a:cubicBezTo>
                  <a:cubicBezTo>
                    <a:pt x="587" y="27"/>
                    <a:pt x="587" y="27"/>
                    <a:pt x="587" y="27"/>
                  </a:cubicBezTo>
                  <a:cubicBezTo>
                    <a:pt x="587" y="17"/>
                    <a:pt x="587" y="17"/>
                    <a:pt x="587" y="17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7" y="17"/>
                    <a:pt x="599" y="16"/>
                    <a:pt x="600" y="14"/>
                  </a:cubicBezTo>
                  <a:cubicBezTo>
                    <a:pt x="602" y="13"/>
                    <a:pt x="603" y="11"/>
                    <a:pt x="603" y="8"/>
                  </a:cubicBezTo>
                  <a:moveTo>
                    <a:pt x="557" y="27"/>
                  </a:moveTo>
                  <a:cubicBezTo>
                    <a:pt x="557" y="0"/>
                    <a:pt x="557" y="0"/>
                    <a:pt x="557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2" y="27"/>
                    <a:pt x="532" y="27"/>
                    <a:pt x="532" y="27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4"/>
                    <a:pt x="535" y="4"/>
                    <a:pt x="535" y="4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54" y="4"/>
                    <a:pt x="554" y="4"/>
                    <a:pt x="554" y="4"/>
                  </a:cubicBezTo>
                  <a:cubicBezTo>
                    <a:pt x="554" y="27"/>
                    <a:pt x="554" y="27"/>
                    <a:pt x="554" y="27"/>
                  </a:cubicBezTo>
                  <a:lnTo>
                    <a:pt x="557" y="27"/>
                  </a:lnTo>
                  <a:close/>
                  <a:moveTo>
                    <a:pt x="503" y="14"/>
                  </a:moveTo>
                  <a:cubicBezTo>
                    <a:pt x="503" y="16"/>
                    <a:pt x="503" y="20"/>
                    <a:pt x="501" y="22"/>
                  </a:cubicBezTo>
                  <a:cubicBezTo>
                    <a:pt x="500" y="23"/>
                    <a:pt x="498" y="24"/>
                    <a:pt x="496" y="24"/>
                  </a:cubicBezTo>
                  <a:cubicBezTo>
                    <a:pt x="494" y="24"/>
                    <a:pt x="493" y="23"/>
                    <a:pt x="491" y="22"/>
                  </a:cubicBezTo>
                  <a:cubicBezTo>
                    <a:pt x="489" y="20"/>
                    <a:pt x="489" y="16"/>
                    <a:pt x="489" y="14"/>
                  </a:cubicBezTo>
                  <a:cubicBezTo>
                    <a:pt x="489" y="11"/>
                    <a:pt x="489" y="7"/>
                    <a:pt x="491" y="5"/>
                  </a:cubicBezTo>
                  <a:cubicBezTo>
                    <a:pt x="493" y="4"/>
                    <a:pt x="494" y="3"/>
                    <a:pt x="496" y="3"/>
                  </a:cubicBezTo>
                  <a:cubicBezTo>
                    <a:pt x="498" y="3"/>
                    <a:pt x="500" y="4"/>
                    <a:pt x="501" y="5"/>
                  </a:cubicBezTo>
                  <a:cubicBezTo>
                    <a:pt x="503" y="7"/>
                    <a:pt x="503" y="11"/>
                    <a:pt x="503" y="14"/>
                  </a:cubicBezTo>
                  <a:moveTo>
                    <a:pt x="507" y="14"/>
                  </a:moveTo>
                  <a:cubicBezTo>
                    <a:pt x="507" y="9"/>
                    <a:pt x="506" y="5"/>
                    <a:pt x="503" y="3"/>
                  </a:cubicBezTo>
                  <a:cubicBezTo>
                    <a:pt x="501" y="1"/>
                    <a:pt x="499" y="0"/>
                    <a:pt x="496" y="0"/>
                  </a:cubicBezTo>
                  <a:cubicBezTo>
                    <a:pt x="493" y="0"/>
                    <a:pt x="491" y="1"/>
                    <a:pt x="489" y="3"/>
                  </a:cubicBezTo>
                  <a:cubicBezTo>
                    <a:pt x="486" y="5"/>
                    <a:pt x="486" y="9"/>
                    <a:pt x="486" y="14"/>
                  </a:cubicBezTo>
                  <a:cubicBezTo>
                    <a:pt x="486" y="18"/>
                    <a:pt x="486" y="22"/>
                    <a:pt x="489" y="24"/>
                  </a:cubicBezTo>
                  <a:cubicBezTo>
                    <a:pt x="491" y="26"/>
                    <a:pt x="493" y="27"/>
                    <a:pt x="496" y="27"/>
                  </a:cubicBezTo>
                  <a:cubicBezTo>
                    <a:pt x="499" y="27"/>
                    <a:pt x="501" y="26"/>
                    <a:pt x="503" y="24"/>
                  </a:cubicBezTo>
                  <a:cubicBezTo>
                    <a:pt x="506" y="22"/>
                    <a:pt x="507" y="18"/>
                    <a:pt x="507" y="14"/>
                  </a:cubicBezTo>
                  <a:moveTo>
                    <a:pt x="463" y="18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59" y="20"/>
                    <a:pt x="459" y="21"/>
                    <a:pt x="458" y="22"/>
                  </a:cubicBezTo>
                  <a:cubicBezTo>
                    <a:pt x="457" y="23"/>
                    <a:pt x="455" y="24"/>
                    <a:pt x="453" y="24"/>
                  </a:cubicBezTo>
                  <a:cubicBezTo>
                    <a:pt x="451" y="24"/>
                    <a:pt x="449" y="23"/>
                    <a:pt x="448" y="22"/>
                  </a:cubicBezTo>
                  <a:cubicBezTo>
                    <a:pt x="446" y="20"/>
                    <a:pt x="446" y="16"/>
                    <a:pt x="446" y="14"/>
                  </a:cubicBezTo>
                  <a:cubicBezTo>
                    <a:pt x="446" y="11"/>
                    <a:pt x="446" y="7"/>
                    <a:pt x="448" y="5"/>
                  </a:cubicBezTo>
                  <a:cubicBezTo>
                    <a:pt x="449" y="4"/>
                    <a:pt x="451" y="3"/>
                    <a:pt x="453" y="3"/>
                  </a:cubicBezTo>
                  <a:cubicBezTo>
                    <a:pt x="455" y="3"/>
                    <a:pt x="457" y="4"/>
                    <a:pt x="458" y="5"/>
                  </a:cubicBezTo>
                  <a:cubicBezTo>
                    <a:pt x="459" y="6"/>
                    <a:pt x="459" y="7"/>
                    <a:pt x="459" y="9"/>
                  </a:cubicBezTo>
                  <a:cubicBezTo>
                    <a:pt x="463" y="9"/>
                    <a:pt x="463" y="9"/>
                    <a:pt x="463" y="9"/>
                  </a:cubicBezTo>
                  <a:cubicBezTo>
                    <a:pt x="463" y="6"/>
                    <a:pt x="462" y="4"/>
                    <a:pt x="460" y="3"/>
                  </a:cubicBezTo>
                  <a:cubicBezTo>
                    <a:pt x="458" y="1"/>
                    <a:pt x="456" y="0"/>
                    <a:pt x="453" y="0"/>
                  </a:cubicBezTo>
                  <a:cubicBezTo>
                    <a:pt x="450" y="0"/>
                    <a:pt x="448" y="1"/>
                    <a:pt x="446" y="3"/>
                  </a:cubicBezTo>
                  <a:cubicBezTo>
                    <a:pt x="443" y="5"/>
                    <a:pt x="443" y="9"/>
                    <a:pt x="443" y="14"/>
                  </a:cubicBezTo>
                  <a:cubicBezTo>
                    <a:pt x="443" y="18"/>
                    <a:pt x="443" y="22"/>
                    <a:pt x="446" y="24"/>
                  </a:cubicBezTo>
                  <a:cubicBezTo>
                    <a:pt x="448" y="26"/>
                    <a:pt x="450" y="27"/>
                    <a:pt x="453" y="27"/>
                  </a:cubicBezTo>
                  <a:cubicBezTo>
                    <a:pt x="456" y="27"/>
                    <a:pt x="458" y="26"/>
                    <a:pt x="460" y="24"/>
                  </a:cubicBezTo>
                  <a:cubicBezTo>
                    <a:pt x="462" y="23"/>
                    <a:pt x="463" y="21"/>
                    <a:pt x="463" y="18"/>
                  </a:cubicBezTo>
                  <a:moveTo>
                    <a:pt x="388" y="8"/>
                  </a:moveTo>
                  <a:cubicBezTo>
                    <a:pt x="388" y="11"/>
                    <a:pt x="386" y="13"/>
                    <a:pt x="383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83" y="3"/>
                    <a:pt x="383" y="3"/>
                    <a:pt x="383" y="3"/>
                  </a:cubicBezTo>
                  <a:cubicBezTo>
                    <a:pt x="386" y="3"/>
                    <a:pt x="388" y="5"/>
                    <a:pt x="388" y="8"/>
                  </a:cubicBezTo>
                  <a:moveTo>
                    <a:pt x="391" y="27"/>
                  </a:moveTo>
                  <a:cubicBezTo>
                    <a:pt x="386" y="15"/>
                    <a:pt x="386" y="15"/>
                    <a:pt x="386" y="15"/>
                  </a:cubicBezTo>
                  <a:cubicBezTo>
                    <a:pt x="387" y="15"/>
                    <a:pt x="389" y="14"/>
                    <a:pt x="389" y="13"/>
                  </a:cubicBezTo>
                  <a:cubicBezTo>
                    <a:pt x="391" y="12"/>
                    <a:pt x="391" y="10"/>
                    <a:pt x="391" y="8"/>
                  </a:cubicBezTo>
                  <a:cubicBezTo>
                    <a:pt x="391" y="6"/>
                    <a:pt x="391" y="4"/>
                    <a:pt x="389" y="3"/>
                  </a:cubicBezTo>
                  <a:cubicBezTo>
                    <a:pt x="388" y="1"/>
                    <a:pt x="386" y="0"/>
                    <a:pt x="383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27"/>
                    <a:pt x="372" y="27"/>
                    <a:pt x="372" y="27"/>
                  </a:cubicBezTo>
                  <a:cubicBezTo>
                    <a:pt x="375" y="27"/>
                    <a:pt x="375" y="27"/>
                    <a:pt x="375" y="27"/>
                  </a:cubicBezTo>
                  <a:cubicBezTo>
                    <a:pt x="375" y="16"/>
                    <a:pt x="375" y="16"/>
                    <a:pt x="375" y="16"/>
                  </a:cubicBezTo>
                  <a:cubicBezTo>
                    <a:pt x="383" y="16"/>
                    <a:pt x="383" y="16"/>
                    <a:pt x="383" y="16"/>
                  </a:cubicBezTo>
                  <a:cubicBezTo>
                    <a:pt x="388" y="27"/>
                    <a:pt x="388" y="27"/>
                    <a:pt x="388" y="27"/>
                  </a:cubicBezTo>
                  <a:lnTo>
                    <a:pt x="391" y="27"/>
                  </a:lnTo>
                  <a:close/>
                  <a:moveTo>
                    <a:pt x="347" y="27"/>
                  </a:moveTo>
                  <a:cubicBezTo>
                    <a:pt x="347" y="24"/>
                    <a:pt x="347" y="24"/>
                    <a:pt x="347" y="24"/>
                  </a:cubicBezTo>
                  <a:cubicBezTo>
                    <a:pt x="333" y="24"/>
                    <a:pt x="333" y="24"/>
                    <a:pt x="333" y="24"/>
                  </a:cubicBezTo>
                  <a:cubicBezTo>
                    <a:pt x="333" y="15"/>
                    <a:pt x="333" y="15"/>
                    <a:pt x="333" y="15"/>
                  </a:cubicBezTo>
                  <a:cubicBezTo>
                    <a:pt x="345" y="15"/>
                    <a:pt x="345" y="15"/>
                    <a:pt x="345" y="15"/>
                  </a:cubicBezTo>
                  <a:cubicBezTo>
                    <a:pt x="345" y="11"/>
                    <a:pt x="345" y="11"/>
                    <a:pt x="345" y="11"/>
                  </a:cubicBezTo>
                  <a:cubicBezTo>
                    <a:pt x="333" y="11"/>
                    <a:pt x="333" y="11"/>
                    <a:pt x="333" y="11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27"/>
                    <a:pt x="329" y="27"/>
                    <a:pt x="329" y="27"/>
                  </a:cubicBezTo>
                  <a:lnTo>
                    <a:pt x="347" y="27"/>
                  </a:lnTo>
                  <a:close/>
                  <a:moveTo>
                    <a:pt x="301" y="19"/>
                  </a:moveTo>
                  <a:cubicBezTo>
                    <a:pt x="301" y="22"/>
                    <a:pt x="299" y="24"/>
                    <a:pt x="296" y="24"/>
                  </a:cubicBezTo>
                  <a:cubicBezTo>
                    <a:pt x="288" y="24"/>
                    <a:pt x="288" y="24"/>
                    <a:pt x="288" y="24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9" y="15"/>
                    <a:pt x="301" y="16"/>
                    <a:pt x="301" y="19"/>
                  </a:cubicBezTo>
                  <a:moveTo>
                    <a:pt x="300" y="7"/>
                  </a:moveTo>
                  <a:cubicBezTo>
                    <a:pt x="300" y="10"/>
                    <a:pt x="299" y="12"/>
                    <a:pt x="296" y="12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96" y="3"/>
                    <a:pt x="296" y="3"/>
                    <a:pt x="296" y="3"/>
                  </a:cubicBezTo>
                  <a:cubicBezTo>
                    <a:pt x="298" y="3"/>
                    <a:pt x="300" y="5"/>
                    <a:pt x="300" y="7"/>
                  </a:cubicBezTo>
                  <a:moveTo>
                    <a:pt x="304" y="19"/>
                  </a:moveTo>
                  <a:cubicBezTo>
                    <a:pt x="304" y="17"/>
                    <a:pt x="303" y="14"/>
                    <a:pt x="300" y="13"/>
                  </a:cubicBezTo>
                  <a:cubicBezTo>
                    <a:pt x="302" y="12"/>
                    <a:pt x="304" y="10"/>
                    <a:pt x="304" y="7"/>
                  </a:cubicBezTo>
                  <a:cubicBezTo>
                    <a:pt x="304" y="5"/>
                    <a:pt x="303" y="4"/>
                    <a:pt x="302" y="3"/>
                  </a:cubicBezTo>
                  <a:cubicBezTo>
                    <a:pt x="301" y="1"/>
                    <a:pt x="298" y="0"/>
                    <a:pt x="29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8" y="27"/>
                    <a:pt x="301" y="26"/>
                    <a:pt x="302" y="24"/>
                  </a:cubicBezTo>
                  <a:cubicBezTo>
                    <a:pt x="304" y="23"/>
                    <a:pt x="304" y="22"/>
                    <a:pt x="304" y="19"/>
                  </a:cubicBezTo>
                  <a:moveTo>
                    <a:pt x="257" y="14"/>
                  </a:moveTo>
                  <a:cubicBezTo>
                    <a:pt x="257" y="16"/>
                    <a:pt x="256" y="20"/>
                    <a:pt x="254" y="22"/>
                  </a:cubicBezTo>
                  <a:cubicBezTo>
                    <a:pt x="253" y="23"/>
                    <a:pt x="251" y="24"/>
                    <a:pt x="249" y="24"/>
                  </a:cubicBezTo>
                  <a:cubicBezTo>
                    <a:pt x="248" y="24"/>
                    <a:pt x="246" y="23"/>
                    <a:pt x="245" y="22"/>
                  </a:cubicBezTo>
                  <a:cubicBezTo>
                    <a:pt x="242" y="20"/>
                    <a:pt x="242" y="16"/>
                    <a:pt x="242" y="14"/>
                  </a:cubicBezTo>
                  <a:cubicBezTo>
                    <a:pt x="242" y="11"/>
                    <a:pt x="242" y="7"/>
                    <a:pt x="245" y="5"/>
                  </a:cubicBezTo>
                  <a:cubicBezTo>
                    <a:pt x="246" y="4"/>
                    <a:pt x="248" y="3"/>
                    <a:pt x="249" y="3"/>
                  </a:cubicBezTo>
                  <a:cubicBezTo>
                    <a:pt x="251" y="3"/>
                    <a:pt x="253" y="4"/>
                    <a:pt x="254" y="5"/>
                  </a:cubicBezTo>
                  <a:cubicBezTo>
                    <a:pt x="256" y="7"/>
                    <a:pt x="257" y="11"/>
                    <a:pt x="257" y="14"/>
                  </a:cubicBezTo>
                  <a:moveTo>
                    <a:pt x="260" y="14"/>
                  </a:moveTo>
                  <a:cubicBezTo>
                    <a:pt x="260" y="9"/>
                    <a:pt x="259" y="5"/>
                    <a:pt x="257" y="3"/>
                  </a:cubicBezTo>
                  <a:cubicBezTo>
                    <a:pt x="255" y="1"/>
                    <a:pt x="252" y="0"/>
                    <a:pt x="249" y="0"/>
                  </a:cubicBezTo>
                  <a:cubicBezTo>
                    <a:pt x="247" y="0"/>
                    <a:pt x="244" y="1"/>
                    <a:pt x="242" y="3"/>
                  </a:cubicBezTo>
                  <a:cubicBezTo>
                    <a:pt x="239" y="5"/>
                    <a:pt x="239" y="9"/>
                    <a:pt x="239" y="14"/>
                  </a:cubicBezTo>
                  <a:cubicBezTo>
                    <a:pt x="239" y="18"/>
                    <a:pt x="239" y="22"/>
                    <a:pt x="242" y="24"/>
                  </a:cubicBezTo>
                  <a:cubicBezTo>
                    <a:pt x="244" y="26"/>
                    <a:pt x="247" y="27"/>
                    <a:pt x="249" y="27"/>
                  </a:cubicBezTo>
                  <a:cubicBezTo>
                    <a:pt x="252" y="27"/>
                    <a:pt x="255" y="26"/>
                    <a:pt x="257" y="24"/>
                  </a:cubicBezTo>
                  <a:cubicBezTo>
                    <a:pt x="259" y="22"/>
                    <a:pt x="260" y="18"/>
                    <a:pt x="260" y="14"/>
                  </a:cubicBezTo>
                  <a:moveTo>
                    <a:pt x="214" y="27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22"/>
                    <a:pt x="211" y="22"/>
                    <a:pt x="211" y="2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7" y="6"/>
                    <a:pt x="197" y="6"/>
                    <a:pt x="197" y="6"/>
                  </a:cubicBezTo>
                  <a:cubicBezTo>
                    <a:pt x="210" y="27"/>
                    <a:pt x="210" y="27"/>
                    <a:pt x="210" y="27"/>
                  </a:cubicBezTo>
                  <a:lnTo>
                    <a:pt x="214" y="27"/>
                  </a:lnTo>
                  <a:close/>
                  <a:moveTo>
                    <a:pt x="167" y="27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63" y="27"/>
                    <a:pt x="163" y="27"/>
                    <a:pt x="163" y="27"/>
                  </a:cubicBezTo>
                  <a:lnTo>
                    <a:pt x="167" y="27"/>
                  </a:ln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0" y="27"/>
                    <a:pt x="120" y="27"/>
                    <a:pt x="120" y="27"/>
                  </a:cubicBezTo>
                  <a:lnTo>
                    <a:pt x="120" y="0"/>
                  </a:lnTo>
                  <a:close/>
                  <a:moveTo>
                    <a:pt x="92" y="18"/>
                  </a:moveTo>
                  <a:cubicBezTo>
                    <a:pt x="89" y="18"/>
                    <a:pt x="89" y="18"/>
                    <a:pt x="89" y="18"/>
                  </a:cubicBezTo>
                  <a:cubicBezTo>
                    <a:pt x="89" y="20"/>
                    <a:pt x="88" y="21"/>
                    <a:pt x="87" y="22"/>
                  </a:cubicBezTo>
                  <a:cubicBezTo>
                    <a:pt x="86" y="23"/>
                    <a:pt x="85" y="24"/>
                    <a:pt x="82" y="24"/>
                  </a:cubicBezTo>
                  <a:cubicBezTo>
                    <a:pt x="81" y="24"/>
                    <a:pt x="79" y="23"/>
                    <a:pt x="78" y="22"/>
                  </a:cubicBezTo>
                  <a:cubicBezTo>
                    <a:pt x="76" y="20"/>
                    <a:pt x="75" y="16"/>
                    <a:pt x="75" y="14"/>
                  </a:cubicBezTo>
                  <a:cubicBezTo>
                    <a:pt x="75" y="11"/>
                    <a:pt x="76" y="7"/>
                    <a:pt x="78" y="5"/>
                  </a:cubicBezTo>
                  <a:cubicBezTo>
                    <a:pt x="79" y="4"/>
                    <a:pt x="81" y="3"/>
                    <a:pt x="82" y="3"/>
                  </a:cubicBezTo>
                  <a:cubicBezTo>
                    <a:pt x="85" y="3"/>
                    <a:pt x="86" y="4"/>
                    <a:pt x="87" y="5"/>
                  </a:cubicBezTo>
                  <a:cubicBezTo>
                    <a:pt x="88" y="6"/>
                    <a:pt x="89" y="7"/>
                    <a:pt x="89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6"/>
                    <a:pt x="91" y="4"/>
                    <a:pt x="90" y="3"/>
                  </a:cubicBezTo>
                  <a:cubicBezTo>
                    <a:pt x="88" y="1"/>
                    <a:pt x="85" y="0"/>
                    <a:pt x="82" y="0"/>
                  </a:cubicBezTo>
                  <a:cubicBezTo>
                    <a:pt x="80" y="0"/>
                    <a:pt x="77" y="1"/>
                    <a:pt x="75" y="3"/>
                  </a:cubicBezTo>
                  <a:cubicBezTo>
                    <a:pt x="72" y="5"/>
                    <a:pt x="72" y="9"/>
                    <a:pt x="72" y="14"/>
                  </a:cubicBezTo>
                  <a:cubicBezTo>
                    <a:pt x="72" y="18"/>
                    <a:pt x="72" y="22"/>
                    <a:pt x="75" y="24"/>
                  </a:cubicBezTo>
                  <a:cubicBezTo>
                    <a:pt x="77" y="26"/>
                    <a:pt x="80" y="27"/>
                    <a:pt x="82" y="27"/>
                  </a:cubicBezTo>
                  <a:cubicBezTo>
                    <a:pt x="85" y="27"/>
                    <a:pt x="88" y="26"/>
                    <a:pt x="90" y="24"/>
                  </a:cubicBezTo>
                  <a:cubicBezTo>
                    <a:pt x="91" y="23"/>
                    <a:pt x="92" y="21"/>
                    <a:pt x="92" y="18"/>
                  </a:cubicBezTo>
                  <a:moveTo>
                    <a:pt x="1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16" y="17"/>
                  </a:lnTo>
                  <a:close/>
                  <a:moveTo>
                    <a:pt x="22" y="2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 noEditPoints="1"/>
            </p:cNvSpPr>
            <p:nvPr userDrawn="1"/>
          </p:nvSpPr>
          <p:spPr bwMode="auto">
            <a:xfrm>
              <a:off x="368" y="4123"/>
              <a:ext cx="1141" cy="47"/>
            </a:xfrm>
            <a:custGeom>
              <a:avLst/>
              <a:gdLst>
                <a:gd name="T0" fmla="*/ 716 w 734"/>
                <a:gd name="T1" fmla="*/ 0 h 27"/>
                <a:gd name="T2" fmla="*/ 725 w 734"/>
                <a:gd name="T3" fmla="*/ 27 h 27"/>
                <a:gd name="T4" fmla="*/ 690 w 734"/>
                <a:gd name="T5" fmla="*/ 0 h 27"/>
                <a:gd name="T6" fmla="*/ 670 w 734"/>
                <a:gd name="T7" fmla="*/ 0 h 27"/>
                <a:gd name="T8" fmla="*/ 686 w 734"/>
                <a:gd name="T9" fmla="*/ 27 h 27"/>
                <a:gd name="T10" fmla="*/ 635 w 734"/>
                <a:gd name="T11" fmla="*/ 4 h 27"/>
                <a:gd name="T12" fmla="*/ 633 w 734"/>
                <a:gd name="T13" fmla="*/ 0 h 27"/>
                <a:gd name="T14" fmla="*/ 641 w 734"/>
                <a:gd name="T15" fmla="*/ 21 h 27"/>
                <a:gd name="T16" fmla="*/ 594 w 734"/>
                <a:gd name="T17" fmla="*/ 13 h 27"/>
                <a:gd name="T18" fmla="*/ 599 w 734"/>
                <a:gd name="T19" fmla="*/ 8 h 27"/>
                <a:gd name="T20" fmla="*/ 584 w 734"/>
                <a:gd name="T21" fmla="*/ 0 h 27"/>
                <a:gd name="T22" fmla="*/ 594 w 734"/>
                <a:gd name="T23" fmla="*/ 17 h 27"/>
                <a:gd name="T24" fmla="*/ 557 w 734"/>
                <a:gd name="T25" fmla="*/ 0 h 27"/>
                <a:gd name="T26" fmla="*/ 532 w 734"/>
                <a:gd name="T27" fmla="*/ 0 h 27"/>
                <a:gd name="T28" fmla="*/ 543 w 734"/>
                <a:gd name="T29" fmla="*/ 26 h 27"/>
                <a:gd name="T30" fmla="*/ 557 w 734"/>
                <a:gd name="T31" fmla="*/ 27 h 27"/>
                <a:gd name="T32" fmla="*/ 491 w 734"/>
                <a:gd name="T33" fmla="*/ 22 h 27"/>
                <a:gd name="T34" fmla="*/ 501 w 734"/>
                <a:gd name="T35" fmla="*/ 5 h 27"/>
                <a:gd name="T36" fmla="*/ 496 w 734"/>
                <a:gd name="T37" fmla="*/ 0 h 27"/>
                <a:gd name="T38" fmla="*/ 496 w 734"/>
                <a:gd name="T39" fmla="*/ 27 h 27"/>
                <a:gd name="T40" fmla="*/ 459 w 734"/>
                <a:gd name="T41" fmla="*/ 18 h 27"/>
                <a:gd name="T42" fmla="*/ 446 w 734"/>
                <a:gd name="T43" fmla="*/ 14 h 27"/>
                <a:gd name="T44" fmla="*/ 459 w 734"/>
                <a:gd name="T45" fmla="*/ 9 h 27"/>
                <a:gd name="T46" fmla="*/ 446 w 734"/>
                <a:gd name="T47" fmla="*/ 3 h 27"/>
                <a:gd name="T48" fmla="*/ 460 w 734"/>
                <a:gd name="T49" fmla="*/ 24 h 27"/>
                <a:gd name="T50" fmla="*/ 376 w 734"/>
                <a:gd name="T51" fmla="*/ 13 h 27"/>
                <a:gd name="T52" fmla="*/ 392 w 734"/>
                <a:gd name="T53" fmla="*/ 27 h 27"/>
                <a:gd name="T54" fmla="*/ 389 w 734"/>
                <a:gd name="T55" fmla="*/ 3 h 27"/>
                <a:gd name="T56" fmla="*/ 376 w 734"/>
                <a:gd name="T57" fmla="*/ 27 h 27"/>
                <a:gd name="T58" fmla="*/ 392 w 734"/>
                <a:gd name="T59" fmla="*/ 27 h 27"/>
                <a:gd name="T60" fmla="*/ 333 w 734"/>
                <a:gd name="T61" fmla="*/ 15 h 27"/>
                <a:gd name="T62" fmla="*/ 333 w 734"/>
                <a:gd name="T63" fmla="*/ 3 h 27"/>
                <a:gd name="T64" fmla="*/ 330 w 734"/>
                <a:gd name="T65" fmla="*/ 27 h 27"/>
                <a:gd name="T66" fmla="*/ 289 w 734"/>
                <a:gd name="T67" fmla="*/ 24 h 27"/>
                <a:gd name="T68" fmla="*/ 301 w 734"/>
                <a:gd name="T69" fmla="*/ 7 h 27"/>
                <a:gd name="T70" fmla="*/ 296 w 734"/>
                <a:gd name="T71" fmla="*/ 3 h 27"/>
                <a:gd name="T72" fmla="*/ 304 w 734"/>
                <a:gd name="T73" fmla="*/ 7 h 27"/>
                <a:gd name="T74" fmla="*/ 285 w 734"/>
                <a:gd name="T75" fmla="*/ 27 h 27"/>
                <a:gd name="T76" fmla="*/ 257 w 734"/>
                <a:gd name="T77" fmla="*/ 14 h 27"/>
                <a:gd name="T78" fmla="*/ 243 w 734"/>
                <a:gd name="T79" fmla="*/ 14 h 27"/>
                <a:gd name="T80" fmla="*/ 257 w 734"/>
                <a:gd name="T81" fmla="*/ 14 h 27"/>
                <a:gd name="T82" fmla="*/ 243 w 734"/>
                <a:gd name="T83" fmla="*/ 3 h 27"/>
                <a:gd name="T84" fmla="*/ 257 w 734"/>
                <a:gd name="T85" fmla="*/ 24 h 27"/>
                <a:gd name="T86" fmla="*/ 211 w 734"/>
                <a:gd name="T87" fmla="*/ 0 h 27"/>
                <a:gd name="T88" fmla="*/ 194 w 734"/>
                <a:gd name="T89" fmla="*/ 27 h 27"/>
                <a:gd name="T90" fmla="*/ 214 w 734"/>
                <a:gd name="T91" fmla="*/ 27 h 27"/>
                <a:gd name="T92" fmla="*/ 164 w 734"/>
                <a:gd name="T93" fmla="*/ 22 h 27"/>
                <a:gd name="T94" fmla="*/ 150 w 734"/>
                <a:gd name="T95" fmla="*/ 27 h 27"/>
                <a:gd name="T96" fmla="*/ 120 w 734"/>
                <a:gd name="T97" fmla="*/ 0 h 27"/>
                <a:gd name="T98" fmla="*/ 120 w 734"/>
                <a:gd name="T99" fmla="*/ 0 h 27"/>
                <a:gd name="T100" fmla="*/ 83 w 734"/>
                <a:gd name="T101" fmla="*/ 24 h 27"/>
                <a:gd name="T102" fmla="*/ 83 w 734"/>
                <a:gd name="T103" fmla="*/ 3 h 27"/>
                <a:gd name="T104" fmla="*/ 90 w 734"/>
                <a:gd name="T105" fmla="*/ 3 h 27"/>
                <a:gd name="T106" fmla="*/ 76 w 734"/>
                <a:gd name="T107" fmla="*/ 24 h 27"/>
                <a:gd name="T108" fmla="*/ 16 w 734"/>
                <a:gd name="T109" fmla="*/ 17 h 27"/>
                <a:gd name="T110" fmla="*/ 23 w 734"/>
                <a:gd name="T111" fmla="*/ 27 h 27"/>
                <a:gd name="T112" fmla="*/ 3 w 734"/>
                <a:gd name="T113" fmla="*/ 27 h 27"/>
                <a:gd name="T114" fmla="*/ 23 w 734"/>
                <a:gd name="T1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4" h="27">
                  <a:moveTo>
                    <a:pt x="734" y="0"/>
                  </a:moveTo>
                  <a:cubicBezTo>
                    <a:pt x="730" y="0"/>
                    <a:pt x="730" y="0"/>
                    <a:pt x="730" y="0"/>
                  </a:cubicBezTo>
                  <a:cubicBezTo>
                    <a:pt x="723" y="13"/>
                    <a:pt x="723" y="13"/>
                    <a:pt x="723" y="13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13" y="0"/>
                    <a:pt x="713" y="0"/>
                    <a:pt x="713" y="0"/>
                  </a:cubicBezTo>
                  <a:cubicBezTo>
                    <a:pt x="722" y="16"/>
                    <a:pt x="722" y="16"/>
                    <a:pt x="722" y="16"/>
                  </a:cubicBezTo>
                  <a:cubicBezTo>
                    <a:pt x="722" y="27"/>
                    <a:pt x="722" y="27"/>
                    <a:pt x="722" y="27"/>
                  </a:cubicBezTo>
                  <a:cubicBezTo>
                    <a:pt x="725" y="27"/>
                    <a:pt x="725" y="27"/>
                    <a:pt x="725" y="27"/>
                  </a:cubicBezTo>
                  <a:cubicBezTo>
                    <a:pt x="725" y="16"/>
                    <a:pt x="725" y="16"/>
                    <a:pt x="725" y="16"/>
                  </a:cubicBezTo>
                  <a:lnTo>
                    <a:pt x="734" y="0"/>
                  </a:lnTo>
                  <a:close/>
                  <a:moveTo>
                    <a:pt x="690" y="27"/>
                  </a:moveTo>
                  <a:cubicBezTo>
                    <a:pt x="690" y="0"/>
                    <a:pt x="690" y="0"/>
                    <a:pt x="690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86" y="22"/>
                    <a:pt x="686" y="22"/>
                    <a:pt x="686" y="22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70" y="27"/>
                    <a:pt x="670" y="27"/>
                    <a:pt x="670" y="27"/>
                  </a:cubicBezTo>
                  <a:cubicBezTo>
                    <a:pt x="673" y="27"/>
                    <a:pt x="673" y="27"/>
                    <a:pt x="673" y="27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6" y="27"/>
                    <a:pt x="686" y="27"/>
                    <a:pt x="686" y="27"/>
                  </a:cubicBezTo>
                  <a:lnTo>
                    <a:pt x="690" y="27"/>
                  </a:lnTo>
                  <a:close/>
                  <a:moveTo>
                    <a:pt x="639" y="17"/>
                  </a:moveTo>
                  <a:cubicBezTo>
                    <a:pt x="630" y="17"/>
                    <a:pt x="630" y="17"/>
                    <a:pt x="630" y="17"/>
                  </a:cubicBezTo>
                  <a:cubicBezTo>
                    <a:pt x="635" y="4"/>
                    <a:pt x="635" y="4"/>
                    <a:pt x="635" y="4"/>
                  </a:cubicBezTo>
                  <a:lnTo>
                    <a:pt x="639" y="17"/>
                  </a:lnTo>
                  <a:close/>
                  <a:moveTo>
                    <a:pt x="646" y="27"/>
                  </a:moveTo>
                  <a:cubicBezTo>
                    <a:pt x="637" y="0"/>
                    <a:pt x="637" y="0"/>
                    <a:pt x="637" y="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624" y="27"/>
                    <a:pt x="624" y="27"/>
                    <a:pt x="624" y="27"/>
                  </a:cubicBezTo>
                  <a:cubicBezTo>
                    <a:pt x="627" y="27"/>
                    <a:pt x="627" y="27"/>
                    <a:pt x="627" y="27"/>
                  </a:cubicBezTo>
                  <a:cubicBezTo>
                    <a:pt x="629" y="21"/>
                    <a:pt x="629" y="21"/>
                    <a:pt x="629" y="21"/>
                  </a:cubicBezTo>
                  <a:cubicBezTo>
                    <a:pt x="641" y="21"/>
                    <a:pt x="641" y="21"/>
                    <a:pt x="641" y="21"/>
                  </a:cubicBezTo>
                  <a:cubicBezTo>
                    <a:pt x="643" y="27"/>
                    <a:pt x="643" y="27"/>
                    <a:pt x="643" y="27"/>
                  </a:cubicBezTo>
                  <a:lnTo>
                    <a:pt x="646" y="27"/>
                  </a:lnTo>
                  <a:close/>
                  <a:moveTo>
                    <a:pt x="599" y="8"/>
                  </a:moveTo>
                  <a:cubicBezTo>
                    <a:pt x="599" y="12"/>
                    <a:pt x="598" y="13"/>
                    <a:pt x="594" y="13"/>
                  </a:cubicBezTo>
                  <a:cubicBezTo>
                    <a:pt x="588" y="13"/>
                    <a:pt x="588" y="13"/>
                    <a:pt x="588" y="13"/>
                  </a:cubicBezTo>
                  <a:cubicBezTo>
                    <a:pt x="588" y="3"/>
                    <a:pt x="588" y="3"/>
                    <a:pt x="588" y="3"/>
                  </a:cubicBezTo>
                  <a:cubicBezTo>
                    <a:pt x="594" y="3"/>
                    <a:pt x="594" y="3"/>
                    <a:pt x="594" y="3"/>
                  </a:cubicBezTo>
                  <a:cubicBezTo>
                    <a:pt x="597" y="3"/>
                    <a:pt x="599" y="5"/>
                    <a:pt x="599" y="8"/>
                  </a:cubicBezTo>
                  <a:moveTo>
                    <a:pt x="603" y="8"/>
                  </a:moveTo>
                  <a:cubicBezTo>
                    <a:pt x="603" y="6"/>
                    <a:pt x="602" y="4"/>
                    <a:pt x="601" y="3"/>
                  </a:cubicBezTo>
                  <a:cubicBezTo>
                    <a:pt x="599" y="1"/>
                    <a:pt x="597" y="0"/>
                    <a:pt x="59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7"/>
                    <a:pt x="584" y="27"/>
                    <a:pt x="584" y="27"/>
                  </a:cubicBezTo>
                  <a:cubicBezTo>
                    <a:pt x="588" y="27"/>
                    <a:pt x="588" y="27"/>
                    <a:pt x="588" y="27"/>
                  </a:cubicBezTo>
                  <a:cubicBezTo>
                    <a:pt x="588" y="17"/>
                    <a:pt x="588" y="17"/>
                    <a:pt x="588" y="17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7" y="17"/>
                    <a:pt x="599" y="16"/>
                    <a:pt x="601" y="14"/>
                  </a:cubicBezTo>
                  <a:cubicBezTo>
                    <a:pt x="602" y="13"/>
                    <a:pt x="603" y="11"/>
                    <a:pt x="603" y="8"/>
                  </a:cubicBezTo>
                  <a:moveTo>
                    <a:pt x="557" y="27"/>
                  </a:moveTo>
                  <a:cubicBezTo>
                    <a:pt x="557" y="0"/>
                    <a:pt x="557" y="0"/>
                    <a:pt x="557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2" y="27"/>
                    <a:pt x="532" y="27"/>
                    <a:pt x="532" y="27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4"/>
                    <a:pt x="535" y="4"/>
                    <a:pt x="535" y="4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54" y="4"/>
                    <a:pt x="554" y="4"/>
                    <a:pt x="554" y="4"/>
                  </a:cubicBezTo>
                  <a:cubicBezTo>
                    <a:pt x="554" y="27"/>
                    <a:pt x="554" y="27"/>
                    <a:pt x="554" y="27"/>
                  </a:cubicBezTo>
                  <a:lnTo>
                    <a:pt x="557" y="27"/>
                  </a:lnTo>
                  <a:close/>
                  <a:moveTo>
                    <a:pt x="503" y="14"/>
                  </a:moveTo>
                  <a:cubicBezTo>
                    <a:pt x="503" y="16"/>
                    <a:pt x="503" y="20"/>
                    <a:pt x="501" y="22"/>
                  </a:cubicBezTo>
                  <a:cubicBezTo>
                    <a:pt x="500" y="23"/>
                    <a:pt x="498" y="24"/>
                    <a:pt x="496" y="24"/>
                  </a:cubicBezTo>
                  <a:cubicBezTo>
                    <a:pt x="495" y="24"/>
                    <a:pt x="493" y="23"/>
                    <a:pt x="491" y="22"/>
                  </a:cubicBezTo>
                  <a:cubicBezTo>
                    <a:pt x="489" y="20"/>
                    <a:pt x="489" y="16"/>
                    <a:pt x="489" y="14"/>
                  </a:cubicBezTo>
                  <a:cubicBezTo>
                    <a:pt x="489" y="11"/>
                    <a:pt x="489" y="7"/>
                    <a:pt x="491" y="5"/>
                  </a:cubicBezTo>
                  <a:cubicBezTo>
                    <a:pt x="493" y="4"/>
                    <a:pt x="495" y="3"/>
                    <a:pt x="496" y="3"/>
                  </a:cubicBezTo>
                  <a:cubicBezTo>
                    <a:pt x="498" y="3"/>
                    <a:pt x="500" y="4"/>
                    <a:pt x="501" y="5"/>
                  </a:cubicBezTo>
                  <a:cubicBezTo>
                    <a:pt x="503" y="7"/>
                    <a:pt x="503" y="11"/>
                    <a:pt x="503" y="14"/>
                  </a:cubicBezTo>
                  <a:moveTo>
                    <a:pt x="507" y="14"/>
                  </a:moveTo>
                  <a:cubicBezTo>
                    <a:pt x="507" y="9"/>
                    <a:pt x="506" y="5"/>
                    <a:pt x="503" y="3"/>
                  </a:cubicBezTo>
                  <a:cubicBezTo>
                    <a:pt x="502" y="1"/>
                    <a:pt x="499" y="0"/>
                    <a:pt x="496" y="0"/>
                  </a:cubicBezTo>
                  <a:cubicBezTo>
                    <a:pt x="494" y="0"/>
                    <a:pt x="491" y="1"/>
                    <a:pt x="489" y="3"/>
                  </a:cubicBezTo>
                  <a:cubicBezTo>
                    <a:pt x="486" y="5"/>
                    <a:pt x="486" y="9"/>
                    <a:pt x="486" y="14"/>
                  </a:cubicBezTo>
                  <a:cubicBezTo>
                    <a:pt x="486" y="18"/>
                    <a:pt x="486" y="22"/>
                    <a:pt x="489" y="24"/>
                  </a:cubicBezTo>
                  <a:cubicBezTo>
                    <a:pt x="491" y="26"/>
                    <a:pt x="494" y="27"/>
                    <a:pt x="496" y="27"/>
                  </a:cubicBezTo>
                  <a:cubicBezTo>
                    <a:pt x="499" y="27"/>
                    <a:pt x="502" y="26"/>
                    <a:pt x="503" y="24"/>
                  </a:cubicBezTo>
                  <a:cubicBezTo>
                    <a:pt x="506" y="22"/>
                    <a:pt x="507" y="18"/>
                    <a:pt x="507" y="14"/>
                  </a:cubicBezTo>
                  <a:moveTo>
                    <a:pt x="463" y="18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59" y="20"/>
                    <a:pt x="459" y="21"/>
                    <a:pt x="458" y="22"/>
                  </a:cubicBezTo>
                  <a:cubicBezTo>
                    <a:pt x="457" y="23"/>
                    <a:pt x="455" y="24"/>
                    <a:pt x="453" y="24"/>
                  </a:cubicBezTo>
                  <a:cubicBezTo>
                    <a:pt x="451" y="24"/>
                    <a:pt x="450" y="23"/>
                    <a:pt x="448" y="22"/>
                  </a:cubicBezTo>
                  <a:cubicBezTo>
                    <a:pt x="446" y="20"/>
                    <a:pt x="446" y="16"/>
                    <a:pt x="446" y="14"/>
                  </a:cubicBezTo>
                  <a:cubicBezTo>
                    <a:pt x="446" y="11"/>
                    <a:pt x="446" y="7"/>
                    <a:pt x="448" y="5"/>
                  </a:cubicBezTo>
                  <a:cubicBezTo>
                    <a:pt x="450" y="4"/>
                    <a:pt x="451" y="3"/>
                    <a:pt x="453" y="3"/>
                  </a:cubicBezTo>
                  <a:cubicBezTo>
                    <a:pt x="455" y="3"/>
                    <a:pt x="457" y="4"/>
                    <a:pt x="458" y="5"/>
                  </a:cubicBezTo>
                  <a:cubicBezTo>
                    <a:pt x="459" y="6"/>
                    <a:pt x="459" y="7"/>
                    <a:pt x="459" y="9"/>
                  </a:cubicBezTo>
                  <a:cubicBezTo>
                    <a:pt x="463" y="9"/>
                    <a:pt x="463" y="9"/>
                    <a:pt x="463" y="9"/>
                  </a:cubicBezTo>
                  <a:cubicBezTo>
                    <a:pt x="463" y="6"/>
                    <a:pt x="462" y="4"/>
                    <a:pt x="460" y="3"/>
                  </a:cubicBezTo>
                  <a:cubicBezTo>
                    <a:pt x="459" y="1"/>
                    <a:pt x="456" y="0"/>
                    <a:pt x="453" y="0"/>
                  </a:cubicBezTo>
                  <a:cubicBezTo>
                    <a:pt x="451" y="0"/>
                    <a:pt x="448" y="1"/>
                    <a:pt x="446" y="3"/>
                  </a:cubicBezTo>
                  <a:cubicBezTo>
                    <a:pt x="443" y="5"/>
                    <a:pt x="443" y="9"/>
                    <a:pt x="443" y="14"/>
                  </a:cubicBezTo>
                  <a:cubicBezTo>
                    <a:pt x="443" y="18"/>
                    <a:pt x="443" y="22"/>
                    <a:pt x="446" y="24"/>
                  </a:cubicBezTo>
                  <a:cubicBezTo>
                    <a:pt x="448" y="26"/>
                    <a:pt x="451" y="27"/>
                    <a:pt x="453" y="27"/>
                  </a:cubicBezTo>
                  <a:cubicBezTo>
                    <a:pt x="456" y="27"/>
                    <a:pt x="459" y="26"/>
                    <a:pt x="460" y="24"/>
                  </a:cubicBezTo>
                  <a:cubicBezTo>
                    <a:pt x="462" y="23"/>
                    <a:pt x="463" y="21"/>
                    <a:pt x="463" y="18"/>
                  </a:cubicBezTo>
                  <a:moveTo>
                    <a:pt x="388" y="8"/>
                  </a:moveTo>
                  <a:cubicBezTo>
                    <a:pt x="388" y="11"/>
                    <a:pt x="386" y="13"/>
                    <a:pt x="383" y="13"/>
                  </a:cubicBezTo>
                  <a:cubicBezTo>
                    <a:pt x="376" y="13"/>
                    <a:pt x="376" y="13"/>
                    <a:pt x="376" y="13"/>
                  </a:cubicBezTo>
                  <a:cubicBezTo>
                    <a:pt x="376" y="3"/>
                    <a:pt x="376" y="3"/>
                    <a:pt x="376" y="3"/>
                  </a:cubicBezTo>
                  <a:cubicBezTo>
                    <a:pt x="383" y="3"/>
                    <a:pt x="383" y="3"/>
                    <a:pt x="383" y="3"/>
                  </a:cubicBezTo>
                  <a:cubicBezTo>
                    <a:pt x="386" y="3"/>
                    <a:pt x="388" y="5"/>
                    <a:pt x="388" y="8"/>
                  </a:cubicBezTo>
                  <a:moveTo>
                    <a:pt x="392" y="27"/>
                  </a:moveTo>
                  <a:cubicBezTo>
                    <a:pt x="386" y="15"/>
                    <a:pt x="386" y="15"/>
                    <a:pt x="386" y="15"/>
                  </a:cubicBezTo>
                  <a:cubicBezTo>
                    <a:pt x="388" y="15"/>
                    <a:pt x="389" y="14"/>
                    <a:pt x="390" y="13"/>
                  </a:cubicBezTo>
                  <a:cubicBezTo>
                    <a:pt x="391" y="12"/>
                    <a:pt x="392" y="10"/>
                    <a:pt x="392" y="8"/>
                  </a:cubicBezTo>
                  <a:cubicBezTo>
                    <a:pt x="392" y="6"/>
                    <a:pt x="391" y="4"/>
                    <a:pt x="389" y="3"/>
                  </a:cubicBezTo>
                  <a:cubicBezTo>
                    <a:pt x="388" y="1"/>
                    <a:pt x="386" y="0"/>
                    <a:pt x="383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27"/>
                    <a:pt x="372" y="27"/>
                    <a:pt x="372" y="27"/>
                  </a:cubicBezTo>
                  <a:cubicBezTo>
                    <a:pt x="376" y="27"/>
                    <a:pt x="376" y="27"/>
                    <a:pt x="376" y="27"/>
                  </a:cubicBezTo>
                  <a:cubicBezTo>
                    <a:pt x="376" y="16"/>
                    <a:pt x="376" y="16"/>
                    <a:pt x="376" y="16"/>
                  </a:cubicBezTo>
                  <a:cubicBezTo>
                    <a:pt x="383" y="16"/>
                    <a:pt x="383" y="16"/>
                    <a:pt x="383" y="16"/>
                  </a:cubicBezTo>
                  <a:cubicBezTo>
                    <a:pt x="388" y="27"/>
                    <a:pt x="388" y="27"/>
                    <a:pt x="388" y="27"/>
                  </a:cubicBezTo>
                  <a:lnTo>
                    <a:pt x="392" y="27"/>
                  </a:lnTo>
                  <a:close/>
                  <a:moveTo>
                    <a:pt x="347" y="27"/>
                  </a:moveTo>
                  <a:cubicBezTo>
                    <a:pt x="347" y="24"/>
                    <a:pt x="347" y="24"/>
                    <a:pt x="347" y="24"/>
                  </a:cubicBezTo>
                  <a:cubicBezTo>
                    <a:pt x="333" y="24"/>
                    <a:pt x="333" y="24"/>
                    <a:pt x="333" y="24"/>
                  </a:cubicBezTo>
                  <a:cubicBezTo>
                    <a:pt x="333" y="15"/>
                    <a:pt x="333" y="15"/>
                    <a:pt x="333" y="15"/>
                  </a:cubicBezTo>
                  <a:cubicBezTo>
                    <a:pt x="346" y="15"/>
                    <a:pt x="346" y="15"/>
                    <a:pt x="346" y="15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33" y="11"/>
                    <a:pt x="333" y="11"/>
                    <a:pt x="333" y="11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0" y="27"/>
                    <a:pt x="330" y="27"/>
                    <a:pt x="330" y="27"/>
                  </a:cubicBezTo>
                  <a:lnTo>
                    <a:pt x="347" y="27"/>
                  </a:lnTo>
                  <a:close/>
                  <a:moveTo>
                    <a:pt x="301" y="19"/>
                  </a:moveTo>
                  <a:cubicBezTo>
                    <a:pt x="301" y="22"/>
                    <a:pt x="299" y="24"/>
                    <a:pt x="296" y="24"/>
                  </a:cubicBezTo>
                  <a:cubicBezTo>
                    <a:pt x="289" y="24"/>
                    <a:pt x="289" y="24"/>
                    <a:pt x="289" y="24"/>
                  </a:cubicBezTo>
                  <a:cubicBezTo>
                    <a:pt x="289" y="15"/>
                    <a:pt x="289" y="15"/>
                    <a:pt x="289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9" y="15"/>
                    <a:pt x="301" y="16"/>
                    <a:pt x="301" y="19"/>
                  </a:cubicBezTo>
                  <a:moveTo>
                    <a:pt x="301" y="7"/>
                  </a:moveTo>
                  <a:cubicBezTo>
                    <a:pt x="301" y="10"/>
                    <a:pt x="299" y="12"/>
                    <a:pt x="296" y="12"/>
                  </a:cubicBezTo>
                  <a:cubicBezTo>
                    <a:pt x="289" y="12"/>
                    <a:pt x="289" y="12"/>
                    <a:pt x="289" y="12"/>
                  </a:cubicBezTo>
                  <a:cubicBezTo>
                    <a:pt x="289" y="3"/>
                    <a:pt x="289" y="3"/>
                    <a:pt x="289" y="3"/>
                  </a:cubicBezTo>
                  <a:cubicBezTo>
                    <a:pt x="296" y="3"/>
                    <a:pt x="296" y="3"/>
                    <a:pt x="296" y="3"/>
                  </a:cubicBezTo>
                  <a:cubicBezTo>
                    <a:pt x="298" y="3"/>
                    <a:pt x="301" y="5"/>
                    <a:pt x="301" y="7"/>
                  </a:cubicBezTo>
                  <a:moveTo>
                    <a:pt x="305" y="19"/>
                  </a:moveTo>
                  <a:cubicBezTo>
                    <a:pt x="305" y="17"/>
                    <a:pt x="303" y="14"/>
                    <a:pt x="300" y="13"/>
                  </a:cubicBezTo>
                  <a:cubicBezTo>
                    <a:pt x="303" y="12"/>
                    <a:pt x="304" y="10"/>
                    <a:pt x="304" y="7"/>
                  </a:cubicBezTo>
                  <a:cubicBezTo>
                    <a:pt x="304" y="5"/>
                    <a:pt x="303" y="4"/>
                    <a:pt x="302" y="3"/>
                  </a:cubicBezTo>
                  <a:cubicBezTo>
                    <a:pt x="301" y="1"/>
                    <a:pt x="298" y="0"/>
                    <a:pt x="29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9" y="27"/>
                    <a:pt x="301" y="26"/>
                    <a:pt x="303" y="24"/>
                  </a:cubicBezTo>
                  <a:cubicBezTo>
                    <a:pt x="304" y="23"/>
                    <a:pt x="305" y="22"/>
                    <a:pt x="305" y="19"/>
                  </a:cubicBezTo>
                  <a:moveTo>
                    <a:pt x="257" y="14"/>
                  </a:moveTo>
                  <a:cubicBezTo>
                    <a:pt x="257" y="16"/>
                    <a:pt x="257" y="20"/>
                    <a:pt x="254" y="22"/>
                  </a:cubicBezTo>
                  <a:cubicBezTo>
                    <a:pt x="253" y="23"/>
                    <a:pt x="251" y="24"/>
                    <a:pt x="250" y="24"/>
                  </a:cubicBezTo>
                  <a:cubicBezTo>
                    <a:pt x="248" y="24"/>
                    <a:pt x="246" y="23"/>
                    <a:pt x="245" y="22"/>
                  </a:cubicBezTo>
                  <a:cubicBezTo>
                    <a:pt x="243" y="20"/>
                    <a:pt x="243" y="16"/>
                    <a:pt x="243" y="14"/>
                  </a:cubicBezTo>
                  <a:cubicBezTo>
                    <a:pt x="243" y="11"/>
                    <a:pt x="243" y="7"/>
                    <a:pt x="245" y="5"/>
                  </a:cubicBezTo>
                  <a:cubicBezTo>
                    <a:pt x="246" y="4"/>
                    <a:pt x="248" y="3"/>
                    <a:pt x="250" y="3"/>
                  </a:cubicBezTo>
                  <a:cubicBezTo>
                    <a:pt x="251" y="3"/>
                    <a:pt x="253" y="4"/>
                    <a:pt x="254" y="5"/>
                  </a:cubicBezTo>
                  <a:cubicBezTo>
                    <a:pt x="257" y="7"/>
                    <a:pt x="257" y="11"/>
                    <a:pt x="257" y="14"/>
                  </a:cubicBezTo>
                  <a:moveTo>
                    <a:pt x="260" y="14"/>
                  </a:moveTo>
                  <a:cubicBezTo>
                    <a:pt x="260" y="9"/>
                    <a:pt x="260" y="5"/>
                    <a:pt x="257" y="3"/>
                  </a:cubicBezTo>
                  <a:cubicBezTo>
                    <a:pt x="255" y="1"/>
                    <a:pt x="252" y="0"/>
                    <a:pt x="250" y="0"/>
                  </a:cubicBezTo>
                  <a:cubicBezTo>
                    <a:pt x="247" y="0"/>
                    <a:pt x="244" y="1"/>
                    <a:pt x="243" y="3"/>
                  </a:cubicBezTo>
                  <a:cubicBezTo>
                    <a:pt x="240" y="5"/>
                    <a:pt x="239" y="9"/>
                    <a:pt x="239" y="14"/>
                  </a:cubicBezTo>
                  <a:cubicBezTo>
                    <a:pt x="239" y="18"/>
                    <a:pt x="240" y="22"/>
                    <a:pt x="243" y="24"/>
                  </a:cubicBezTo>
                  <a:cubicBezTo>
                    <a:pt x="244" y="26"/>
                    <a:pt x="247" y="27"/>
                    <a:pt x="250" y="27"/>
                  </a:cubicBezTo>
                  <a:cubicBezTo>
                    <a:pt x="252" y="27"/>
                    <a:pt x="255" y="26"/>
                    <a:pt x="257" y="24"/>
                  </a:cubicBezTo>
                  <a:cubicBezTo>
                    <a:pt x="260" y="22"/>
                    <a:pt x="260" y="18"/>
                    <a:pt x="260" y="14"/>
                  </a:cubicBezTo>
                  <a:moveTo>
                    <a:pt x="214" y="27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22"/>
                    <a:pt x="211" y="22"/>
                    <a:pt x="211" y="2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7" y="6"/>
                    <a:pt x="197" y="6"/>
                    <a:pt x="197" y="6"/>
                  </a:cubicBezTo>
                  <a:cubicBezTo>
                    <a:pt x="210" y="27"/>
                    <a:pt x="210" y="27"/>
                    <a:pt x="210" y="27"/>
                  </a:cubicBezTo>
                  <a:lnTo>
                    <a:pt x="214" y="27"/>
                  </a:lnTo>
                  <a:close/>
                  <a:moveTo>
                    <a:pt x="167" y="27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63" y="27"/>
                    <a:pt x="163" y="27"/>
                    <a:pt x="163" y="27"/>
                  </a:cubicBezTo>
                  <a:lnTo>
                    <a:pt x="167" y="27"/>
                  </a:lnTo>
                  <a:close/>
                  <a:moveTo>
                    <a:pt x="120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0" y="27"/>
                    <a:pt x="120" y="27"/>
                    <a:pt x="120" y="27"/>
                  </a:cubicBezTo>
                  <a:lnTo>
                    <a:pt x="120" y="0"/>
                  </a:lnTo>
                  <a:close/>
                  <a:moveTo>
                    <a:pt x="92" y="18"/>
                  </a:moveTo>
                  <a:cubicBezTo>
                    <a:pt x="89" y="18"/>
                    <a:pt x="89" y="18"/>
                    <a:pt x="89" y="18"/>
                  </a:cubicBezTo>
                  <a:cubicBezTo>
                    <a:pt x="89" y="20"/>
                    <a:pt x="88" y="21"/>
                    <a:pt x="87" y="22"/>
                  </a:cubicBezTo>
                  <a:cubicBezTo>
                    <a:pt x="86" y="23"/>
                    <a:pt x="85" y="24"/>
                    <a:pt x="83" y="24"/>
                  </a:cubicBezTo>
                  <a:cubicBezTo>
                    <a:pt x="81" y="24"/>
                    <a:pt x="79" y="23"/>
                    <a:pt x="78" y="22"/>
                  </a:cubicBezTo>
                  <a:cubicBezTo>
                    <a:pt x="76" y="20"/>
                    <a:pt x="76" y="16"/>
                    <a:pt x="76" y="14"/>
                  </a:cubicBezTo>
                  <a:cubicBezTo>
                    <a:pt x="76" y="11"/>
                    <a:pt x="76" y="7"/>
                    <a:pt x="78" y="5"/>
                  </a:cubicBezTo>
                  <a:cubicBezTo>
                    <a:pt x="79" y="4"/>
                    <a:pt x="81" y="3"/>
                    <a:pt x="83" y="3"/>
                  </a:cubicBezTo>
                  <a:cubicBezTo>
                    <a:pt x="85" y="3"/>
                    <a:pt x="86" y="4"/>
                    <a:pt x="87" y="5"/>
                  </a:cubicBezTo>
                  <a:cubicBezTo>
                    <a:pt x="88" y="6"/>
                    <a:pt x="89" y="7"/>
                    <a:pt x="89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6"/>
                    <a:pt x="91" y="4"/>
                    <a:pt x="90" y="3"/>
                  </a:cubicBezTo>
                  <a:cubicBezTo>
                    <a:pt x="88" y="1"/>
                    <a:pt x="86" y="0"/>
                    <a:pt x="83" y="0"/>
                  </a:cubicBezTo>
                  <a:cubicBezTo>
                    <a:pt x="80" y="0"/>
                    <a:pt x="77" y="1"/>
                    <a:pt x="76" y="3"/>
                  </a:cubicBezTo>
                  <a:cubicBezTo>
                    <a:pt x="73" y="5"/>
                    <a:pt x="72" y="9"/>
                    <a:pt x="72" y="14"/>
                  </a:cubicBezTo>
                  <a:cubicBezTo>
                    <a:pt x="72" y="18"/>
                    <a:pt x="73" y="22"/>
                    <a:pt x="76" y="24"/>
                  </a:cubicBezTo>
                  <a:cubicBezTo>
                    <a:pt x="77" y="26"/>
                    <a:pt x="80" y="27"/>
                    <a:pt x="83" y="27"/>
                  </a:cubicBezTo>
                  <a:cubicBezTo>
                    <a:pt x="86" y="27"/>
                    <a:pt x="88" y="26"/>
                    <a:pt x="90" y="24"/>
                  </a:cubicBezTo>
                  <a:cubicBezTo>
                    <a:pt x="91" y="23"/>
                    <a:pt x="92" y="21"/>
                    <a:pt x="92" y="18"/>
                  </a:cubicBezTo>
                  <a:moveTo>
                    <a:pt x="1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16" y="17"/>
                  </a:lnTo>
                  <a:close/>
                  <a:moveTo>
                    <a:pt x="23" y="2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DB71CEF-9088-4448-B2AD-83B0A499B27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666003" y="6411602"/>
            <a:ext cx="1802029" cy="248400"/>
          </a:xfrm>
          <a:prstGeom prst="rect">
            <a:avLst/>
          </a:prstGeom>
        </p:spPr>
      </p:pic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91FB6B75-8D8B-4A80-A857-9F876046F632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2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61" r:id="rId3"/>
    <p:sldLayoutId id="2147483662" r:id="rId4"/>
    <p:sldLayoutId id="2147483654" r:id="rId5"/>
    <p:sldLayoutId id="2147483655" r:id="rId6"/>
    <p:sldLayoutId id="2147483667" r:id="rId7"/>
    <p:sldLayoutId id="2147483669" r:id="rId8"/>
    <p:sldLayoutId id="2147483668" r:id="rId9"/>
    <p:sldLayoutId id="2147483663" r:id="rId10"/>
    <p:sldLayoutId id="2147483671" r:id="rId11"/>
    <p:sldLayoutId id="2147483665" r:id="rId12"/>
    <p:sldLayoutId id="2147483649" r:id="rId13"/>
    <p:sldLayoutId id="2147483664" r:id="rId14"/>
    <p:sldLayoutId id="2147483670" r:id="rId15"/>
    <p:sldLayoutId id="2147483660" r:id="rId16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2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1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0" userDrawn="1">
          <p15:clr>
            <a:srgbClr val="F26B43"/>
          </p15:clr>
        </p15:guide>
        <p15:guide id="2" pos="6970" userDrawn="1">
          <p15:clr>
            <a:srgbClr val="F26B43"/>
          </p15:clr>
        </p15:guide>
        <p15:guide id="3" pos="370" userDrawn="1">
          <p15:clr>
            <a:srgbClr val="F26B43"/>
          </p15:clr>
        </p15:guide>
        <p15:guide id="4" orient="horz" pos="89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232" userDrawn="1">
          <p15:clr>
            <a:srgbClr val="F26B43"/>
          </p15:clr>
        </p15:guide>
        <p15:guide id="7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r-worldwide.com/Documentation/Database/Cede/webframe.html#topic2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6A3F6-FB6C-4AD0-AC95-F74B23D8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C797CB-9B34-426F-A46D-8DC49D04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55" y="4288575"/>
            <a:ext cx="2992814" cy="39921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June 2018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BED4D5-3D1D-45C3-AF32-2DC5FFF870CD}"/>
              </a:ext>
            </a:extLst>
          </p:cNvPr>
          <p:cNvSpPr txBox="1">
            <a:spLocks/>
          </p:cNvSpPr>
          <p:nvPr/>
        </p:nvSpPr>
        <p:spPr>
          <a:xfrm>
            <a:off x="1271455" y="2446506"/>
            <a:ext cx="8858260" cy="1812100"/>
          </a:xfrm>
          <a:prstGeom prst="rect">
            <a:avLst/>
          </a:prstGeom>
          <a:ln w="152400">
            <a:noFill/>
            <a:miter lim="800000"/>
          </a:ln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Open exposure data (OED)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CA09B0-5545-40B3-B3BD-F7FF7E99561B}"/>
              </a:ext>
            </a:extLst>
          </p:cNvPr>
          <p:cNvCxnSpPr>
            <a:cxnSpLocks/>
          </p:cNvCxnSpPr>
          <p:nvPr/>
        </p:nvCxnSpPr>
        <p:spPr>
          <a:xfrm>
            <a:off x="1271455" y="4025764"/>
            <a:ext cx="17407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D0261-3EB5-4103-841B-1FB643325D5C}"/>
              </a:ext>
            </a:extLst>
          </p:cNvPr>
          <p:cNvCxnSpPr>
            <a:cxnSpLocks/>
          </p:cNvCxnSpPr>
          <p:nvPr/>
        </p:nvCxnSpPr>
        <p:spPr>
          <a:xfrm>
            <a:off x="1271455" y="2232009"/>
            <a:ext cx="17407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8CE320-02BF-4B25-9EA2-DA7C13AA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1347967"/>
            <a:ext cx="2494512" cy="9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30" y="91747"/>
            <a:ext cx="9937345" cy="899910"/>
          </a:xfrm>
        </p:spPr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017805"/>
            <a:ext cx="9365372" cy="5034201"/>
          </a:xfrm>
        </p:spPr>
        <p:txBody>
          <a:bodyPr/>
          <a:lstStyle/>
          <a:p>
            <a:r>
              <a:rPr lang="en-GB" sz="1400" dirty="0"/>
              <a:t>AIR CEDE code set used:</a:t>
            </a:r>
          </a:p>
          <a:p>
            <a:pPr lvl="1"/>
            <a:r>
              <a:rPr lang="en-GB" sz="1200" dirty="0">
                <a:hlinkClick r:id="rId2"/>
              </a:rPr>
              <a:t>http://www.air-worldwide.com/Documentation/Database/Cede/webframe.html#topic29.html</a:t>
            </a:r>
            <a:endParaRPr lang="en-GB" sz="1200" dirty="0"/>
          </a:p>
          <a:p>
            <a:r>
              <a:rPr lang="en-GB" sz="1400" dirty="0"/>
              <a:t>Used for Occupancy, Construction, Secondary Modifiers, Country codes, Currency codes</a:t>
            </a:r>
          </a:p>
          <a:p>
            <a:r>
              <a:rPr lang="en-GB" sz="1400" dirty="0"/>
              <a:t>Occupancy / construction codes are mapped directly to OED codes (one to one mapping from AIR)</a:t>
            </a:r>
          </a:p>
          <a:p>
            <a:r>
              <a:rPr lang="en-GB" sz="1400" dirty="0"/>
              <a:t>With some minor changes as follows:</a:t>
            </a:r>
          </a:p>
          <a:p>
            <a:pPr lvl="1"/>
            <a:r>
              <a:rPr lang="en-GB" sz="1200" dirty="0"/>
              <a:t>Occupancy:</a:t>
            </a:r>
          </a:p>
          <a:p>
            <a:pPr lvl="2"/>
            <a:r>
              <a:rPr lang="en-GB" sz="1100" dirty="0"/>
              <a:t>New codes added:</a:t>
            </a:r>
          </a:p>
          <a:p>
            <a:pPr lvl="4"/>
            <a:r>
              <a:rPr lang="en-GB" sz="1100" dirty="0"/>
              <a:t>IFM Solar panel plant</a:t>
            </a:r>
          </a:p>
          <a:p>
            <a:pPr lvl="4"/>
            <a:r>
              <a:rPr lang="en-GB" sz="1100" dirty="0"/>
              <a:t>IFM Wind plant</a:t>
            </a:r>
          </a:p>
          <a:p>
            <a:pPr lvl="4"/>
            <a:r>
              <a:rPr lang="en-GB" sz="1100" dirty="0"/>
              <a:t>Hotels – Small &amp; medium</a:t>
            </a:r>
          </a:p>
          <a:p>
            <a:pPr lvl="4"/>
            <a:r>
              <a:rPr lang="en-GB" sz="1100" dirty="0"/>
              <a:t>Hotels – Large</a:t>
            </a:r>
          </a:p>
          <a:p>
            <a:pPr lvl="4"/>
            <a:r>
              <a:rPr lang="en-GB" sz="1100" dirty="0"/>
              <a:t>Casinos</a:t>
            </a:r>
          </a:p>
          <a:p>
            <a:pPr lvl="4"/>
            <a:r>
              <a:rPr lang="en-GB" sz="1100" dirty="0"/>
              <a:t>Hospitals</a:t>
            </a:r>
          </a:p>
          <a:p>
            <a:pPr lvl="4"/>
            <a:r>
              <a:rPr lang="en-GB" sz="1100" dirty="0"/>
              <a:t>Nursing homes</a:t>
            </a:r>
          </a:p>
          <a:p>
            <a:pPr lvl="4"/>
            <a:r>
              <a:rPr lang="en-GB" sz="1100" dirty="0"/>
              <a:t>Museums</a:t>
            </a:r>
          </a:p>
          <a:p>
            <a:pPr lvl="4"/>
            <a:r>
              <a:rPr lang="en-GB" sz="1100" dirty="0"/>
              <a:t>Convention centre</a:t>
            </a:r>
          </a:p>
          <a:p>
            <a:pPr lvl="4"/>
            <a:r>
              <a:rPr lang="en-GB" sz="1100" dirty="0"/>
              <a:t>Exhibition hall</a:t>
            </a:r>
          </a:p>
          <a:p>
            <a:pPr lvl="4"/>
            <a:r>
              <a:rPr lang="en-GB" sz="1100" dirty="0"/>
              <a:t>Library</a:t>
            </a:r>
          </a:p>
          <a:p>
            <a:pPr lvl="4"/>
            <a:r>
              <a:rPr lang="en-GB" sz="1100" dirty="0"/>
              <a:t>Prison / jail</a:t>
            </a:r>
          </a:p>
          <a:p>
            <a:pPr lvl="4"/>
            <a:r>
              <a:rPr lang="en-GB" sz="1100" dirty="0"/>
              <a:t>Detailed ACORD offshore occupancies (22 codes)</a:t>
            </a:r>
          </a:p>
          <a:p>
            <a:pPr lvl="2"/>
            <a:r>
              <a:rPr lang="en-GB" sz="1100" dirty="0"/>
              <a:t>Removed codes:</a:t>
            </a:r>
          </a:p>
          <a:p>
            <a:pPr lvl="3"/>
            <a:r>
              <a:rPr lang="en-GB" sz="1100" dirty="0"/>
              <a:t>Construction/Erection Risks: miscellaneous, residential, commercial, industrial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23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 / COUNTRY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319467"/>
            <a:ext cx="9365372" cy="4657125"/>
          </a:xfrm>
        </p:spPr>
        <p:txBody>
          <a:bodyPr/>
          <a:lstStyle/>
          <a:p>
            <a:r>
              <a:rPr lang="en-GB" sz="1400" dirty="0"/>
              <a:t>Construction code changes:</a:t>
            </a:r>
          </a:p>
          <a:p>
            <a:pPr lvl="2"/>
            <a:r>
              <a:rPr lang="en-GB" sz="1100" dirty="0"/>
              <a:t>New codes:</a:t>
            </a:r>
          </a:p>
          <a:p>
            <a:pPr lvl="4"/>
            <a:r>
              <a:rPr lang="en-GB" sz="1100" dirty="0"/>
              <a:t>Automobiles, Personal</a:t>
            </a:r>
          </a:p>
          <a:p>
            <a:pPr lvl="4"/>
            <a:r>
              <a:rPr lang="en-GB" sz="1100" dirty="0"/>
              <a:t>Automobiles, Commercial</a:t>
            </a:r>
          </a:p>
          <a:p>
            <a:pPr lvl="2"/>
            <a:r>
              <a:rPr lang="en-GB" sz="1100" dirty="0"/>
              <a:t>Removed codes:</a:t>
            </a:r>
          </a:p>
          <a:p>
            <a:pPr lvl="4"/>
            <a:r>
              <a:rPr lang="en-GB" sz="1100" dirty="0"/>
              <a:t>Uninsurable construction, used only in Research model code (internal use only)</a:t>
            </a:r>
          </a:p>
          <a:p>
            <a:endParaRPr lang="en-GB" sz="1400" dirty="0"/>
          </a:p>
          <a:p>
            <a:r>
              <a:rPr lang="en-GB" sz="1400" dirty="0"/>
              <a:t>Country codes – based on ISO 3166 standard &amp; AIR’s division of offshore regions:</a:t>
            </a:r>
          </a:p>
          <a:p>
            <a:pPr lvl="1"/>
            <a:r>
              <a:rPr lang="en-GB" sz="1200" dirty="0"/>
              <a:t>Renamed 33 codes:</a:t>
            </a:r>
          </a:p>
          <a:p>
            <a:pPr lvl="2"/>
            <a:r>
              <a:rPr lang="en-GB" sz="1000" dirty="0"/>
              <a:t>Offshore codes changed to 2 character combinations (from 3 letters): a letter + a number to distinguish from land countries</a:t>
            </a:r>
          </a:p>
          <a:p>
            <a:pPr lvl="1"/>
            <a:r>
              <a:rPr lang="en-GB" sz="1200" dirty="0"/>
              <a:t>Removed 1 code:</a:t>
            </a:r>
          </a:p>
          <a:p>
            <a:pPr lvl="2"/>
            <a:r>
              <a:rPr lang="en-GB" sz="1000" dirty="0"/>
              <a:t>AN = Netherlands Antilles</a:t>
            </a:r>
          </a:p>
          <a:p>
            <a:pPr lvl="1"/>
            <a:r>
              <a:rPr lang="en-GB" sz="1200" dirty="0"/>
              <a:t>Added 6 codes:</a:t>
            </a:r>
          </a:p>
          <a:p>
            <a:pPr lvl="2"/>
            <a:r>
              <a:rPr lang="en-GB" sz="1000" dirty="0"/>
              <a:t>XB = Bonaire</a:t>
            </a:r>
          </a:p>
          <a:p>
            <a:pPr lvl="2"/>
            <a:r>
              <a:rPr lang="en-GB" sz="1000" dirty="0"/>
              <a:t>CW = Curacao</a:t>
            </a:r>
          </a:p>
          <a:p>
            <a:pPr lvl="2"/>
            <a:r>
              <a:rPr lang="en-GB" sz="1000" dirty="0"/>
              <a:t>XS = Saba</a:t>
            </a:r>
          </a:p>
          <a:p>
            <a:pPr lvl="2"/>
            <a:r>
              <a:rPr lang="en-GB" sz="1000" dirty="0"/>
              <a:t>XE = St. Eustatius</a:t>
            </a:r>
          </a:p>
          <a:p>
            <a:pPr lvl="2"/>
            <a:r>
              <a:rPr lang="en-GB" sz="1000" dirty="0"/>
              <a:t>SS = South Sudan</a:t>
            </a:r>
          </a:p>
          <a:p>
            <a:pPr lvl="2"/>
            <a:r>
              <a:rPr lang="en-GB" sz="1000" dirty="0"/>
              <a:t>WW = worldwide – to allow flexibility to record exposures with no address, which will not be used for modelling.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68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MODIFIERS / CURRENCY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319467"/>
            <a:ext cx="9365372" cy="5053053"/>
          </a:xfrm>
        </p:spPr>
        <p:txBody>
          <a:bodyPr numCol="2"/>
          <a:lstStyle/>
          <a:p>
            <a:r>
              <a:rPr lang="en-GB" sz="1400" dirty="0"/>
              <a:t>Secondary modifiers:</a:t>
            </a:r>
          </a:p>
          <a:p>
            <a:pPr lvl="1"/>
            <a:r>
              <a:rPr lang="en-GB" sz="1200" dirty="0"/>
              <a:t>Added additional allowed value for:</a:t>
            </a:r>
          </a:p>
          <a:p>
            <a:pPr lvl="2"/>
            <a:r>
              <a:rPr lang="en-GB" sz="1000" dirty="0"/>
              <a:t>Basement</a:t>
            </a:r>
          </a:p>
          <a:p>
            <a:pPr lvl="2"/>
            <a:r>
              <a:rPr lang="en-GB" sz="1000" dirty="0"/>
              <a:t>Roof cover</a:t>
            </a:r>
          </a:p>
          <a:p>
            <a:pPr lvl="2"/>
            <a:r>
              <a:rPr lang="en-GB" sz="1000" dirty="0"/>
              <a:t>Roof geometry</a:t>
            </a:r>
          </a:p>
          <a:p>
            <a:pPr lvl="2"/>
            <a:r>
              <a:rPr lang="en-GB" sz="1000" dirty="0"/>
              <a:t>Roof Attached structure</a:t>
            </a:r>
          </a:p>
          <a:p>
            <a:pPr lvl="2"/>
            <a:r>
              <a:rPr lang="en-GB" sz="1000" dirty="0"/>
              <a:t>Wall attached structure</a:t>
            </a:r>
          </a:p>
          <a:p>
            <a:pPr lvl="2"/>
            <a:r>
              <a:rPr lang="en-GB" sz="1000" dirty="0"/>
              <a:t>Appurtenant structure</a:t>
            </a:r>
          </a:p>
          <a:p>
            <a:pPr lvl="2"/>
            <a:r>
              <a:rPr lang="en-GB" sz="1000" dirty="0"/>
              <a:t>Building shape</a:t>
            </a:r>
          </a:p>
          <a:p>
            <a:pPr lvl="2"/>
            <a:r>
              <a:rPr lang="en-GB" sz="1000" dirty="0"/>
              <a:t>Cladding</a:t>
            </a:r>
          </a:p>
          <a:p>
            <a:pPr lvl="2"/>
            <a:r>
              <a:rPr lang="en-GB" sz="1000" dirty="0"/>
              <a:t>Roof Anchorage</a:t>
            </a:r>
          </a:p>
          <a:p>
            <a:pPr lvl="1"/>
            <a:r>
              <a:rPr lang="en-GB" sz="1200" dirty="0"/>
              <a:t>Extra modifiers beyond AIR schema, e.g. </a:t>
            </a:r>
          </a:p>
          <a:p>
            <a:pPr lvl="2"/>
            <a:r>
              <a:rPr lang="en-GB" sz="1000" dirty="0"/>
              <a:t>Building type</a:t>
            </a:r>
          </a:p>
          <a:p>
            <a:pPr lvl="2"/>
            <a:r>
              <a:rPr lang="en-GB" sz="1000" dirty="0"/>
              <a:t>Construction quality</a:t>
            </a:r>
          </a:p>
          <a:p>
            <a:pPr lvl="2"/>
            <a:r>
              <a:rPr lang="en-GB" sz="1000" dirty="0"/>
              <a:t>Sprinkler type</a:t>
            </a:r>
          </a:p>
          <a:p>
            <a:pPr lvl="2"/>
            <a:r>
              <a:rPr lang="en-GB" sz="1000" dirty="0"/>
              <a:t>Year upgraded</a:t>
            </a:r>
          </a:p>
          <a:p>
            <a:pPr lvl="2"/>
            <a:r>
              <a:rPr lang="en-GB" sz="1000" dirty="0"/>
              <a:t>Roof equipment</a:t>
            </a:r>
          </a:p>
          <a:p>
            <a:pPr lvl="2"/>
            <a:r>
              <a:rPr lang="en-GB" sz="1000" dirty="0"/>
              <a:t>Ground equipment</a:t>
            </a:r>
          </a:p>
          <a:p>
            <a:pPr lvl="2"/>
            <a:r>
              <a:rPr lang="en-GB" sz="1000" dirty="0"/>
              <a:t>Valuables storage</a:t>
            </a:r>
          </a:p>
          <a:p>
            <a:pPr lvl="2"/>
            <a:r>
              <a:rPr lang="en-GB" sz="1000" dirty="0"/>
              <a:t>Fatigue</a:t>
            </a:r>
          </a:p>
          <a:p>
            <a:pPr lvl="2"/>
            <a:r>
              <a:rPr lang="en-GB" sz="1000" dirty="0"/>
              <a:t>Roof maintenance</a:t>
            </a:r>
          </a:p>
          <a:p>
            <a:pPr lvl="2"/>
            <a:r>
              <a:rPr lang="en-GB" sz="1000" dirty="0"/>
              <a:t>Flashing</a:t>
            </a:r>
          </a:p>
          <a:p>
            <a:pPr lvl="2"/>
            <a:r>
              <a:rPr lang="en-GB" sz="1000" dirty="0"/>
              <a:t>Contents Wind / Earthquake Vulnerability, etc.</a:t>
            </a:r>
          </a:p>
          <a:p>
            <a:endParaRPr lang="en-GB" sz="1400" dirty="0"/>
          </a:p>
          <a:p>
            <a:r>
              <a:rPr lang="en-GB" sz="1400" dirty="0"/>
              <a:t>Currency codes are based on ISO4217 standard:</a:t>
            </a:r>
          </a:p>
          <a:p>
            <a:pPr lvl="1"/>
            <a:r>
              <a:rPr lang="en-GB" sz="1200" dirty="0"/>
              <a:t>Renamed code: BYN from BYR</a:t>
            </a:r>
          </a:p>
          <a:p>
            <a:pPr lvl="1"/>
            <a:r>
              <a:rPr lang="en-GB" sz="1200" dirty="0"/>
              <a:t>Added 24 codes:</a:t>
            </a:r>
          </a:p>
          <a:p>
            <a:pPr lvl="2"/>
            <a:r>
              <a:rPr lang="en-GB" sz="1000" dirty="0"/>
              <a:t>To cover older currencies (e.g. prior to EUR) – allows maximum flexibility</a:t>
            </a:r>
          </a:p>
          <a:p>
            <a:pPr lvl="2"/>
            <a:r>
              <a:rPr lang="en-GB" sz="1000" dirty="0"/>
              <a:t>New currency (e.g. SSP = South Sudan Pound)</a:t>
            </a:r>
          </a:p>
          <a:p>
            <a:endParaRPr lang="en-GB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1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423164"/>
            <a:ext cx="9365372" cy="4789100"/>
          </a:xfrm>
        </p:spPr>
        <p:txBody>
          <a:bodyPr/>
          <a:lstStyle/>
          <a:p>
            <a:r>
              <a:rPr lang="en-GB" dirty="0"/>
              <a:t>Sum insured: Buildings, Other Buildings, Contents, BI</a:t>
            </a:r>
          </a:p>
          <a:p>
            <a:r>
              <a:rPr lang="en-GB" dirty="0"/>
              <a:t>Deductibles / limits applicable to Building, Other Building, Contents, BI, Property damage or site/blanket levels.</a:t>
            </a:r>
          </a:p>
          <a:p>
            <a:r>
              <a:rPr lang="en-GB" dirty="0"/>
              <a:t>Deductibles:</a:t>
            </a:r>
          </a:p>
          <a:p>
            <a:pPr lvl="1"/>
            <a:r>
              <a:rPr lang="en-GB" dirty="0"/>
              <a:t>Various options:</a:t>
            </a:r>
          </a:p>
          <a:p>
            <a:pPr lvl="2"/>
            <a:r>
              <a:rPr lang="en-GB" dirty="0"/>
              <a:t>Per occurrence or annual</a:t>
            </a:r>
          </a:p>
          <a:p>
            <a:pPr lvl="2"/>
            <a:r>
              <a:rPr lang="en-GB" dirty="0"/>
              <a:t>Franchise deductibles</a:t>
            </a:r>
          </a:p>
          <a:p>
            <a:pPr lvl="2"/>
            <a:r>
              <a:rPr lang="en-GB" dirty="0"/>
              <a:t>Non ranking excess</a:t>
            </a:r>
          </a:p>
          <a:p>
            <a:pPr lvl="2"/>
            <a:r>
              <a:rPr lang="en-GB" dirty="0"/>
              <a:t>Residual deductibles</a:t>
            </a:r>
          </a:p>
          <a:p>
            <a:pPr lvl="2"/>
            <a:r>
              <a:rPr lang="en-GB" dirty="0"/>
              <a:t>Homeowner’s Standard or Choice deductibles</a:t>
            </a:r>
          </a:p>
          <a:p>
            <a:pPr lvl="1"/>
            <a:r>
              <a:rPr lang="en-GB" dirty="0"/>
              <a:t>Different types: percentage of TIV or percentage of loss or amount</a:t>
            </a:r>
          </a:p>
          <a:p>
            <a:r>
              <a:rPr lang="en-GB" dirty="0"/>
              <a:t>Limits:</a:t>
            </a:r>
          </a:p>
          <a:p>
            <a:pPr lvl="1"/>
            <a:r>
              <a:rPr lang="en-GB" dirty="0"/>
              <a:t>Ability to define per occurrence or aggregate limits</a:t>
            </a:r>
          </a:p>
          <a:p>
            <a:pPr lvl="1"/>
            <a:r>
              <a:rPr lang="en-GB" dirty="0"/>
              <a:t>Amount or percentage of loss limits</a:t>
            </a:r>
          </a:p>
          <a:p>
            <a:r>
              <a:rPr lang="en-GB" dirty="0"/>
              <a:t>Special Conditions:</a:t>
            </a:r>
          </a:p>
          <a:p>
            <a:pPr lvl="1"/>
            <a:r>
              <a:rPr lang="en-GB" dirty="0"/>
              <a:t>Ability to deal with nested conditions, e.g. California EQ sublimit and US sublimit</a:t>
            </a:r>
          </a:p>
          <a:p>
            <a:pPr lvl="1"/>
            <a:r>
              <a:rPr lang="en-GB" dirty="0"/>
              <a:t>Ability to store overlapping conditions, e.g. Tier 1 Wind, Texas wind -&gt; not in Oasis FM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21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condition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423164"/>
            <a:ext cx="10829520" cy="42743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See the following worked examples:</a:t>
            </a:r>
          </a:p>
          <a:p>
            <a:r>
              <a:rPr lang="en-GB" dirty="0"/>
              <a:t>Location coverage limits and deductibles (as values): FM3_Worked_example_policy_calculation_Modex.xlsx</a:t>
            </a:r>
          </a:p>
          <a:p>
            <a:r>
              <a:rPr lang="en-GB" dirty="0"/>
              <a:t>Franchise deductibles: FM10_Worked_examples_Franchise </a:t>
            </a:r>
            <a:r>
              <a:rPr lang="en-GB" dirty="0" err="1"/>
              <a:t>deductible_Modex.xslx</a:t>
            </a:r>
            <a:endParaRPr lang="en-GB" dirty="0"/>
          </a:p>
          <a:p>
            <a:r>
              <a:rPr lang="en-GB" dirty="0"/>
              <a:t>Deductibles and limits as percentage of loss: FM11_Worked_example_DedAndLimPercentageOfLoss_Modex.xlsx</a:t>
            </a:r>
          </a:p>
          <a:p>
            <a:r>
              <a:rPr lang="en-GB" dirty="0"/>
              <a:t>Special conditions: FM12_Worked_example_policy_calculation_Special conditions_Modex.xlsx</a:t>
            </a:r>
          </a:p>
          <a:p>
            <a:r>
              <a:rPr lang="fr-FR" dirty="0" err="1"/>
              <a:t>Reinsurance</a:t>
            </a:r>
            <a:r>
              <a:rPr lang="fr-FR" dirty="0"/>
              <a:t>: </a:t>
            </a:r>
            <a:r>
              <a:rPr lang="en-GB" dirty="0"/>
              <a:t>FM23_LocFAC_xs_of_loss_Reinsurance_Modex.xlsx</a:t>
            </a:r>
          </a:p>
          <a:p>
            <a:r>
              <a:rPr lang="en-GB" dirty="0"/>
              <a:t>Nested special conditions: OasisFM_2018_1_USHU_Tier1sublimit_ModEx.xlsx</a:t>
            </a:r>
          </a:p>
          <a:p>
            <a:r>
              <a:rPr lang="en-GB" dirty="0"/>
              <a:t>Multiple </a:t>
            </a:r>
            <a:r>
              <a:rPr lang="en-GB" dirty="0" err="1"/>
              <a:t>sublimits</a:t>
            </a:r>
            <a:r>
              <a:rPr lang="en-GB" dirty="0"/>
              <a:t> (including nested): </a:t>
            </a:r>
            <a:r>
              <a:rPr lang="fr-FR" dirty="0"/>
              <a:t>OasisFM_2018_4_Multiple_sublimits_ModEx.xlsx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8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423164"/>
            <a:ext cx="10829520" cy="4274373"/>
          </a:xfrm>
        </p:spPr>
        <p:txBody>
          <a:bodyPr/>
          <a:lstStyle/>
          <a:p>
            <a:r>
              <a:rPr lang="en-GB" dirty="0"/>
              <a:t>Open Results Data (ORD)</a:t>
            </a:r>
          </a:p>
          <a:p>
            <a:r>
              <a:rPr lang="en-GB" dirty="0"/>
              <a:t>Documentation</a:t>
            </a:r>
          </a:p>
          <a:p>
            <a:r>
              <a:rPr lang="en-GB" dirty="0"/>
              <a:t>Validation rules</a:t>
            </a:r>
          </a:p>
          <a:p>
            <a:r>
              <a:rPr lang="en-GB" dirty="0"/>
              <a:t>Implementation in Oasis (by Oasis LMF)</a:t>
            </a:r>
          </a:p>
          <a:p>
            <a:r>
              <a:rPr lang="en-GB" dirty="0"/>
              <a:t>Implementation in </a:t>
            </a:r>
            <a:r>
              <a:rPr lang="en-GB" dirty="0" err="1"/>
              <a:t>ModEx</a:t>
            </a:r>
            <a:r>
              <a:rPr lang="en-GB" dirty="0"/>
              <a:t> UI</a:t>
            </a:r>
          </a:p>
          <a:p>
            <a:r>
              <a:rPr lang="en-GB" dirty="0"/>
              <a:t>Target timescale for above items is end-September</a:t>
            </a:r>
          </a:p>
          <a:p>
            <a:r>
              <a:rPr lang="en-GB" dirty="0"/>
              <a:t>OED SQL integration with </a:t>
            </a:r>
            <a:r>
              <a:rPr lang="en-GB" dirty="0" err="1"/>
              <a:t>ModEx</a:t>
            </a:r>
            <a:r>
              <a:rPr lang="en-GB" dirty="0"/>
              <a:t> by year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current approach to exposure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The standard export from RMS is three tab delimited text files: Account / Location / Reinsurance</a:t>
            </a:r>
          </a:p>
          <a:p>
            <a:r>
              <a:rPr lang="en-GB" sz="1800" dirty="0"/>
              <a:t>Account and Location “</a:t>
            </a:r>
            <a:r>
              <a:rPr lang="en-GB" sz="1800" dirty="0" err="1"/>
              <a:t>acc</a:t>
            </a:r>
            <a:r>
              <a:rPr lang="en-GB" sz="1800" dirty="0"/>
              <a:t> / </a:t>
            </a:r>
            <a:r>
              <a:rPr lang="en-GB" sz="1800" dirty="0" err="1"/>
              <a:t>loc</a:t>
            </a:r>
            <a:r>
              <a:rPr lang="en-GB" sz="1800" dirty="0"/>
              <a:t>” files are the predominant input into Oasis currently due to the large number of RMS users in the market</a:t>
            </a:r>
          </a:p>
          <a:p>
            <a:r>
              <a:rPr lang="en-GB" sz="1800" dirty="0"/>
              <a:t>However there are issues with using </a:t>
            </a:r>
            <a:r>
              <a:rPr lang="en-GB" sz="1800" dirty="0" err="1"/>
              <a:t>acc</a:t>
            </a:r>
            <a:r>
              <a:rPr lang="en-GB" sz="1800" dirty="0"/>
              <a:t> / </a:t>
            </a:r>
            <a:r>
              <a:rPr lang="en-GB" sz="1800" dirty="0" err="1"/>
              <a:t>loc</a:t>
            </a:r>
            <a:r>
              <a:rPr lang="en-GB" sz="1800" dirty="0"/>
              <a:t> as a starting point. Specifically: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dirty="0"/>
              <a:t>The location key from </a:t>
            </a:r>
            <a:r>
              <a:rPr lang="en-GB" dirty="0" err="1"/>
              <a:t>Risklink</a:t>
            </a:r>
            <a:r>
              <a:rPr lang="en-GB" dirty="0"/>
              <a:t> (LOCID) is not exported. (LOCNAME and LOCNUM are but there is no requirement for these to be unique within a portfolio)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dirty="0"/>
              <a:t>The same is true for POLICYID, where only the POLICYNUM is exported. Any analysis across accounts (e.g. treaty reinsurance) will not work if there any non-unique references.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dirty="0"/>
              <a:t>The format / fields are proprietary, so documentation is not available for non-RMS customers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dirty="0"/>
              <a:t>The reinsurance export file doesn’t contain key fields that are needed for reinsurance modelling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dirty="0"/>
              <a:t>The translation from </a:t>
            </a:r>
            <a:r>
              <a:rPr lang="en-GB" dirty="0" err="1"/>
              <a:t>acc</a:t>
            </a:r>
            <a:r>
              <a:rPr lang="en-GB" dirty="0"/>
              <a:t>/</a:t>
            </a:r>
            <a:r>
              <a:rPr lang="en-GB" dirty="0" err="1"/>
              <a:t>loc</a:t>
            </a:r>
            <a:r>
              <a:rPr lang="en-GB" dirty="0"/>
              <a:t> -&gt; Canonical -&gt; Oasis adds a level of complexity that is not helpful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5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 for new MODEX exposure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conducted a customer survey of ModEx clients in Q4 2017. Relating to exposure data, customers wanted:</a:t>
            </a:r>
          </a:p>
          <a:p>
            <a:r>
              <a:rPr lang="en-GB" dirty="0"/>
              <a:t>A better understanding of how exposures run through the model</a:t>
            </a:r>
          </a:p>
          <a:p>
            <a:r>
              <a:rPr lang="en-GB" dirty="0"/>
              <a:t>The ability to systematically query exposure and results</a:t>
            </a:r>
          </a:p>
          <a:p>
            <a:r>
              <a:rPr lang="en-GB" dirty="0"/>
              <a:t>Better documentation</a:t>
            </a:r>
          </a:p>
          <a:p>
            <a:pPr marL="0" indent="0">
              <a:buNone/>
            </a:pPr>
            <a:r>
              <a:rPr lang="en-GB" dirty="0"/>
              <a:t>In addition, we also needed:</a:t>
            </a:r>
          </a:p>
          <a:p>
            <a:r>
              <a:rPr lang="en-GB" dirty="0"/>
              <a:t>A robust and documented exposure format that we can communicate to other partners</a:t>
            </a:r>
          </a:p>
          <a:p>
            <a:r>
              <a:rPr lang="en-GB" dirty="0"/>
              <a:t>An exposure format that takes advantage of the full functionality of the Oasis FM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3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423164"/>
            <a:ext cx="10346013" cy="42743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are developing a new:</a:t>
            </a:r>
          </a:p>
          <a:p>
            <a:r>
              <a:rPr lang="en-GB" dirty="0"/>
              <a:t>Exposure input format (including reinsurance)</a:t>
            </a:r>
          </a:p>
          <a:p>
            <a:r>
              <a:rPr lang="en-GB" dirty="0"/>
              <a:t>Exposure back-end tables</a:t>
            </a:r>
          </a:p>
          <a:p>
            <a:r>
              <a:rPr lang="en-GB" dirty="0"/>
              <a:t>Results tables</a:t>
            </a:r>
          </a:p>
          <a:p>
            <a:pPr marL="0" indent="0">
              <a:buNone/>
            </a:pPr>
            <a:r>
              <a:rPr lang="en-GB" dirty="0"/>
              <a:t>The work is already well underway and is supported by:</a:t>
            </a:r>
          </a:p>
          <a:p>
            <a:r>
              <a:rPr lang="en-GB" dirty="0"/>
              <a:t>Dedicated, Simplitium-funded, resource</a:t>
            </a:r>
          </a:p>
          <a:p>
            <a:r>
              <a:rPr lang="en-GB" dirty="0"/>
              <a:t>Pro-active customers who volunteered to be involved from the outset</a:t>
            </a:r>
          </a:p>
          <a:p>
            <a:r>
              <a:rPr lang="en-GB" dirty="0"/>
              <a:t>The AIR CEDE code-set based</a:t>
            </a:r>
          </a:p>
          <a:p>
            <a:pPr marL="0" indent="0">
              <a:buNone/>
            </a:pPr>
            <a:r>
              <a:rPr lang="en-GB" dirty="0"/>
              <a:t>The target is to release this to the community in Q3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03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Documented starting point for all users</a:t>
            </a:r>
          </a:p>
          <a:p>
            <a:r>
              <a:rPr lang="en-GB" dirty="0"/>
              <a:t>Structured exposure and results DB for users to be able to access directly if they so wish</a:t>
            </a:r>
          </a:p>
          <a:p>
            <a:r>
              <a:rPr lang="en-GB" dirty="0"/>
              <a:t>Transparency about how exposure input fields flow through to the Oasis financial model</a:t>
            </a:r>
          </a:p>
          <a:p>
            <a:r>
              <a:rPr lang="en-GB" dirty="0"/>
              <a:t>Simplification for model developers (one standard set of fields / codes to incorporate within their key-server)</a:t>
            </a:r>
          </a:p>
          <a:p>
            <a:r>
              <a:rPr lang="en-GB" dirty="0"/>
              <a:t>Less complexity within the Oasis mid-tier – potential performance benefits</a:t>
            </a:r>
          </a:p>
          <a:p>
            <a:r>
              <a:rPr lang="en-GB" dirty="0"/>
              <a:t>An exposure structure that takes full advantage of the Oasis financial model capabilities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423164"/>
            <a:ext cx="8508176" cy="4274373"/>
          </a:xfrm>
        </p:spPr>
        <p:txBody>
          <a:bodyPr/>
          <a:lstStyle/>
          <a:p>
            <a:r>
              <a:rPr lang="en-GB" dirty="0"/>
              <a:t>Portfolio: Group of accounts</a:t>
            </a:r>
          </a:p>
          <a:p>
            <a:r>
              <a:rPr lang="en-GB" dirty="0"/>
              <a:t>Account: Group of policies. Can attach financial conditions at account level.</a:t>
            </a:r>
          </a:p>
          <a:p>
            <a:r>
              <a:rPr lang="en-GB" dirty="0"/>
              <a:t>Policy (including layers)</a:t>
            </a:r>
          </a:p>
          <a:p>
            <a:r>
              <a:rPr lang="en-GB" dirty="0"/>
              <a:t>Policy Special Conditions</a:t>
            </a:r>
          </a:p>
          <a:p>
            <a:r>
              <a:rPr lang="en-GB" dirty="0"/>
              <a:t>Location</a:t>
            </a:r>
          </a:p>
          <a:p>
            <a:r>
              <a:rPr lang="en-GB" dirty="0"/>
              <a:t>Location Coverage: Buildings, Other Buildings, Contents, BI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27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TABLES vs BACK-END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30" y="1423164"/>
            <a:ext cx="1959381" cy="4274373"/>
          </a:xfrm>
        </p:spPr>
        <p:txBody>
          <a:bodyPr/>
          <a:lstStyle/>
          <a:p>
            <a:r>
              <a:rPr lang="en-GB" dirty="0"/>
              <a:t>Account</a:t>
            </a:r>
          </a:p>
          <a:p>
            <a:r>
              <a:rPr lang="en-GB" dirty="0"/>
              <a:t>Location</a:t>
            </a:r>
          </a:p>
          <a:p>
            <a:r>
              <a:rPr lang="en-GB" dirty="0"/>
              <a:t>Reinsurance Info</a:t>
            </a:r>
          </a:p>
          <a:p>
            <a:r>
              <a:rPr lang="en-GB" dirty="0"/>
              <a:t>Reinsurance Scope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B6A3C-6FBE-4056-B73C-1177BAEF6F31}"/>
              </a:ext>
            </a:extLst>
          </p:cNvPr>
          <p:cNvSpPr txBox="1">
            <a:spLocks/>
          </p:cNvSpPr>
          <p:nvPr/>
        </p:nvSpPr>
        <p:spPr>
          <a:xfrm>
            <a:off x="7957545" y="1406441"/>
            <a:ext cx="2314142" cy="42743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LocCond</a:t>
            </a:r>
            <a:endParaRPr lang="en-GB" dirty="0"/>
          </a:p>
          <a:p>
            <a:r>
              <a:rPr lang="en-GB" dirty="0" err="1"/>
              <a:t>LocStepFunc</a:t>
            </a:r>
            <a:endParaRPr lang="en-GB" dirty="0"/>
          </a:p>
          <a:p>
            <a:r>
              <a:rPr lang="en-GB" dirty="0"/>
              <a:t>Policies</a:t>
            </a:r>
          </a:p>
          <a:p>
            <a:r>
              <a:rPr lang="en-GB" dirty="0" err="1"/>
              <a:t>PolicyFinancials</a:t>
            </a:r>
            <a:endParaRPr lang="en-GB" dirty="0"/>
          </a:p>
          <a:p>
            <a:r>
              <a:rPr lang="en-GB" dirty="0" err="1"/>
              <a:t>PortAcc</a:t>
            </a:r>
            <a:endParaRPr lang="en-GB" dirty="0"/>
          </a:p>
          <a:p>
            <a:r>
              <a:rPr lang="en-GB" dirty="0"/>
              <a:t>Portfolios</a:t>
            </a:r>
          </a:p>
          <a:p>
            <a:r>
              <a:rPr lang="en-GB" dirty="0"/>
              <a:t>Producers</a:t>
            </a:r>
          </a:p>
          <a:p>
            <a:r>
              <a:rPr lang="en-GB" dirty="0" err="1"/>
              <a:t>ReinsAcc</a:t>
            </a:r>
            <a:endParaRPr lang="en-GB" dirty="0"/>
          </a:p>
          <a:p>
            <a:r>
              <a:rPr lang="en-GB" dirty="0" err="1"/>
              <a:t>ReinsLoc</a:t>
            </a:r>
            <a:endParaRPr lang="en-GB" dirty="0"/>
          </a:p>
          <a:p>
            <a:r>
              <a:rPr lang="en-GB" dirty="0" err="1"/>
              <a:t>ReinsPol</a:t>
            </a:r>
            <a:endParaRPr lang="en-GB" dirty="0"/>
          </a:p>
          <a:p>
            <a:r>
              <a:rPr lang="en-GB" dirty="0" err="1"/>
              <a:t>ReinsReinstatements</a:t>
            </a:r>
            <a:endParaRPr lang="en-GB" dirty="0"/>
          </a:p>
          <a:p>
            <a:r>
              <a:rPr lang="en-GB" dirty="0" err="1"/>
              <a:t>ReinsuranceInfo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B85E68-5F33-47CA-92A7-3C3606634125}"/>
              </a:ext>
            </a:extLst>
          </p:cNvPr>
          <p:cNvSpPr txBox="1">
            <a:spLocks/>
          </p:cNvSpPr>
          <p:nvPr/>
        </p:nvSpPr>
        <p:spPr>
          <a:xfrm>
            <a:off x="5874629" y="1406441"/>
            <a:ext cx="1968472" cy="5032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AccountFinancials</a:t>
            </a:r>
            <a:endParaRPr lang="en-GB" dirty="0"/>
          </a:p>
          <a:p>
            <a:r>
              <a:rPr lang="en-GB" dirty="0"/>
              <a:t>Accounts</a:t>
            </a:r>
          </a:p>
          <a:p>
            <a:r>
              <a:rPr lang="en-GB" dirty="0" err="1"/>
              <a:t>Cedants</a:t>
            </a:r>
            <a:endParaRPr lang="en-GB" dirty="0"/>
          </a:p>
          <a:p>
            <a:r>
              <a:rPr lang="en-GB" dirty="0" err="1"/>
              <a:t>ConditionFinancials</a:t>
            </a:r>
            <a:endParaRPr lang="en-GB" dirty="0"/>
          </a:p>
          <a:p>
            <a:r>
              <a:rPr lang="en-GB" dirty="0"/>
              <a:t>Conditions</a:t>
            </a:r>
          </a:p>
          <a:p>
            <a:r>
              <a:rPr lang="en-GB" dirty="0" err="1"/>
              <a:t>FlexiAcc</a:t>
            </a:r>
            <a:endParaRPr lang="en-GB" dirty="0"/>
          </a:p>
          <a:p>
            <a:r>
              <a:rPr lang="en-GB" dirty="0" err="1"/>
              <a:t>FlexiLoc</a:t>
            </a:r>
            <a:endParaRPr lang="en-GB" dirty="0"/>
          </a:p>
          <a:p>
            <a:r>
              <a:rPr lang="en-GB" dirty="0" err="1"/>
              <a:t>FlexiPol</a:t>
            </a:r>
            <a:endParaRPr lang="en-GB" dirty="0"/>
          </a:p>
          <a:p>
            <a:r>
              <a:rPr lang="en-GB" dirty="0"/>
              <a:t>LOB</a:t>
            </a:r>
          </a:p>
          <a:p>
            <a:r>
              <a:rPr lang="en-GB" dirty="0" err="1"/>
              <a:t>LocationDetails</a:t>
            </a:r>
            <a:endParaRPr lang="en-GB" dirty="0"/>
          </a:p>
          <a:p>
            <a:r>
              <a:rPr lang="en-GB" dirty="0" err="1"/>
              <a:t>LocationFinancials</a:t>
            </a:r>
            <a:endParaRPr lang="en-GB" dirty="0"/>
          </a:p>
          <a:p>
            <a:r>
              <a:rPr lang="en-GB" dirty="0"/>
              <a:t>Locations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DEED1-FB3D-4956-8862-7D182F3AA5DD}"/>
              </a:ext>
            </a:extLst>
          </p:cNvPr>
          <p:cNvSpPr txBox="1">
            <a:spLocks/>
          </p:cNvSpPr>
          <p:nvPr/>
        </p:nvSpPr>
        <p:spPr>
          <a:xfrm>
            <a:off x="10164996" y="1389155"/>
            <a:ext cx="2314142" cy="42743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ReinsuranceScope</a:t>
            </a:r>
            <a:endParaRPr lang="en-GB" dirty="0"/>
          </a:p>
          <a:p>
            <a:r>
              <a:rPr lang="en-GB" dirty="0" err="1"/>
              <a:t>StepFunctions</a:t>
            </a:r>
            <a:endParaRPr lang="en-GB" dirty="0"/>
          </a:p>
          <a:p>
            <a:r>
              <a:rPr lang="en-GB" dirty="0" err="1"/>
              <a:t>WorkersComp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27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53F7E3-80AD-4297-9EFF-095C38D7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5" y="58720"/>
            <a:ext cx="11054468" cy="630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2" y="489085"/>
            <a:ext cx="10536974" cy="378175"/>
          </a:xfrm>
        </p:spPr>
        <p:txBody>
          <a:bodyPr/>
          <a:lstStyle/>
          <a:p>
            <a:r>
              <a:rPr lang="en-GB" dirty="0"/>
              <a:t>Database schema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83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491-C299-43BD-A902-F1F8881F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2DA-7871-4704-AB77-5AD4FCF3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29" y="1423164"/>
            <a:ext cx="10242599" cy="4274373"/>
          </a:xfrm>
        </p:spPr>
        <p:txBody>
          <a:bodyPr/>
          <a:lstStyle/>
          <a:p>
            <a:r>
              <a:rPr lang="en-GB" dirty="0"/>
              <a:t>ISO 3166 country codes with some ‘tweaks’ + defined offshore codes from AIR’s derived offshore regions</a:t>
            </a:r>
          </a:p>
          <a:p>
            <a:r>
              <a:rPr lang="en-GB" dirty="0"/>
              <a:t>Fields available to store address info:</a:t>
            </a:r>
          </a:p>
          <a:p>
            <a:pPr lvl="3"/>
            <a:r>
              <a:rPr lang="en-GB" dirty="0"/>
              <a:t>Country code</a:t>
            </a:r>
          </a:p>
          <a:p>
            <a:pPr lvl="3"/>
            <a:r>
              <a:rPr lang="en-GB" dirty="0"/>
              <a:t>Longitude</a:t>
            </a:r>
          </a:p>
          <a:p>
            <a:pPr lvl="3"/>
            <a:r>
              <a:rPr lang="en-GB" dirty="0"/>
              <a:t>Latitude</a:t>
            </a:r>
          </a:p>
          <a:p>
            <a:pPr lvl="3"/>
            <a:r>
              <a:rPr lang="en-GB" dirty="0"/>
              <a:t>Street address</a:t>
            </a:r>
          </a:p>
          <a:p>
            <a:pPr lvl="3"/>
            <a:r>
              <a:rPr lang="en-GB" dirty="0"/>
              <a:t>Postal code</a:t>
            </a:r>
          </a:p>
          <a:p>
            <a:pPr lvl="3"/>
            <a:r>
              <a:rPr lang="en-GB" dirty="0"/>
              <a:t>City</a:t>
            </a:r>
          </a:p>
          <a:p>
            <a:r>
              <a:rPr lang="en-GB" dirty="0"/>
              <a:t>Fields available for geocoding info:</a:t>
            </a:r>
          </a:p>
          <a:p>
            <a:pPr lvl="3"/>
            <a:r>
              <a:rPr lang="en-GB" dirty="0"/>
              <a:t>Geocode Quality</a:t>
            </a:r>
          </a:p>
          <a:p>
            <a:pPr lvl="3"/>
            <a:r>
              <a:rPr lang="en-GB" dirty="0"/>
              <a:t>Address Match</a:t>
            </a:r>
          </a:p>
          <a:p>
            <a:pPr lvl="3"/>
            <a:r>
              <a:rPr lang="en-GB" dirty="0"/>
              <a:t>Geocoder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5424-3442-4CCE-8768-D0C28C6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024-DF04-4E7C-9880-6E0D5B906E18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CCC8A1-8746-4650-A3BF-18716E489879}"/>
              </a:ext>
            </a:extLst>
          </p:cNvPr>
          <p:cNvSpPr txBox="1">
            <a:spLocks/>
          </p:cNvSpPr>
          <p:nvPr/>
        </p:nvSpPr>
        <p:spPr>
          <a:xfrm>
            <a:off x="3570466" y="2137044"/>
            <a:ext cx="1959381" cy="1518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dirty="0"/>
              <a:t>Area code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dirty="0"/>
              <a:t>Area name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dirty="0"/>
              <a:t>Sub-area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dirty="0"/>
              <a:t>Sub-area 2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dirty="0"/>
              <a:t>High Resolution CRESTA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200" dirty="0"/>
              <a:t>Low Resolution CRESTA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38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PowerPoint Layouts">
  <a:themeElements>
    <a:clrScheme name="Simplitium">
      <a:dk1>
        <a:srgbClr val="333333"/>
      </a:dk1>
      <a:lt1>
        <a:srgbClr val="FFFFFF"/>
      </a:lt1>
      <a:dk2>
        <a:srgbClr val="FFFFFF"/>
      </a:dk2>
      <a:lt2>
        <a:srgbClr val="666666"/>
      </a:lt2>
      <a:accent1>
        <a:srgbClr val="026B89"/>
      </a:accent1>
      <a:accent2>
        <a:srgbClr val="134C63"/>
      </a:accent2>
      <a:accent3>
        <a:srgbClr val="E0AD30"/>
      </a:accent3>
      <a:accent4>
        <a:srgbClr val="000000"/>
      </a:accent4>
      <a:accent5>
        <a:srgbClr val="67A6B8"/>
      </a:accent5>
      <a:accent6>
        <a:srgbClr val="7194A1"/>
      </a:accent6>
      <a:hlink>
        <a:srgbClr val="333333"/>
      </a:hlink>
      <a:folHlink>
        <a:srgbClr val="333333"/>
      </a:folHlink>
    </a:clrScheme>
    <a:fontScheme name="Intelo">
      <a:majorFont>
        <a:latin typeface="Intelo-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um.potx" id="{6384FA30-FCF6-4D00-8EC0-C78A9BD8DEC3}" vid="{3073FDFC-2790-4A88-BAC4-E11B6014B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1226</Words>
  <Application>Microsoft Office PowerPoint</Application>
  <PresentationFormat>Widescreen</PresentationFormat>
  <Paragraphs>217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Intelo-Bold</vt:lpstr>
      <vt:lpstr>Roboto</vt:lpstr>
      <vt:lpstr>PowerPoint Layouts</vt:lpstr>
      <vt:lpstr>June 2018</vt:lpstr>
      <vt:lpstr>ISSUES With current approach to exposure data</vt:lpstr>
      <vt:lpstr>Rationale for new MODEX exposure FORMAT</vt:lpstr>
      <vt:lpstr>PLAN</vt:lpstr>
      <vt:lpstr>BENEFITS</vt:lpstr>
      <vt:lpstr>HIERARCHY</vt:lpstr>
      <vt:lpstr>INPUT TABLES vs BACK-END TABLES</vt:lpstr>
      <vt:lpstr>Database schema</vt:lpstr>
      <vt:lpstr>GEOGRAPHY</vt:lpstr>
      <vt:lpstr>OCCUPANCY</vt:lpstr>
      <vt:lpstr>CONSTRUCTION / COUNTRY CODES</vt:lpstr>
      <vt:lpstr>SECONDARY MODIFIERS / CURRENCY CODES</vt:lpstr>
      <vt:lpstr>Financial conditions</vt:lpstr>
      <vt:lpstr>Financial condition Examples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</dc:creator>
  <cp:lastModifiedBy>Aiste Kalinauskaite</cp:lastModifiedBy>
  <cp:revision>251</cp:revision>
  <dcterms:created xsi:type="dcterms:W3CDTF">2017-06-29T09:31:06Z</dcterms:created>
  <dcterms:modified xsi:type="dcterms:W3CDTF">2018-06-25T15:49:56Z</dcterms:modified>
</cp:coreProperties>
</file>