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notesMasterIdLst>
    <p:notesMasterId r:id="rId25"/>
  </p:notesMasterIdLst>
  <p:handoutMasterIdLst>
    <p:handoutMasterId r:id="rId26"/>
  </p:handoutMasterIdLst>
  <p:sldIdLst>
    <p:sldId id="322" r:id="rId5"/>
    <p:sldId id="337" r:id="rId6"/>
    <p:sldId id="324" r:id="rId7"/>
    <p:sldId id="335" r:id="rId8"/>
    <p:sldId id="338" r:id="rId9"/>
    <p:sldId id="311" r:id="rId10"/>
    <p:sldId id="266" r:id="rId11"/>
    <p:sldId id="339" r:id="rId12"/>
    <p:sldId id="340" r:id="rId13"/>
    <p:sldId id="348" r:id="rId14"/>
    <p:sldId id="293" r:id="rId15"/>
    <p:sldId id="341" r:id="rId16"/>
    <p:sldId id="342" r:id="rId17"/>
    <p:sldId id="347" r:id="rId18"/>
    <p:sldId id="314" r:id="rId19"/>
    <p:sldId id="313" r:id="rId20"/>
    <p:sldId id="344" r:id="rId21"/>
    <p:sldId id="345" r:id="rId22"/>
    <p:sldId id="343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7080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FC0"/>
    <a:srgbClr val="3243F2"/>
    <a:srgbClr val="35459C"/>
    <a:srgbClr val="1C46F2"/>
    <a:srgbClr val="77C4F3"/>
    <a:srgbClr val="F0F0F0"/>
    <a:srgbClr val="4F7AE8"/>
    <a:srgbClr val="1A6B77"/>
    <a:srgbClr val="E4422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2" autoAdjust="0"/>
    <p:restoredTop sz="94434" autoAdjust="0"/>
  </p:normalViewPr>
  <p:slideViewPr>
    <p:cSldViewPr snapToGrid="0">
      <p:cViewPr>
        <p:scale>
          <a:sx n="123" d="100"/>
          <a:sy n="123" d="100"/>
        </p:scale>
        <p:origin x="144" y="176"/>
      </p:cViewPr>
      <p:guideLst>
        <p:guide orient="horz" pos="2136"/>
        <p:guide pos="3840"/>
        <p:guide pos="600"/>
        <p:guide pos="7080"/>
        <p:guide orient="horz" pos="576"/>
        <p:guide orient="horz" pos="37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5" d="100"/>
        <a:sy n="95" d="100"/>
      </p:scale>
      <p:origin x="0" y="-6104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20CD-15C7-4161-9271-AA393F3BEBD2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A8A6-FEAE-454E-AA98-54EA61CA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3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677EA-F7BB-492F-BF15-7747DC07EE7E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649F8-882C-4002-AB2C-ED8BCF0D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649F8-882C-4002-AB2C-ED8BCF0D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0088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70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7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22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9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90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01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39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6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4738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956315" y="4455042"/>
            <a:ext cx="3273285" cy="2073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2041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69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5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72085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11617" y="4000360"/>
            <a:ext cx="3198938" cy="20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239510" y="2673688"/>
            <a:ext cx="3198938" cy="20820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052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87804" y="798616"/>
            <a:ext cx="4406900" cy="2501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87804" y="3449050"/>
            <a:ext cx="4406900" cy="2501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3149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2604942" y="1851378"/>
            <a:ext cx="4797768" cy="3002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351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80058" y="0"/>
            <a:ext cx="6411942" cy="6858000"/>
          </a:xfrm>
          <a:custGeom>
            <a:avLst/>
            <a:gdLst>
              <a:gd name="connsiteX0" fmla="*/ 0 w 6411942"/>
              <a:gd name="connsiteY0" fmla="*/ 0 h 6858000"/>
              <a:gd name="connsiteX1" fmla="*/ 6411942 w 6411942"/>
              <a:gd name="connsiteY1" fmla="*/ 0 h 6858000"/>
              <a:gd name="connsiteX2" fmla="*/ 6411942 w 6411942"/>
              <a:gd name="connsiteY2" fmla="*/ 6858000 h 6858000"/>
              <a:gd name="connsiteX3" fmla="*/ 338295 w 6411942"/>
              <a:gd name="connsiteY3" fmla="*/ 6858000 h 6858000"/>
              <a:gd name="connsiteX4" fmla="*/ 1627386 w 6411942"/>
              <a:gd name="connsiteY4" fmla="*/ 3761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1942" h="6858000">
                <a:moveTo>
                  <a:pt x="0" y="0"/>
                </a:moveTo>
                <a:lnTo>
                  <a:pt x="6411942" y="0"/>
                </a:lnTo>
                <a:lnTo>
                  <a:pt x="6411942" y="6858000"/>
                </a:lnTo>
                <a:lnTo>
                  <a:pt x="338295" y="6858000"/>
                </a:lnTo>
                <a:lnTo>
                  <a:pt x="1627386" y="37610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069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12381" y="-1"/>
            <a:ext cx="4019107" cy="6071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11171904" y="0"/>
            <a:ext cx="1033810" cy="3593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9362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35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7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84" r:id="rId2"/>
    <p:sldLayoutId id="2147483756" r:id="rId3"/>
    <p:sldLayoutId id="2147483768" r:id="rId4"/>
    <p:sldLayoutId id="2147483782" r:id="rId5"/>
    <p:sldLayoutId id="2147483770" r:id="rId6"/>
    <p:sldLayoutId id="2147483761" r:id="rId7"/>
    <p:sldLayoutId id="2147483783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6" r:id="rId16"/>
    <p:sldLayoutId id="2147483797" r:id="rId17"/>
    <p:sldLayoutId id="2147483798" r:id="rId18"/>
    <p:sldLayoutId id="2147483799" r:id="rId19"/>
    <p:sldLayoutId id="2147483801" r:id="rId20"/>
    <p:sldLayoutId id="214748380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4898" y="1114752"/>
            <a:ext cx="2678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Group 8</a:t>
            </a:r>
          </a:p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Members:</a:t>
            </a:r>
          </a:p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Jacky</a:t>
            </a:r>
          </a:p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Sher Wang</a:t>
            </a:r>
          </a:p>
          <a:p>
            <a:r>
              <a:rPr lang="en-US" sz="1400" b="1" spc="300" dirty="0" err="1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Riwas</a:t>
            </a:r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 Karki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Data Analysis project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04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36629-241B-3E2F-92EE-4FA71F85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885" y="656838"/>
            <a:ext cx="770680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625191" y="1347434"/>
            <a:ext cx="480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 text here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96B5C46-56F7-0A4E-DC69-F45EE524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4" y="1144216"/>
            <a:ext cx="780206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625191" y="1347434"/>
            <a:ext cx="480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 text here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8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279711" y="1381429"/>
            <a:ext cx="48086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T</a:t>
            </a:r>
            <a:r>
              <a:rPr lang="en-AU" sz="3200" b="1" dirty="0">
                <a:highlight>
                  <a:srgbClr val="FFFF00"/>
                </a:highlight>
              </a:rPr>
              <a:t>erm years &amp;</a:t>
            </a:r>
          </a:p>
          <a:p>
            <a:r>
              <a:rPr lang="en-AU" sz="3200" b="1" dirty="0">
                <a:highlight>
                  <a:srgbClr val="FFFF00"/>
                </a:highlight>
              </a:rPr>
              <a:t>default status </a:t>
            </a:r>
          </a:p>
          <a:p>
            <a:r>
              <a:rPr lang="en-AU" sz="3200" b="1" dirty="0">
                <a:highlight>
                  <a:srgbClr val="FFFF00"/>
                </a:highlight>
              </a:rPr>
              <a:t>correlations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7F63B6-978D-EB47-8615-0138714189B2}"/>
              </a:ext>
            </a:extLst>
          </p:cNvPr>
          <p:cNvSpPr txBox="1">
            <a:spLocks/>
          </p:cNvSpPr>
          <p:nvPr/>
        </p:nvSpPr>
        <p:spPr>
          <a:xfrm>
            <a:off x="6301720" y="239175"/>
            <a:ext cx="5390147" cy="38541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Term Years vs. Current Loan Status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277F00-D54B-5148-B3D8-CC75A784589B}"/>
              </a:ext>
            </a:extLst>
          </p:cNvPr>
          <p:cNvSpPr/>
          <p:nvPr/>
        </p:nvSpPr>
        <p:spPr>
          <a:xfrm>
            <a:off x="6301719" y="3015309"/>
            <a:ext cx="1815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00"/>
                </a:solidFill>
              </a:rPr>
              <a:t>R squared: 0.000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B6A42E-5594-5A49-832A-DBFBCF9123FE}"/>
              </a:ext>
            </a:extLst>
          </p:cNvPr>
          <p:cNvSpPr txBox="1">
            <a:spLocks/>
          </p:cNvSpPr>
          <p:nvPr/>
        </p:nvSpPr>
        <p:spPr>
          <a:xfrm>
            <a:off x="6301719" y="3473360"/>
            <a:ext cx="609600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Term Years vs. Historical Default Status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5AF6C-683B-0949-A8FE-EC2A7DD41AEC}"/>
              </a:ext>
            </a:extLst>
          </p:cNvPr>
          <p:cNvSpPr/>
          <p:nvPr/>
        </p:nvSpPr>
        <p:spPr>
          <a:xfrm>
            <a:off x="6301719" y="6264882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000" dirty="0">
                <a:solidFill>
                  <a:srgbClr val="000000"/>
                </a:solidFill>
              </a:rPr>
              <a:t>R squared: 0.002</a:t>
            </a:r>
            <a:br>
              <a:rPr lang="en-AU" sz="2000" dirty="0">
                <a:solidFill>
                  <a:srgbClr val="000000"/>
                </a:solidFill>
                <a:latin typeface="Helvetica Neue" panose="02000503000000020004" pitchFamily="2" charset="0"/>
              </a:rPr>
            </a:br>
            <a:endParaRPr lang="en-AU" sz="20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1E6572-AFAE-334E-8467-F1574FB7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543" y="504751"/>
            <a:ext cx="3245214" cy="2592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6E343-AA7B-204A-BD70-30300CB13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09" y="3869458"/>
            <a:ext cx="3108548" cy="2483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71248-2B1D-9840-A9B1-F3B5EEDD04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4"/>
          <a:stretch/>
        </p:blipFill>
        <p:spPr>
          <a:xfrm>
            <a:off x="369806" y="4127247"/>
            <a:ext cx="3600634" cy="22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1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279711" y="1391157"/>
            <a:ext cx="4808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highlight>
                  <a:srgbClr val="FFFF00"/>
                </a:highlight>
              </a:rPr>
              <a:t>Loan percentage to customer income 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+mj-lt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7AC39F-DD45-1A4B-A52A-AD7A3BB39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093" y="877242"/>
            <a:ext cx="4306300" cy="4447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159B9-89AB-BB48-A6F7-199168D41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5" y="4163653"/>
            <a:ext cx="3822700" cy="2057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14C413-916E-DC4E-91F8-456314804811}"/>
              </a:ext>
            </a:extLst>
          </p:cNvPr>
          <p:cNvSpPr txBox="1"/>
          <p:nvPr/>
        </p:nvSpPr>
        <p:spPr>
          <a:xfrm>
            <a:off x="5777194" y="5197425"/>
            <a:ext cx="625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96.7%</a:t>
            </a:r>
            <a:r>
              <a:rPr lang="zh-CN" altLang="en-US" dirty="0"/>
              <a:t> </a:t>
            </a:r>
            <a:r>
              <a:rPr lang="en-AU" altLang="zh-CN" dirty="0"/>
              <a:t>of </a:t>
            </a:r>
            <a:r>
              <a:rPr lang="en-US" altLang="zh-CN" dirty="0"/>
              <a:t>customers have their loan taken up &lt;25% of their income while there are </a:t>
            </a:r>
            <a:r>
              <a:rPr lang="en-US" altLang="zh-CN" b="1" dirty="0">
                <a:highlight>
                  <a:srgbClr val="FFFF00"/>
                </a:highlight>
              </a:rPr>
              <a:t>3.3% </a:t>
            </a:r>
            <a:r>
              <a:rPr lang="en-US" altLang="zh-CN" b="1" dirty="0"/>
              <a:t>of </a:t>
            </a:r>
            <a:r>
              <a:rPr lang="en-US" altLang="zh-CN" b="1" dirty="0">
                <a:highlight>
                  <a:srgbClr val="FFFF00"/>
                </a:highlight>
              </a:rPr>
              <a:t>customers </a:t>
            </a:r>
            <a:r>
              <a:rPr lang="en-US" altLang="zh-CN" dirty="0"/>
              <a:t>have loans over 25% of their total income percentage. </a:t>
            </a:r>
          </a:p>
          <a:p>
            <a:r>
              <a:rPr lang="en-US" altLang="zh-C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4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D9AB7-132A-44DF-A31B-D67B6EE1E8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r="25180"/>
          <a:stretch>
            <a:fillRect/>
          </a:stretch>
        </p:blipFill>
        <p:spPr/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3E2798-F475-4C14-90A8-554E38E74788}"/>
              </a:ext>
            </a:extLst>
          </p:cNvPr>
          <p:cNvGrpSpPr/>
          <p:nvPr/>
        </p:nvGrpSpPr>
        <p:grpSpPr>
          <a:xfrm>
            <a:off x="5020692" y="60637"/>
            <a:ext cx="587140" cy="587140"/>
            <a:chOff x="3707904" y="1338582"/>
            <a:chExt cx="587140" cy="587140"/>
          </a:xfrm>
          <a:solidFill>
            <a:schemeClr val="accent2"/>
          </a:solidFill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57BBD86-5C0C-40E4-B65A-1F713E680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9342" y="1489799"/>
              <a:ext cx="232459" cy="261709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055E3B6-CDB8-49E5-B6B2-761FADFCB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7904" y="1338582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F76D04-DC13-11DD-15CE-5B5D4C88055C}"/>
              </a:ext>
            </a:extLst>
          </p:cNvPr>
          <p:cNvSpPr txBox="1"/>
          <p:nvPr/>
        </p:nvSpPr>
        <p:spPr>
          <a:xfrm>
            <a:off x="5861957" y="187779"/>
            <a:ext cx="58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Your chart below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F2567-46BC-2EFB-32CC-C2EB7548A90F}"/>
              </a:ext>
            </a:extLst>
          </p:cNvPr>
          <p:cNvSpPr txBox="1"/>
          <p:nvPr/>
        </p:nvSpPr>
        <p:spPr>
          <a:xfrm>
            <a:off x="5020692" y="647777"/>
            <a:ext cx="96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57496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61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95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7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Introduction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98481C1A-D9E4-4825-9AA9-5992B8EA23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5" b="7825"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20" name="Oval 3">
            <a:extLst>
              <a:ext uri="{FF2B5EF4-FFF2-40B4-BE49-F238E27FC236}">
                <a16:creationId xmlns:a16="http://schemas.microsoft.com/office/drawing/2014/main" id="{44B12CFA-8D85-4679-8AA5-14DC503E3366}"/>
              </a:ext>
            </a:extLst>
          </p:cNvPr>
          <p:cNvSpPr>
            <a:spLocks/>
          </p:cNvSpPr>
          <p:nvPr/>
        </p:nvSpPr>
        <p:spPr bwMode="auto">
          <a:xfrm>
            <a:off x="555244" y="-1938020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9BC8D2A0-78CC-4FBC-B8B4-AB9566B3CBCC}"/>
              </a:ext>
            </a:extLst>
          </p:cNvPr>
          <p:cNvSpPr>
            <a:spLocks/>
          </p:cNvSpPr>
          <p:nvPr/>
        </p:nvSpPr>
        <p:spPr bwMode="auto">
          <a:xfrm>
            <a:off x="2033034" y="-460230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3671" y="2953000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211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5312198" y="899974"/>
            <a:ext cx="783801" cy="1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Placeholder 20" descr="A person and text&#10;&#10;Description automatically generated">
            <a:extLst>
              <a:ext uri="{FF2B5EF4-FFF2-40B4-BE49-F238E27FC236}">
                <a16:creationId xmlns:a16="http://schemas.microsoft.com/office/drawing/2014/main" id="{5EC965B6-F2C3-48B1-B429-BA5EC52DDA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r="26774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275C7-E40B-981A-FDBE-A4ADA20CC789}"/>
              </a:ext>
            </a:extLst>
          </p:cNvPr>
          <p:cNvSpPr txBox="1"/>
          <p:nvPr/>
        </p:nvSpPr>
        <p:spPr>
          <a:xfrm>
            <a:off x="4952326" y="372234"/>
            <a:ext cx="445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Slide Contents</a:t>
            </a:r>
          </a:p>
        </p:txBody>
      </p:sp>
    </p:spTree>
    <p:extLst>
      <p:ext uri="{BB962C8B-B14F-4D97-AF65-F5344CB8AC3E}">
        <p14:creationId xmlns:p14="http://schemas.microsoft.com/office/powerpoint/2010/main" val="10184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0513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419713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8161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20701"/>
          <p:cNvSpPr/>
          <p:nvPr/>
        </p:nvSpPr>
        <p:spPr>
          <a:xfrm>
            <a:off x="5898414" y="5123622"/>
            <a:ext cx="157061" cy="22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99" y="17844"/>
                </a:moveTo>
                <a:cubicBezTo>
                  <a:pt x="6603" y="17844"/>
                  <a:pt x="5401" y="17007"/>
                  <a:pt x="5401" y="15966"/>
                </a:cubicBezTo>
                <a:cubicBezTo>
                  <a:pt x="5401" y="15598"/>
                  <a:pt x="5570" y="15247"/>
                  <a:pt x="5824" y="14953"/>
                </a:cubicBezTo>
                <a:cubicBezTo>
                  <a:pt x="6097" y="14659"/>
                  <a:pt x="7216" y="13661"/>
                  <a:pt x="7658" y="12679"/>
                </a:cubicBezTo>
                <a:cubicBezTo>
                  <a:pt x="7720" y="12519"/>
                  <a:pt x="7933" y="12444"/>
                  <a:pt x="8099" y="12444"/>
                </a:cubicBezTo>
                <a:cubicBezTo>
                  <a:pt x="8270" y="12444"/>
                  <a:pt x="8481" y="12519"/>
                  <a:pt x="8543" y="12679"/>
                </a:cubicBezTo>
                <a:cubicBezTo>
                  <a:pt x="8987" y="13661"/>
                  <a:pt x="10106" y="14659"/>
                  <a:pt x="10379" y="14953"/>
                </a:cubicBezTo>
                <a:cubicBezTo>
                  <a:pt x="10633" y="15247"/>
                  <a:pt x="10799" y="15598"/>
                  <a:pt x="10799" y="15966"/>
                </a:cubicBezTo>
                <a:cubicBezTo>
                  <a:pt x="10799" y="17007"/>
                  <a:pt x="9597" y="17844"/>
                  <a:pt x="8099" y="17844"/>
                </a:cubicBezTo>
                <a:close/>
                <a:moveTo>
                  <a:pt x="12594" y="938"/>
                </a:moveTo>
                <a:cubicBezTo>
                  <a:pt x="12342" y="308"/>
                  <a:pt x="11477" y="0"/>
                  <a:pt x="10799" y="0"/>
                </a:cubicBezTo>
                <a:cubicBezTo>
                  <a:pt x="10124" y="0"/>
                  <a:pt x="9283" y="308"/>
                  <a:pt x="9010" y="938"/>
                </a:cubicBezTo>
                <a:cubicBezTo>
                  <a:pt x="7299" y="4900"/>
                  <a:pt x="2786" y="8877"/>
                  <a:pt x="1709" y="10051"/>
                </a:cubicBezTo>
                <a:cubicBezTo>
                  <a:pt x="655" y="11225"/>
                  <a:pt x="0" y="12605"/>
                  <a:pt x="0" y="14087"/>
                </a:cubicBezTo>
                <a:cubicBezTo>
                  <a:pt x="0" y="18240"/>
                  <a:pt x="4832" y="21600"/>
                  <a:pt x="10799" y="21600"/>
                </a:cubicBezTo>
                <a:cubicBezTo>
                  <a:pt x="16768" y="21600"/>
                  <a:pt x="21600" y="18240"/>
                  <a:pt x="21600" y="14087"/>
                </a:cubicBezTo>
                <a:cubicBezTo>
                  <a:pt x="21600" y="12605"/>
                  <a:pt x="20967" y="11225"/>
                  <a:pt x="19889" y="10051"/>
                </a:cubicBezTo>
                <a:cubicBezTo>
                  <a:pt x="18816" y="8877"/>
                  <a:pt x="14302" y="4900"/>
                  <a:pt x="12594" y="93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5" name="Picture Placeholder 4" descr="A picture containing indoor, table, sitting, items&#10;&#10;Description automatically generated">
            <a:extLst>
              <a:ext uri="{FF2B5EF4-FFF2-40B4-BE49-F238E27FC236}">
                <a16:creationId xmlns:a16="http://schemas.microsoft.com/office/drawing/2014/main" id="{EBAF1FDC-0BFB-4CFC-8A45-C9BC954994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9" b="7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900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C0A0AE-4101-92A0-2BB9-BC734D3B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57" y="130628"/>
            <a:ext cx="759248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65503-6E66-949F-5C49-06D37519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4" y="938893"/>
            <a:ext cx="8974666" cy="5821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576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1360-DAE6-E240-B481-3C6BF803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18" y="1273285"/>
            <a:ext cx="774490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me 2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D536D"/>
      </a:accent1>
      <a:accent2>
        <a:srgbClr val="FF8957"/>
      </a:accent2>
      <a:accent3>
        <a:srgbClr val="EED054"/>
      </a:accent3>
      <a:accent4>
        <a:srgbClr val="CAD849"/>
      </a:accent4>
      <a:accent5>
        <a:srgbClr val="00C182"/>
      </a:accent5>
      <a:accent6>
        <a:srgbClr val="429EB0"/>
      </a:accent6>
      <a:hlink>
        <a:srgbClr val="FFFFFF"/>
      </a:hlink>
      <a:folHlink>
        <a:srgbClr val="595959"/>
      </a:folHlink>
    </a:clrScheme>
    <a:fontScheme name="Nexa">
      <a:majorFont>
        <a:latin typeface="Nex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9E1766B448364192BB203D8E5AA55B" ma:contentTypeVersion="5" ma:contentTypeDescription="Create a new document." ma:contentTypeScope="" ma:versionID="6bed3fda9024864c06898c9ada913c11">
  <xsd:schema xmlns:xsd="http://www.w3.org/2001/XMLSchema" xmlns:xs="http://www.w3.org/2001/XMLSchema" xmlns:p="http://schemas.microsoft.com/office/2006/metadata/properties" xmlns:ns3="38668278-0280-4ee1-aa14-54871aab9125" targetNamespace="http://schemas.microsoft.com/office/2006/metadata/properties" ma:root="true" ma:fieldsID="2f411bd050fa45efc2ab01f3c894c6cd" ns3:_="">
    <xsd:import namespace="38668278-0280-4ee1-aa14-54871aab91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68278-0280-4ee1-aa14-54871aab9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ACE2CC-D9CC-4586-A283-AF292175C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68278-0280-4ee1-aa14-54871aab9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C9450C-F63D-4F4C-8DAE-B6977D1584B1}">
  <ds:schemaRefs>
    <ds:schemaRef ds:uri="http://purl.org/dc/terms/"/>
    <ds:schemaRef ds:uri="38668278-0280-4ee1-aa14-54871aab912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A373B2-4CF4-48C6-BFD7-AC1B78D6BFE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28227</TotalTime>
  <Words>103</Words>
  <Application>Microsoft Macintosh PowerPoint</Application>
  <PresentationFormat>Widescreen</PresentationFormat>
  <Paragraphs>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Nexa Bold</vt:lpstr>
      <vt:lpstr>Arial</vt:lpstr>
      <vt:lpstr>Calibri</vt:lpstr>
      <vt:lpstr>Gill Sans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Han Wang</cp:lastModifiedBy>
  <cp:revision>5454</cp:revision>
  <dcterms:created xsi:type="dcterms:W3CDTF">2019-06-03T03:08:53Z</dcterms:created>
  <dcterms:modified xsi:type="dcterms:W3CDTF">2024-07-07T08:28:18Z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0x010100929E1766B448364192BB203D8E5AA55B</vt:lpwstr>
  </property>
</Properties>
</file>