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4"/>
    <p:sldMasterId id="2147483913" r:id="rId5"/>
  </p:sldMasterIdLst>
  <p:notesMasterIdLst>
    <p:notesMasterId r:id="rId30"/>
  </p:notesMasterIdLst>
  <p:handoutMasterIdLst>
    <p:handoutMasterId r:id="rId31"/>
  </p:handoutMasterIdLst>
  <p:sldIdLst>
    <p:sldId id="322" r:id="rId6"/>
    <p:sldId id="324" r:id="rId7"/>
    <p:sldId id="337" r:id="rId8"/>
    <p:sldId id="335" r:id="rId9"/>
    <p:sldId id="351" r:id="rId10"/>
    <p:sldId id="352" r:id="rId11"/>
    <p:sldId id="354" r:id="rId12"/>
    <p:sldId id="355" r:id="rId13"/>
    <p:sldId id="353" r:id="rId14"/>
    <p:sldId id="266" r:id="rId15"/>
    <p:sldId id="339" r:id="rId16"/>
    <p:sldId id="340" r:id="rId17"/>
    <p:sldId id="348" r:id="rId18"/>
    <p:sldId id="341" r:id="rId19"/>
    <p:sldId id="349" r:id="rId20"/>
    <p:sldId id="359" r:id="rId21"/>
    <p:sldId id="360" r:id="rId22"/>
    <p:sldId id="361" r:id="rId23"/>
    <p:sldId id="363" r:id="rId24"/>
    <p:sldId id="342" r:id="rId25"/>
    <p:sldId id="347" r:id="rId26"/>
    <p:sldId id="314" r:id="rId27"/>
    <p:sldId id="35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7080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6D4"/>
    <a:srgbClr val="702FC0"/>
    <a:srgbClr val="3243F2"/>
    <a:srgbClr val="35459C"/>
    <a:srgbClr val="1C46F2"/>
    <a:srgbClr val="77C4F3"/>
    <a:srgbClr val="F0F0F0"/>
    <a:srgbClr val="4F7AE8"/>
    <a:srgbClr val="1A6B77"/>
    <a:srgbClr val="E44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7" autoAdjust="0"/>
    <p:restoredTop sz="94434" autoAdjust="0"/>
  </p:normalViewPr>
  <p:slideViewPr>
    <p:cSldViewPr snapToGrid="0">
      <p:cViewPr varScale="1">
        <p:scale>
          <a:sx n="127" d="100"/>
          <a:sy n="127" d="100"/>
        </p:scale>
        <p:origin x="336" y="184"/>
      </p:cViewPr>
      <p:guideLst>
        <p:guide orient="horz" pos="2136"/>
        <p:guide pos="3840"/>
        <p:guide pos="600"/>
        <p:guide pos="7080"/>
        <p:guide orient="horz" pos="576"/>
        <p:guide orient="horz" pos="37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5" d="100"/>
        <a:sy n="95" d="100"/>
      </p:scale>
      <p:origin x="0" y="-6104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0CD-15C7-4161-9271-AA393F3BEBD2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A8A6-FEAE-454E-AA98-54EA61CA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77EA-F7BB-492F-BF15-7747DC07EE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649F8-882C-4002-AB2C-ED8BCF0D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9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5641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738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956315" y="4455042"/>
            <a:ext cx="3273285" cy="2073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2322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72085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11617" y="4000360"/>
            <a:ext cx="3198938" cy="20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239510" y="2673688"/>
            <a:ext cx="3198938" cy="20820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0091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2604942" y="1851378"/>
            <a:ext cx="4797768" cy="3002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5220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80058" y="0"/>
            <a:ext cx="6411942" cy="6858000"/>
          </a:xfrm>
          <a:custGeom>
            <a:avLst/>
            <a:gdLst>
              <a:gd name="connsiteX0" fmla="*/ 0 w 6411942"/>
              <a:gd name="connsiteY0" fmla="*/ 0 h 6858000"/>
              <a:gd name="connsiteX1" fmla="*/ 6411942 w 6411942"/>
              <a:gd name="connsiteY1" fmla="*/ 0 h 6858000"/>
              <a:gd name="connsiteX2" fmla="*/ 6411942 w 6411942"/>
              <a:gd name="connsiteY2" fmla="*/ 6858000 h 6858000"/>
              <a:gd name="connsiteX3" fmla="*/ 338295 w 6411942"/>
              <a:gd name="connsiteY3" fmla="*/ 6858000 h 6858000"/>
              <a:gd name="connsiteX4" fmla="*/ 1627386 w 6411942"/>
              <a:gd name="connsiteY4" fmla="*/ 3761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1942" h="6858000">
                <a:moveTo>
                  <a:pt x="0" y="0"/>
                </a:moveTo>
                <a:lnTo>
                  <a:pt x="6411942" y="0"/>
                </a:lnTo>
                <a:lnTo>
                  <a:pt x="6411942" y="6858000"/>
                </a:lnTo>
                <a:lnTo>
                  <a:pt x="338295" y="6858000"/>
                </a:lnTo>
                <a:lnTo>
                  <a:pt x="1627386" y="37610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180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12381" y="-1"/>
            <a:ext cx="4019107" cy="6071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11171904" y="0"/>
            <a:ext cx="1033810" cy="3593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52839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7120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7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1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705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72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224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96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90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0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39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7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69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530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41336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0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75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047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6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862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1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35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19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4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283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8067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71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57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4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8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5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8710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9" r:id="rId15"/>
    <p:sldLayoutId id="2147483860" r:id="rId16"/>
    <p:sldLayoutId id="2147483861" r:id="rId17"/>
    <p:sldLayoutId id="2147483862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6" r:id="rId26"/>
    <p:sldLayoutId id="2147483797" r:id="rId27"/>
    <p:sldLayoutId id="2147483798" r:id="rId28"/>
    <p:sldLayoutId id="2147483799" r:id="rId29"/>
    <p:sldLayoutId id="2147483801" r:id="rId30"/>
    <p:sldLayoutId id="2147483802" r:id="rId31"/>
    <p:sldLayoutId id="2147483875" r:id="rId3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AlexTheAnalyst" TargetMode="External"/><Relationship Id="rId7" Type="http://schemas.openxmlformats.org/officeDocument/2006/relationships/hyperlink" Target="https://www.w3schools.com/python/numpy/numpy_random_seaborn.asp" TargetMode="External"/><Relationship Id="rId2" Type="http://schemas.openxmlformats.org/officeDocument/2006/relationships/hyperlink" Target="https://www.kaggle.com/datasets/prakashraushan/loan-dataset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@LukeBarousse" TargetMode="External"/><Relationship Id="rId5" Type="http://schemas.openxmlformats.org/officeDocument/2006/relationships/hyperlink" Target="https://stackoverflow.com/questions/40227773/using-logistic-regression-for-a-multiple-touch-response-model-python-pandas" TargetMode="External"/><Relationship Id="rId4" Type="http://schemas.openxmlformats.org/officeDocument/2006/relationships/hyperlink" Target="https://stackoverflow.com/questions/72475589/pandas-error-when-i-try-to-do-an-anova-tes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08249" y="3812170"/>
            <a:ext cx="45602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Group 8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Ziyue Zhou(Jacky)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Sher Wang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Riwas Karki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Jordan Chia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Data Analysis project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AFAD3-71E5-FB5F-A593-47F0F1EFB951}"/>
              </a:ext>
            </a:extLst>
          </p:cNvPr>
          <p:cNvSpPr txBox="1"/>
          <p:nvPr/>
        </p:nvSpPr>
        <p:spPr>
          <a:xfrm>
            <a:off x="5386581" y="1298457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Loan dataset analysis: </a:t>
            </a:r>
          </a:p>
          <a:p>
            <a:endParaRPr lang="en-AU" sz="2800" b="1" dirty="0"/>
          </a:p>
          <a:p>
            <a:r>
              <a:rPr lang="en-AU" sz="2800" b="1" dirty="0"/>
              <a:t>How does loan/debt impact population demographics base on personal parameters. </a:t>
            </a:r>
          </a:p>
        </p:txBody>
      </p:sp>
    </p:spTree>
    <p:extLst>
      <p:ext uri="{BB962C8B-B14F-4D97-AF65-F5344CB8AC3E}">
        <p14:creationId xmlns:p14="http://schemas.microsoft.com/office/powerpoint/2010/main" val="3161204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A9852-09C5-8FDF-B5CE-0DD670ACA416}"/>
              </a:ext>
            </a:extLst>
          </p:cNvPr>
          <p:cNvSpPr txBox="1"/>
          <p:nvPr/>
        </p:nvSpPr>
        <p:spPr>
          <a:xfrm>
            <a:off x="159798" y="2485748"/>
            <a:ext cx="29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pi-chart shows the distribution of loan intent by percentage.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31730-7F5C-710C-50F8-871B77D0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97" y="556811"/>
            <a:ext cx="7268589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1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6116A-D7CE-072D-B0A0-4A2AACB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00" y="794970"/>
            <a:ext cx="8392696" cy="526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BB273-230F-0511-AE97-B84F5E6934AF}"/>
              </a:ext>
            </a:extLst>
          </p:cNvPr>
          <p:cNvSpPr txBox="1"/>
          <p:nvPr/>
        </p:nvSpPr>
        <p:spPr>
          <a:xfrm>
            <a:off x="62144" y="2432482"/>
            <a:ext cx="3009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Histogram for the interest rate frequency.</a:t>
            </a:r>
          </a:p>
          <a:p>
            <a:pPr algn="r"/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Mean and median are very close.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576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EF3FE-F20B-A56A-DC1F-BFB34522D141}"/>
              </a:ext>
            </a:extLst>
          </p:cNvPr>
          <p:cNvSpPr txBox="1"/>
          <p:nvPr/>
        </p:nvSpPr>
        <p:spPr>
          <a:xfrm>
            <a:off x="0" y="2476870"/>
            <a:ext cx="3142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Relation between Loan amount and interest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There is a linear positive relation between the 2 attributes.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Interest rate seems to increase slightly as the loan amount increases.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97849-B9F2-4C26-6A60-41CD9FA0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33" y="1404655"/>
            <a:ext cx="708758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732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6C2D-B170-BC50-E323-006CE4E58A6A}"/>
              </a:ext>
            </a:extLst>
          </p:cNvPr>
          <p:cNvSpPr txBox="1"/>
          <p:nvPr/>
        </p:nvSpPr>
        <p:spPr>
          <a:xfrm>
            <a:off x="0" y="2476870"/>
            <a:ext cx="3142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Box plot of loan amount by grade.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plot suggests there is no </a:t>
            </a:r>
            <a:r>
              <a:rPr lang="en-US" dirty="0"/>
              <a:t>significant change in the loan grade for amount </a:t>
            </a:r>
            <a:r>
              <a:rPr lang="en-AU" dirty="0"/>
              <a:t>in range 7 to 8 K. Buy after 8 k the grade starts to fall as the mean is higher for D and E grades.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BA55A-67B5-A98B-9D29-86ED7808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98" y="1079223"/>
            <a:ext cx="704948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62FB34-21BC-1D54-3704-59AD95E894D1}"/>
              </a:ext>
            </a:extLst>
          </p:cNvPr>
          <p:cNvSpPr txBox="1"/>
          <p:nvPr/>
        </p:nvSpPr>
        <p:spPr>
          <a:xfrm>
            <a:off x="239697" y="639192"/>
            <a:ext cx="35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Correlation Heatmap.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84F20-6AC4-4F43-87CB-81ED4334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12" y="332497"/>
            <a:ext cx="8021762" cy="60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Loan term distribution across the year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FC9EBF-9A74-F3B4-170A-F63D9E29E726}"/>
              </a:ext>
            </a:extLst>
          </p:cNvPr>
          <p:cNvSpPr txBox="1"/>
          <p:nvPr/>
        </p:nvSpPr>
        <p:spPr>
          <a:xfrm>
            <a:off x="88777" y="4065973"/>
            <a:ext cx="3881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graph suggests that the most common loan term is 3 years.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There are very few customers with a loan term of 10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Mean: 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Median: 5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EBC67-7001-3074-2366-76113340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41" y="612476"/>
            <a:ext cx="7632410" cy="53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4CB8D-2BE5-71C6-337A-46617E51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13" y="2123660"/>
            <a:ext cx="8493371" cy="4011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53C28-25CE-05FB-4E78-35CAFC348C1C}"/>
              </a:ext>
            </a:extLst>
          </p:cNvPr>
          <p:cNvSpPr txBox="1"/>
          <p:nvPr/>
        </p:nvSpPr>
        <p:spPr>
          <a:xfrm>
            <a:off x="2746130" y="333738"/>
            <a:ext cx="669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45000" endPos="0" dist="50800" dir="5400000" sy="-100000" algn="bl" rotWithShape="0"/>
                </a:effectLst>
                <a:latin typeface="Rockwell" panose="02060603020205020403" pitchFamily="18" charset="77"/>
              </a:rPr>
              <a:t>Loan Amount Vs Loan Intent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F0914-7D4C-8F97-69BD-14642FEA122F}"/>
              </a:ext>
            </a:extLst>
          </p:cNvPr>
          <p:cNvSpPr txBox="1"/>
          <p:nvPr/>
        </p:nvSpPr>
        <p:spPr>
          <a:xfrm>
            <a:off x="2681653" y="1397976"/>
            <a:ext cx="683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loan amount distribution for each loan intent category</a:t>
            </a:r>
          </a:p>
        </p:txBody>
      </p:sp>
    </p:spTree>
    <p:extLst>
      <p:ext uri="{BB962C8B-B14F-4D97-AF65-F5344CB8AC3E}">
        <p14:creationId xmlns:p14="http://schemas.microsoft.com/office/powerpoint/2010/main" val="6088148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42C92-B813-B5E3-64F5-06E4D9ED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53" y="1233461"/>
            <a:ext cx="6614745" cy="4165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1FF19-F90F-7FE9-3690-1B13E71CF35E}"/>
              </a:ext>
            </a:extLst>
          </p:cNvPr>
          <p:cNvSpPr txBox="1"/>
          <p:nvPr/>
        </p:nvSpPr>
        <p:spPr>
          <a:xfrm>
            <a:off x="2746130" y="342530"/>
            <a:ext cx="669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45000" endPos="0" dist="50800" dir="5400000" sy="-100000" algn="bl" rotWithShape="0"/>
                </a:effectLst>
                <a:latin typeface="Rockwell" panose="02060603020205020403" pitchFamily="18" charset="77"/>
              </a:rPr>
              <a:t>Loan Amount Vs Loan Intent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CBE01-9F0C-2ABC-19CC-338B049C02E9}"/>
              </a:ext>
            </a:extLst>
          </p:cNvPr>
          <p:cNvSpPr txBox="1"/>
          <p:nvPr/>
        </p:nvSpPr>
        <p:spPr>
          <a:xfrm>
            <a:off x="930518" y="1382930"/>
            <a:ext cx="392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average loan amounts across the loan intent.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89DE4-DE80-B5C5-E2FB-D0978C028A4B}"/>
              </a:ext>
            </a:extLst>
          </p:cNvPr>
          <p:cNvSpPr txBox="1"/>
          <p:nvPr/>
        </p:nvSpPr>
        <p:spPr>
          <a:xfrm>
            <a:off x="930518" y="2945423"/>
            <a:ext cx="3922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Analysis of Variance Results</a:t>
            </a:r>
          </a:p>
          <a:p>
            <a:endParaRPr lang="en-US" dirty="0">
              <a:solidFill>
                <a:schemeClr val="bg1"/>
              </a:solidFill>
              <a:latin typeface="Rockwell" panose="02060603020205020403" pitchFamily="18" charset="77"/>
            </a:endParaRPr>
          </a:p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F-statistics = 13.45978744992072</a:t>
            </a:r>
          </a:p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P-value = 3.861858024511215e-13</a:t>
            </a:r>
          </a:p>
        </p:txBody>
      </p:sp>
    </p:spTree>
    <p:extLst>
      <p:ext uri="{BB962C8B-B14F-4D97-AF65-F5344CB8AC3E}">
        <p14:creationId xmlns:p14="http://schemas.microsoft.com/office/powerpoint/2010/main" val="24451865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CB76A-F004-8C9A-1132-C77490F3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1278759"/>
            <a:ext cx="7195038" cy="4300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7484E-0897-8047-D701-1420037C81B4}"/>
              </a:ext>
            </a:extLst>
          </p:cNvPr>
          <p:cNvSpPr txBox="1"/>
          <p:nvPr/>
        </p:nvSpPr>
        <p:spPr>
          <a:xfrm>
            <a:off x="772257" y="280257"/>
            <a:ext cx="106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Years of Employment Influence Loan Approval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9F49D-E4F3-0AF9-35DC-D9DA925C3CE6}"/>
              </a:ext>
            </a:extLst>
          </p:cNvPr>
          <p:cNvSpPr txBox="1"/>
          <p:nvPr/>
        </p:nvSpPr>
        <p:spPr>
          <a:xfrm>
            <a:off x="772257" y="1397977"/>
            <a:ext cx="381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between employment duration and loan approval = 0.09120912049623413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C670B-B99C-218B-7667-42689C54D029}"/>
              </a:ext>
            </a:extLst>
          </p:cNvPr>
          <p:cNvSpPr txBox="1"/>
          <p:nvPr/>
        </p:nvSpPr>
        <p:spPr>
          <a:xfrm>
            <a:off x="772257" y="2690335"/>
            <a:ext cx="329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Positive correlation coefficient indicate positive relationship between employment duration and loan approval</a:t>
            </a:r>
          </a:p>
        </p:txBody>
      </p:sp>
    </p:spTree>
    <p:extLst>
      <p:ext uri="{BB962C8B-B14F-4D97-AF65-F5344CB8AC3E}">
        <p14:creationId xmlns:p14="http://schemas.microsoft.com/office/powerpoint/2010/main" val="158267081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FFB90-5CC5-D040-4351-2437F475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1321"/>
            <a:ext cx="5826370" cy="4575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5F2C8-3DA1-1D07-DD72-AE7A99A22C99}"/>
              </a:ext>
            </a:extLst>
          </p:cNvPr>
          <p:cNvSpPr txBox="1"/>
          <p:nvPr/>
        </p:nvSpPr>
        <p:spPr>
          <a:xfrm>
            <a:off x="772257" y="280257"/>
            <a:ext cx="106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Years of Employment Influence Loan Approval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3E40D-A484-FC7A-E597-AF1D849A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0" y="1141321"/>
            <a:ext cx="5225562" cy="45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643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erson and text&#10;&#10;Description automatically generated">
            <a:extLst>
              <a:ext uri="{FF2B5EF4-FFF2-40B4-BE49-F238E27FC236}">
                <a16:creationId xmlns:a16="http://schemas.microsoft.com/office/drawing/2014/main" id="{5EC965B6-F2C3-48B1-B429-BA5EC52DDA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r="26774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A58D20-70B4-FB9A-52B9-58EB03E73E88}"/>
              </a:ext>
            </a:extLst>
          </p:cNvPr>
          <p:cNvSpPr txBox="1"/>
          <p:nvPr/>
        </p:nvSpPr>
        <p:spPr>
          <a:xfrm>
            <a:off x="5081479" y="65479"/>
            <a:ext cx="67047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b="1" dirty="0"/>
              <a:t>Findings and insights :</a:t>
            </a:r>
          </a:p>
          <a:p>
            <a:endParaRPr lang="en-AU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Is there any relationship between loan amount and people’s income?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Does home ownership affect the loan grades?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is the median interest rate for the loan?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are the correlations between different attributes?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are people’s loans mainly for?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How does employment duration impact loan approval rate?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Is there any relationship between the term of years and loan status?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/>
          </a:p>
          <a:p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How does income affect loan repayment? </a:t>
            </a:r>
            <a:endParaRPr lang="en-AU" sz="1600" dirty="0">
              <a:highlight>
                <a:srgbClr val="FFFF00"/>
              </a:highlight>
            </a:endParaRPr>
          </a:p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4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279711" y="1381429"/>
            <a:ext cx="4808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T</a:t>
            </a:r>
            <a:r>
              <a:rPr lang="en-AU" sz="3200" b="1" dirty="0">
                <a:highlight>
                  <a:srgbClr val="FFFF00"/>
                </a:highlight>
              </a:rPr>
              <a:t>erm years &amp;</a:t>
            </a:r>
          </a:p>
          <a:p>
            <a:r>
              <a:rPr lang="en-AU" sz="3200" b="1" dirty="0">
                <a:highlight>
                  <a:srgbClr val="FFFF00"/>
                </a:highlight>
              </a:rPr>
              <a:t>default status </a:t>
            </a:r>
          </a:p>
          <a:p>
            <a:r>
              <a:rPr lang="en-AU" sz="3200" b="1" dirty="0">
                <a:highlight>
                  <a:srgbClr val="FFFF00"/>
                </a:highlight>
              </a:rPr>
              <a:t>correlations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7F63B6-978D-EB47-8615-0138714189B2}"/>
              </a:ext>
            </a:extLst>
          </p:cNvPr>
          <p:cNvSpPr txBox="1">
            <a:spLocks/>
          </p:cNvSpPr>
          <p:nvPr/>
        </p:nvSpPr>
        <p:spPr>
          <a:xfrm>
            <a:off x="6301720" y="239175"/>
            <a:ext cx="5390147" cy="3854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Term Years vs. Current Loan Status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277F00-D54B-5148-B3D8-CC75A784589B}"/>
              </a:ext>
            </a:extLst>
          </p:cNvPr>
          <p:cNvSpPr/>
          <p:nvPr/>
        </p:nvSpPr>
        <p:spPr>
          <a:xfrm>
            <a:off x="6301719" y="3015309"/>
            <a:ext cx="181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00"/>
                </a:solidFill>
              </a:rPr>
              <a:t>R squared: 0.000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B6A42E-5594-5A49-832A-DBFBCF9123FE}"/>
              </a:ext>
            </a:extLst>
          </p:cNvPr>
          <p:cNvSpPr txBox="1">
            <a:spLocks/>
          </p:cNvSpPr>
          <p:nvPr/>
        </p:nvSpPr>
        <p:spPr>
          <a:xfrm>
            <a:off x="6301719" y="3473360"/>
            <a:ext cx="609600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Term Years vs. Historical Default Status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5AF6C-683B-0949-A8FE-EC2A7DD41AEC}"/>
              </a:ext>
            </a:extLst>
          </p:cNvPr>
          <p:cNvSpPr/>
          <p:nvPr/>
        </p:nvSpPr>
        <p:spPr>
          <a:xfrm>
            <a:off x="6301719" y="626488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</a:rPr>
              <a:t>R squared: 0.002</a:t>
            </a:r>
            <a:br>
              <a:rPr lang="en-AU" sz="20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AU" sz="20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E6572-AFAE-334E-8467-F1574FB7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43" y="504751"/>
            <a:ext cx="3245214" cy="2592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6E343-AA7B-204A-BD70-30300CB13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09" y="3869458"/>
            <a:ext cx="3108548" cy="2483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71248-2B1D-9840-A9B1-F3B5EEDD04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4"/>
          <a:stretch/>
        </p:blipFill>
        <p:spPr>
          <a:xfrm>
            <a:off x="369806" y="4127247"/>
            <a:ext cx="3600634" cy="22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1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279711" y="1391157"/>
            <a:ext cx="480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Loan percentage to customer income 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7AC39F-DD45-1A4B-A52A-AD7A3BB39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93" y="877242"/>
            <a:ext cx="4306300" cy="4447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159B9-89AB-BB48-A6F7-199168D4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5" y="4163653"/>
            <a:ext cx="3822700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4C413-916E-DC4E-91F8-456314804811}"/>
              </a:ext>
            </a:extLst>
          </p:cNvPr>
          <p:cNvSpPr txBox="1"/>
          <p:nvPr/>
        </p:nvSpPr>
        <p:spPr>
          <a:xfrm>
            <a:off x="5777194" y="5197425"/>
            <a:ext cx="625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96.7%</a:t>
            </a:r>
            <a:r>
              <a:rPr lang="zh-CN" altLang="en-US" dirty="0"/>
              <a:t> </a:t>
            </a:r>
            <a:r>
              <a:rPr lang="en-AU" altLang="zh-CN" dirty="0"/>
              <a:t>of </a:t>
            </a:r>
            <a:r>
              <a:rPr lang="en-US" altLang="zh-CN" dirty="0"/>
              <a:t>customers have their loan taken up &lt;25% of their income while there are </a:t>
            </a:r>
            <a:r>
              <a:rPr lang="en-US" altLang="zh-CN" b="1" dirty="0">
                <a:highlight>
                  <a:srgbClr val="FFFF00"/>
                </a:highlight>
              </a:rPr>
              <a:t>3.3% </a:t>
            </a:r>
            <a:r>
              <a:rPr lang="en-US" altLang="zh-CN" b="1" dirty="0"/>
              <a:t>of </a:t>
            </a:r>
            <a:r>
              <a:rPr lang="en-US" altLang="zh-CN" b="1" dirty="0">
                <a:highlight>
                  <a:srgbClr val="FFFF00"/>
                </a:highlight>
              </a:rPr>
              <a:t>customers </a:t>
            </a:r>
            <a:r>
              <a:rPr lang="en-US" altLang="zh-CN" dirty="0"/>
              <a:t>have loans over 25% of their total income percentage. 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D9AB7-132A-44DF-A31B-D67B6EE1E8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r="25180"/>
          <a:stretch>
            <a:fillRect/>
          </a:stretch>
        </p:blipFill>
        <p:spPr/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3E2798-F475-4C14-90A8-554E38E74788}"/>
              </a:ext>
            </a:extLst>
          </p:cNvPr>
          <p:cNvGrpSpPr/>
          <p:nvPr/>
        </p:nvGrpSpPr>
        <p:grpSpPr>
          <a:xfrm>
            <a:off x="7348590" y="434560"/>
            <a:ext cx="587140" cy="587140"/>
            <a:chOff x="3707904" y="1338582"/>
            <a:chExt cx="587140" cy="587140"/>
          </a:xfrm>
          <a:solidFill>
            <a:schemeClr val="accent2"/>
          </a:solidFill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57BBD86-5C0C-40E4-B65A-1F713E680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055E3B6-CDB8-49E5-B6B2-761FADFCB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D4B004-B120-9808-FDC3-3FAC88E3E530}"/>
              </a:ext>
            </a:extLst>
          </p:cNvPr>
          <p:cNvSpPr txBox="1"/>
          <p:nvPr/>
        </p:nvSpPr>
        <p:spPr>
          <a:xfrm>
            <a:off x="6096000" y="543464"/>
            <a:ext cx="55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                           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FAAC3-B8E2-5E14-24D3-305FDEB3C577}"/>
              </a:ext>
            </a:extLst>
          </p:cNvPr>
          <p:cNvSpPr txBox="1"/>
          <p:nvPr/>
        </p:nvSpPr>
        <p:spPr>
          <a:xfrm>
            <a:off x="4942936" y="1337094"/>
            <a:ext cx="6918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Term years have a minor correlation with loan status, indicating they do not significantly impact repayment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incomes correlate with larger loan amounts, but income alone is not the sole determining factor.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Homeownership affects loan grading, though other factors also play a role.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Interest rates rise with increasing loan amounts.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incomes are associated with larger loan amounts and fewer defaults.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Longer employment duration is linked to higher loan approval rates, supported by scatter plots, correlation analysis, and logistic regression, providing valuable insights for assessing creditworthiness.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Visualizations and statistical tests reveal significant patterns in loan amounts across different purposes, aiding lenders in decision-making.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96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9110A-8885-3D36-F2A7-B375DD3B358D}"/>
              </a:ext>
            </a:extLst>
          </p:cNvPr>
          <p:cNvSpPr txBox="1"/>
          <p:nvPr/>
        </p:nvSpPr>
        <p:spPr>
          <a:xfrm>
            <a:off x="4853354" y="291403"/>
            <a:ext cx="20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E3D04-590B-E94B-5335-BA6C3F081973}"/>
              </a:ext>
            </a:extLst>
          </p:cNvPr>
          <p:cNvSpPr txBox="1"/>
          <p:nvPr/>
        </p:nvSpPr>
        <p:spPr>
          <a:xfrm>
            <a:off x="70339" y="1085223"/>
            <a:ext cx="122187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</a:rPr>
              <a:t>Prakash Raushan, Loan-Dataset about the status of the loan based on different parameters, Kaggle.com, Licence: MIT,  URL: </a:t>
            </a:r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2"/>
              </a:rPr>
              <a:t>https://www.kaggle.com/datasets/prakashraushan/loan-dataset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3"/>
              </a:rPr>
              <a:t>https://www.youtube.com/@AlexTheAnalyst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4"/>
              </a:rPr>
              <a:t>https://stackoverflow.com/questions/72475589/pandas-error-when-i-try-to-do-an-anova-test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5"/>
              </a:rPr>
              <a:t>https://stackoverflow.com/questions/40227773/using-logistic-regression-for-a-multiple-touch-response-model-python-pandas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6"/>
              </a:rPr>
              <a:t>https://www.youtube.com/@LukeBarousse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7"/>
              </a:rPr>
              <a:t>https://www.w3schools.com/python/numpy/numpy_random_seaborn.asp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078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98481C1A-D9E4-4825-9AA9-5992B8EA23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 b="7863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20" name="Oval 3">
            <a:extLst>
              <a:ext uri="{FF2B5EF4-FFF2-40B4-BE49-F238E27FC236}">
                <a16:creationId xmlns:a16="http://schemas.microsoft.com/office/drawing/2014/main" id="{44B12CFA-8D85-4679-8AA5-14DC503E3366}"/>
              </a:ext>
            </a:extLst>
          </p:cNvPr>
          <p:cNvSpPr>
            <a:spLocks/>
          </p:cNvSpPr>
          <p:nvPr/>
        </p:nvSpPr>
        <p:spPr bwMode="auto">
          <a:xfrm>
            <a:off x="555244" y="-1938020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BC8D2A0-78CC-4FBC-B8B4-AB9566B3CBCC}"/>
              </a:ext>
            </a:extLst>
          </p:cNvPr>
          <p:cNvSpPr>
            <a:spLocks/>
          </p:cNvSpPr>
          <p:nvPr/>
        </p:nvSpPr>
        <p:spPr bwMode="auto">
          <a:xfrm>
            <a:off x="2033034" y="-460230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3671" y="2953000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211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Introduction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532-F477-BA31-E96C-6EB92014B1FB}"/>
              </a:ext>
            </a:extLst>
          </p:cNvPr>
          <p:cNvSpPr txBox="1"/>
          <p:nvPr/>
        </p:nvSpPr>
        <p:spPr>
          <a:xfrm>
            <a:off x="4793064" y="894303"/>
            <a:ext cx="739893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/>
              <a:t>The dataset contains information about the customer loans along with the customer demographics and default status taken in the UK.</a:t>
            </a:r>
          </a:p>
          <a:p>
            <a:pPr algn="just"/>
            <a:endParaRPr lang="en-A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i="0" dirty="0">
                <a:effectLst/>
              </a:rPr>
              <a:t>Growing number of people in mortgage stress amid rise in loan defaults.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/>
              <a:t>G</a:t>
            </a:r>
            <a:r>
              <a:rPr lang="en-AU" sz="1600" i="0" dirty="0">
                <a:effectLst/>
              </a:rPr>
              <a:t>ain insights about how people's lives are affected by loan/debt </a:t>
            </a:r>
            <a:r>
              <a:rPr lang="en-AU" sz="1600" dirty="0"/>
              <a:t>i</a:t>
            </a:r>
            <a:r>
              <a:rPr lang="en-AU" sz="1600" i="0" dirty="0">
                <a:effectLst/>
              </a:rPr>
              <a:t>n regards to their personal situation.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sz="1600" i="0" dirty="0"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i="0" dirty="0">
                <a:effectLst/>
              </a:rPr>
              <a:t>Know whether different personal parameters can result in different overall loan status.</a:t>
            </a:r>
            <a:endParaRPr lang="en-A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sz="1600" dirty="0"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/>
              <a:t>The findings includes several graphs, plots and charts along with the hypothesis testing to support the answers. </a:t>
            </a:r>
          </a:p>
          <a:p>
            <a:pPr algn="just"/>
            <a:endParaRPr lang="en-AU" dirty="0"/>
          </a:p>
          <a:p>
            <a:pPr algn="just"/>
            <a:r>
              <a:rPr lang="en-AU" dirty="0"/>
              <a:t>S</a:t>
            </a:r>
            <a:r>
              <a:rPr lang="en-AU" dirty="0">
                <a:effectLst/>
              </a:rPr>
              <a:t>teps for approaching this EDA project: </a:t>
            </a:r>
          </a:p>
          <a:p>
            <a:pPr algn="just"/>
            <a:endParaRPr lang="en-AU" dirty="0">
              <a:effectLst/>
            </a:endParaRPr>
          </a:p>
          <a:p>
            <a:pPr algn="just"/>
            <a:r>
              <a:rPr lang="en-AU" dirty="0">
                <a:effectLst/>
              </a:rPr>
              <a:t> </a:t>
            </a:r>
            <a:r>
              <a:rPr lang="en-AU" sz="1600" dirty="0">
                <a:effectLst/>
              </a:rPr>
              <a:t>- Download the raw CSV file, create Jupyter Notebook loading data frame, access and examine the data, perform cleansing, subsetting, and reframing, </a:t>
            </a:r>
          </a:p>
          <a:p>
            <a:pPr algn="just"/>
            <a:r>
              <a:rPr lang="en-AU" sz="1600" dirty="0">
                <a:effectLst/>
              </a:rPr>
              <a:t>conduct a series of statistical tests to understand the data, plotting and then finalizing the written analysis about the question.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2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3608818" y="166516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The data distribution calculated form the Z-score plotting.</a:t>
            </a:r>
          </a:p>
        </p:txBody>
      </p:sp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FE6DDD19-9CEC-4A9E-ED0B-CDF03FE6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37" y="939800"/>
            <a:ext cx="6438900" cy="497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061DA-264F-C247-0622-DA477A5E51A9}"/>
              </a:ext>
            </a:extLst>
          </p:cNvPr>
          <p:cNvSpPr txBox="1"/>
          <p:nvPr/>
        </p:nvSpPr>
        <p:spPr>
          <a:xfrm>
            <a:off x="269318" y="1988070"/>
            <a:ext cx="4474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Findings: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dirty="0"/>
              <a:t>It contains extreme values that significantly affects the analysis.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dirty="0"/>
              <a:t>Most income &amp; loan distributed in lower boundaries that makes the data severely right skewed.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0071F-6B27-8CED-C850-2064352C1D16}"/>
              </a:ext>
            </a:extLst>
          </p:cNvPr>
          <p:cNvSpPr txBox="1"/>
          <p:nvPr/>
        </p:nvSpPr>
        <p:spPr>
          <a:xfrm>
            <a:off x="313215" y="3778024"/>
            <a:ext cx="46713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mean customer income :66074.73 median customer income: 55000. </a:t>
            </a:r>
          </a:p>
          <a:p>
            <a:r>
              <a:rPr lang="en-AU" sz="1600" dirty="0"/>
              <a:t>mode customer income (mode=60000, count=1046)</a:t>
            </a:r>
          </a:p>
          <a:p>
            <a:r>
              <a:rPr lang="en-AU" sz="1600" dirty="0"/>
              <a:t>mean loan amount: 9724.99</a:t>
            </a:r>
          </a:p>
          <a:p>
            <a:r>
              <a:rPr lang="en-AU" sz="1600" dirty="0"/>
              <a:t>median loan amount 8000.0 </a:t>
            </a:r>
          </a:p>
          <a:p>
            <a:r>
              <a:rPr lang="en-AU" sz="1600" dirty="0"/>
              <a:t>mode loan amount (mode=10000, count=2664)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AD148-FA7D-E158-4A78-335357C01EE5}"/>
              </a:ext>
            </a:extLst>
          </p:cNvPr>
          <p:cNvSpPr txBox="1"/>
          <p:nvPr/>
        </p:nvSpPr>
        <p:spPr>
          <a:xfrm>
            <a:off x="470263" y="5918200"/>
            <a:ext cx="834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Variance (Var) of customer income :3842024514.77;        Std: 61984.07. </a:t>
            </a:r>
          </a:p>
          <a:p>
            <a:r>
              <a:rPr lang="en-AU" sz="1600" dirty="0"/>
              <a:t>variance (Var) of loan amount: 3842024514.77;             Std: 21070.83.</a:t>
            </a:r>
          </a:p>
        </p:txBody>
      </p:sp>
    </p:spTree>
    <p:extLst>
      <p:ext uri="{BB962C8B-B14F-4D97-AF65-F5344CB8AC3E}">
        <p14:creationId xmlns:p14="http://schemas.microsoft.com/office/powerpoint/2010/main" val="30513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Histograms of income and loan amount respectively:</a:t>
            </a:r>
          </a:p>
        </p:txBody>
      </p:sp>
      <p:pic>
        <p:nvPicPr>
          <p:cNvPr id="3" name="Picture 2" descr="A graph of a customer income&#10;&#10;Description automatically generated">
            <a:extLst>
              <a:ext uri="{FF2B5EF4-FFF2-40B4-BE49-F238E27FC236}">
                <a16:creationId xmlns:a16="http://schemas.microsoft.com/office/drawing/2014/main" id="{7FB44203-2F28-3005-0255-9218A2373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97" y="-17237"/>
            <a:ext cx="6282159" cy="3421960"/>
          </a:xfrm>
          <a:prstGeom prst="rect">
            <a:avLst/>
          </a:prstGeom>
        </p:spPr>
      </p:pic>
      <p:pic>
        <p:nvPicPr>
          <p:cNvPr id="5" name="Picture 4" descr="A graph of a graph of a loan amount&#10;&#10;Description automatically generated">
            <a:extLst>
              <a:ext uri="{FF2B5EF4-FFF2-40B4-BE49-F238E27FC236}">
                <a16:creationId xmlns:a16="http://schemas.microsoft.com/office/drawing/2014/main" id="{6603AFBE-732D-46EE-54F2-22ABED030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73" y="3401203"/>
            <a:ext cx="5606005" cy="342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8AB49-140B-DC6C-8736-1B17C93BD66F}"/>
              </a:ext>
            </a:extLst>
          </p:cNvPr>
          <p:cNvSpPr txBox="1"/>
          <p:nvPr/>
        </p:nvSpPr>
        <p:spPr>
          <a:xfrm>
            <a:off x="619244" y="3159889"/>
            <a:ext cx="4671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For income, the most frequent value is between 40K and 60K.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For loan amount, the most frequent value appears between 5000 to 10K.</a:t>
            </a:r>
          </a:p>
        </p:txBody>
      </p:sp>
    </p:spTree>
    <p:extLst>
      <p:ext uri="{BB962C8B-B14F-4D97-AF65-F5344CB8AC3E}">
        <p14:creationId xmlns:p14="http://schemas.microsoft.com/office/powerpoint/2010/main" val="4758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Binned income group with mean value of loan amount line graph: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EAFC3CDD-E2AC-862E-A24C-37B428852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46" y="762966"/>
            <a:ext cx="8678454" cy="5684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3E00F-2FC6-7115-251C-3109E5298D4A}"/>
              </a:ext>
            </a:extLst>
          </p:cNvPr>
          <p:cNvSpPr txBox="1"/>
          <p:nvPr/>
        </p:nvSpPr>
        <p:spPr>
          <a:xfrm>
            <a:off x="277792" y="3183038"/>
            <a:ext cx="3235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The more income people earned, the higher mean loan amount they can borrow.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8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291249" y="1988589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Boxplot of grouped income bin vs loan amount:</a:t>
            </a:r>
          </a:p>
        </p:txBody>
      </p:sp>
      <p:pic>
        <p:nvPicPr>
          <p:cNvPr id="3" name="Picture 2" descr="A graph of 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00916545-CD45-9233-8DDD-28104F8B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78" y="505346"/>
            <a:ext cx="8082451" cy="6150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5E539-649A-56E6-C13A-99DA20A872F8}"/>
              </a:ext>
            </a:extLst>
          </p:cNvPr>
          <p:cNvSpPr txBox="1"/>
          <p:nvPr/>
        </p:nvSpPr>
        <p:spPr>
          <a:xfrm>
            <a:off x="288370" y="2777246"/>
            <a:ext cx="3348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The income group of between 20K to 40K has the most outliers, followed by income less than 20K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Which indicates despite the income level, people still can borrow loan more than the calculated boundaries.</a:t>
            </a:r>
          </a:p>
        </p:txBody>
      </p:sp>
    </p:spTree>
    <p:extLst>
      <p:ext uri="{BB962C8B-B14F-4D97-AF65-F5344CB8AC3E}">
        <p14:creationId xmlns:p14="http://schemas.microsoft.com/office/powerpoint/2010/main" val="17948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Linear regression plot for income vs loan amount:</a:t>
            </a: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E8D66D6B-0F55-D9AA-1FB3-94D9A9C58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81" y="0"/>
            <a:ext cx="7734829" cy="6016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A3164-515E-C138-D435-D78114335095}"/>
              </a:ext>
            </a:extLst>
          </p:cNvPr>
          <p:cNvSpPr txBox="1"/>
          <p:nvPr/>
        </p:nvSpPr>
        <p:spPr>
          <a:xfrm>
            <a:off x="118930" y="2881952"/>
            <a:ext cx="390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Positive correlation from to the slope and y-intercept.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Clearly, we can see there is some relationships between income and loan amount. As income increase, loan amount can increase as well.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Hence, we can successfully reject the null hypothesis (H0), and accept the H1 that loan amount is impacted by incomes.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F58AC-545C-3002-AA18-964A35838F4D}"/>
              </a:ext>
            </a:extLst>
          </p:cNvPr>
          <p:cNvSpPr txBox="1"/>
          <p:nvPr/>
        </p:nvSpPr>
        <p:spPr>
          <a:xfrm>
            <a:off x="4500423" y="6279417"/>
            <a:ext cx="280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R-squared value is 0.11.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E4708-0463-0578-1271-6ACA60A770E3}"/>
              </a:ext>
            </a:extLst>
          </p:cNvPr>
          <p:cNvSpPr txBox="1"/>
          <p:nvPr/>
        </p:nvSpPr>
        <p:spPr>
          <a:xfrm>
            <a:off x="7600664" y="6479797"/>
            <a:ext cx="40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T-statistic: 308.55952, P-value: 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F5C9A-3701-CF30-AA60-9A998C519CBC}"/>
              </a:ext>
            </a:extLst>
          </p:cNvPr>
          <p:cNvSpPr txBox="1"/>
          <p:nvPr/>
        </p:nvSpPr>
        <p:spPr>
          <a:xfrm>
            <a:off x="7600664" y="6141243"/>
            <a:ext cx="433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Pearson Correlation: 0.3275049;  P-value: 0.0</a:t>
            </a:r>
          </a:p>
        </p:txBody>
      </p:sp>
    </p:spTree>
    <p:extLst>
      <p:ext uri="{BB962C8B-B14F-4D97-AF65-F5344CB8AC3E}">
        <p14:creationId xmlns:p14="http://schemas.microsoft.com/office/powerpoint/2010/main" val="32863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3467598" y="41834"/>
            <a:ext cx="334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Bar graph for loan grades count and grouped bar graph frequency chart: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924DCAC-FA1C-0083-4E73-FA62857E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4" y="2436260"/>
            <a:ext cx="5528829" cy="4379906"/>
          </a:xfrm>
          <a:prstGeom prst="rect">
            <a:avLst/>
          </a:prstGeom>
        </p:spPr>
      </p:pic>
      <p:pic>
        <p:nvPicPr>
          <p:cNvPr id="5" name="Picture 4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DA3104E3-A8CD-4425-39E1-5DADDA57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43" y="2285936"/>
            <a:ext cx="6377409" cy="4530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372A0-FD53-A29A-861D-A5C955F9CFE7}"/>
              </a:ext>
            </a:extLst>
          </p:cNvPr>
          <p:cNvSpPr txBox="1"/>
          <p:nvPr/>
        </p:nvSpPr>
        <p:spPr>
          <a:xfrm>
            <a:off x="6539589" y="41834"/>
            <a:ext cx="5427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Findings: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Mostly A grades, in mortgage and rent ownership there are most A grades loans.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Surprisingly, not the owned home has the most A grade.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We can see homeownership does impact the loan grading in a positive way, (more higher loan grade you will be)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Hence, we can reject the null hypothesis(H0) and accept H1 that home ownership is correlated with the loan grades.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785C3-6F2F-4E15-F71C-5F5078DB4E5C}"/>
              </a:ext>
            </a:extLst>
          </p:cNvPr>
          <p:cNvSpPr txBox="1"/>
          <p:nvPr/>
        </p:nvSpPr>
        <p:spPr>
          <a:xfrm>
            <a:off x="3033783" y="1911645"/>
            <a:ext cx="3348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Chi-Square contingency: 946.0920878;</a:t>
            </a:r>
          </a:p>
          <a:p>
            <a:r>
              <a:rPr lang="en-AU" sz="1400" dirty="0"/>
              <a:t>P-value: 7.221946078059247e-195.</a:t>
            </a:r>
          </a:p>
        </p:txBody>
      </p:sp>
    </p:spTree>
    <p:extLst>
      <p:ext uri="{BB962C8B-B14F-4D97-AF65-F5344CB8AC3E}">
        <p14:creationId xmlns:p14="http://schemas.microsoft.com/office/powerpoint/2010/main" val="24143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E1766B448364192BB203D8E5AA55B" ma:contentTypeVersion="5" ma:contentTypeDescription="Create a new document." ma:contentTypeScope="" ma:versionID="6bed3fda9024864c06898c9ada913c11">
  <xsd:schema xmlns:xsd="http://www.w3.org/2001/XMLSchema" xmlns:xs="http://www.w3.org/2001/XMLSchema" xmlns:p="http://schemas.microsoft.com/office/2006/metadata/properties" xmlns:ns3="38668278-0280-4ee1-aa14-54871aab9125" targetNamespace="http://schemas.microsoft.com/office/2006/metadata/properties" ma:root="true" ma:fieldsID="2f411bd050fa45efc2ab01f3c894c6cd" ns3:_="">
    <xsd:import namespace="38668278-0280-4ee1-aa14-54871aab91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8278-0280-4ee1-aa14-54871aab9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A373B2-4CF4-48C6-BFD7-AC1B78D6BF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9450C-F63D-4F4C-8DAE-B6977D1584B1}">
  <ds:schemaRefs>
    <ds:schemaRef ds:uri="http://purl.org/dc/terms/"/>
    <ds:schemaRef ds:uri="38668278-0280-4ee1-aa14-54871aab912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ACE2CC-D9CC-4586-A283-AF292175C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68278-0280-4ee1-aa14-54871aab9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{61641B7E-9FE4-9445-9FEE-9857D8F4AF57}tf16401369</Template>
  <TotalTime>28965</TotalTime>
  <Words>1175</Words>
  <Application>Microsoft Macintosh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BioRhyme</vt:lpstr>
      <vt:lpstr>Slack-Lato</vt:lpstr>
      <vt:lpstr>Arial</vt:lpstr>
      <vt:lpstr>Calibri</vt:lpstr>
      <vt:lpstr>Calibri Light</vt:lpstr>
      <vt:lpstr>Courier New</vt:lpstr>
      <vt:lpstr>Helvetica Neue</vt:lpstr>
      <vt:lpstr>Rockwell</vt:lpstr>
      <vt:lpstr>Trebuchet MS</vt:lpstr>
      <vt:lpstr>Wingdings</vt:lpstr>
      <vt:lpstr>Atlas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Ziyue Zhou</cp:lastModifiedBy>
  <cp:revision>5476</cp:revision>
  <dcterms:created xsi:type="dcterms:W3CDTF">2019-06-03T03:08:53Z</dcterms:created>
  <dcterms:modified xsi:type="dcterms:W3CDTF">2024-07-09T11:02:08Z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0x010100929E1766B448364192BB203D8E5AA55B</vt:lpwstr>
  </property>
</Properties>
</file>