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97" r:id="rId2"/>
    <p:sldId id="288" r:id="rId3"/>
    <p:sldId id="289" r:id="rId4"/>
    <p:sldId id="291" r:id="rId5"/>
    <p:sldId id="290" r:id="rId6"/>
    <p:sldId id="292" r:id="rId7"/>
    <p:sldId id="296" r:id="rId8"/>
    <p:sldId id="298" r:id="rId9"/>
    <p:sldId id="293" r:id="rId10"/>
    <p:sldId id="299" r:id="rId11"/>
    <p:sldId id="294" r:id="rId12"/>
    <p:sldId id="260" r:id="rId13"/>
    <p:sldId id="257" r:id="rId14"/>
    <p:sldId id="258" r:id="rId15"/>
    <p:sldId id="262" r:id="rId16"/>
    <p:sldId id="261" r:id="rId17"/>
    <p:sldId id="287"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99E4BE-CC97-4B6A-986D-3FC3A69A8DEA}" v="1" dt="2024-09-11T09:22:28.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hi Singh" userId="202c3a3e4e99b439" providerId="LiveId" clId="{3399E4BE-CC97-4B6A-986D-3FC3A69A8DEA}"/>
    <pc:docChg chg="undo custSel addSld delSld modSld">
      <pc:chgData name="Rakhi Singh" userId="202c3a3e4e99b439" providerId="LiveId" clId="{3399E4BE-CC97-4B6A-986D-3FC3A69A8DEA}" dt="2024-09-11T09:27:34.888" v="50" actId="113"/>
      <pc:docMkLst>
        <pc:docMk/>
      </pc:docMkLst>
      <pc:sldChg chg="new del">
        <pc:chgData name="Rakhi Singh" userId="202c3a3e4e99b439" providerId="LiveId" clId="{3399E4BE-CC97-4B6A-986D-3FC3A69A8DEA}" dt="2024-09-11T09:22:31.209" v="3" actId="47"/>
        <pc:sldMkLst>
          <pc:docMk/>
          <pc:sldMk cId="3028020567" sldId="256"/>
        </pc:sldMkLst>
      </pc:sldChg>
      <pc:sldChg chg="addSp delSp modSp add mod setBg delDesignElem modNotesTx">
        <pc:chgData name="Rakhi Singh" userId="202c3a3e4e99b439" providerId="LiveId" clId="{3399E4BE-CC97-4B6A-986D-3FC3A69A8DEA}" dt="2024-09-11T09:27:34.888" v="50" actId="113"/>
        <pc:sldMkLst>
          <pc:docMk/>
          <pc:sldMk cId="2397898363" sldId="257"/>
        </pc:sldMkLst>
        <pc:spChg chg="mod">
          <ac:chgData name="Rakhi Singh" userId="202c3a3e4e99b439" providerId="LiveId" clId="{3399E4BE-CC97-4B6A-986D-3FC3A69A8DEA}" dt="2024-09-11T09:27:34.888" v="50" actId="113"/>
          <ac:spMkLst>
            <pc:docMk/>
            <pc:sldMk cId="2397898363" sldId="257"/>
            <ac:spMk id="3" creationId="{6A173D4C-9378-B88D-A8E1-982EE8061821}"/>
          </ac:spMkLst>
        </pc:spChg>
        <pc:spChg chg="del">
          <ac:chgData name="Rakhi Singh" userId="202c3a3e4e99b439" providerId="LiveId" clId="{3399E4BE-CC97-4B6A-986D-3FC3A69A8DEA}" dt="2024-09-11T09:22:28.323" v="2"/>
          <ac:spMkLst>
            <pc:docMk/>
            <pc:sldMk cId="2397898363" sldId="257"/>
            <ac:spMk id="28" creationId="{04812C46-200A-4DEB-A05E-3ED6C68C2387}"/>
          </ac:spMkLst>
        </pc:spChg>
        <pc:spChg chg="del">
          <ac:chgData name="Rakhi Singh" userId="202c3a3e4e99b439" providerId="LiveId" clId="{3399E4BE-CC97-4B6A-986D-3FC3A69A8DEA}" dt="2024-09-11T09:22:28.323" v="2"/>
          <ac:spMkLst>
            <pc:docMk/>
            <pc:sldMk cId="2397898363" sldId="257"/>
            <ac:spMk id="30" creationId="{D1EA859B-E555-4109-94F3-6700E046E008}"/>
          </ac:spMkLst>
        </pc:spChg>
        <pc:spChg chg="mod">
          <ac:chgData name="Rakhi Singh" userId="202c3a3e4e99b439" providerId="LiveId" clId="{3399E4BE-CC97-4B6A-986D-3FC3A69A8DEA}" dt="2024-09-11T09:26:19.157" v="44" actId="14100"/>
          <ac:spMkLst>
            <pc:docMk/>
            <pc:sldMk cId="2397898363" sldId="257"/>
            <ac:spMk id="31" creationId="{064E936E-1DB6-BC61-032B-EC962C69E37E}"/>
          </ac:spMkLst>
        </pc:spChg>
        <pc:spChg chg="add del">
          <ac:chgData name="Rakhi Singh" userId="202c3a3e4e99b439" providerId="LiveId" clId="{3399E4BE-CC97-4B6A-986D-3FC3A69A8DEA}" dt="2024-09-11T09:23:31.792" v="15" actId="26606"/>
          <ac:spMkLst>
            <pc:docMk/>
            <pc:sldMk cId="2397898363" sldId="257"/>
            <ac:spMk id="33" creationId="{6B5E2835-4E47-45B3-9CFE-732FF7B05472}"/>
          </ac:spMkLst>
        </pc:spChg>
        <pc:spChg chg="add del">
          <ac:chgData name="Rakhi Singh" userId="202c3a3e4e99b439" providerId="LiveId" clId="{3399E4BE-CC97-4B6A-986D-3FC3A69A8DEA}" dt="2024-09-11T09:23:31.792" v="15" actId="26606"/>
          <ac:spMkLst>
            <pc:docMk/>
            <pc:sldMk cId="2397898363" sldId="257"/>
            <ac:spMk id="34" creationId="{5B45AD5D-AA52-4F7B-9362-576A39AD9E09}"/>
          </ac:spMkLst>
        </pc:spChg>
        <pc:spChg chg="add del">
          <ac:chgData name="Rakhi Singh" userId="202c3a3e4e99b439" providerId="LiveId" clId="{3399E4BE-CC97-4B6A-986D-3FC3A69A8DEA}" dt="2024-09-11T09:23:31.792" v="15" actId="26606"/>
          <ac:spMkLst>
            <pc:docMk/>
            <pc:sldMk cId="2397898363" sldId="257"/>
            <ac:spMk id="35" creationId="{AEDD7960-4866-4399-BEF6-DD1431AB4E34}"/>
          </ac:spMkLst>
        </pc:spChg>
        <pc:spChg chg="add del">
          <ac:chgData name="Rakhi Singh" userId="202c3a3e4e99b439" providerId="LiveId" clId="{3399E4BE-CC97-4B6A-986D-3FC3A69A8DEA}" dt="2024-09-11T09:23:11.590" v="5" actId="26606"/>
          <ac:spMkLst>
            <pc:docMk/>
            <pc:sldMk cId="2397898363" sldId="257"/>
            <ac:spMk id="36" creationId="{F13C74B1-5B17-4795-BED0-7140497B445A}"/>
          </ac:spMkLst>
        </pc:spChg>
        <pc:spChg chg="add del">
          <ac:chgData name="Rakhi Singh" userId="202c3a3e4e99b439" providerId="LiveId" clId="{3399E4BE-CC97-4B6A-986D-3FC3A69A8DEA}" dt="2024-09-11T09:23:31.792" v="15" actId="26606"/>
          <ac:spMkLst>
            <pc:docMk/>
            <pc:sldMk cId="2397898363" sldId="257"/>
            <ac:spMk id="37" creationId="{55D4142C-5077-457F-A6AD-3FECFDB39685}"/>
          </ac:spMkLst>
        </pc:spChg>
        <pc:spChg chg="add del">
          <ac:chgData name="Rakhi Singh" userId="202c3a3e4e99b439" providerId="LiveId" clId="{3399E4BE-CC97-4B6A-986D-3FC3A69A8DEA}" dt="2024-09-11T09:23:11.590" v="5" actId="26606"/>
          <ac:spMkLst>
            <pc:docMk/>
            <pc:sldMk cId="2397898363" sldId="257"/>
            <ac:spMk id="38" creationId="{D4974D33-8DC5-464E-8C6D-BE58F0669C17}"/>
          </ac:spMkLst>
        </pc:spChg>
        <pc:spChg chg="add del">
          <ac:chgData name="Rakhi Singh" userId="202c3a3e4e99b439" providerId="LiveId" clId="{3399E4BE-CC97-4B6A-986D-3FC3A69A8DEA}" dt="2024-09-11T09:23:31.792" v="15" actId="26606"/>
          <ac:spMkLst>
            <pc:docMk/>
            <pc:sldMk cId="2397898363" sldId="257"/>
            <ac:spMk id="39" creationId="{7A5F0580-5EE9-419F-96EE-B6529EF6E7D0}"/>
          </ac:spMkLst>
        </pc:spChg>
        <pc:spChg chg="add del">
          <ac:chgData name="Rakhi Singh" userId="202c3a3e4e99b439" providerId="LiveId" clId="{3399E4BE-CC97-4B6A-986D-3FC3A69A8DEA}" dt="2024-09-11T09:23:19.496" v="7" actId="26606"/>
          <ac:spMkLst>
            <pc:docMk/>
            <pc:sldMk cId="2397898363" sldId="257"/>
            <ac:spMk id="40" creationId="{3D752CF2-2291-40B5-B462-C17B174C10BC}"/>
          </ac:spMkLst>
        </pc:spChg>
        <pc:spChg chg="add del">
          <ac:chgData name="Rakhi Singh" userId="202c3a3e4e99b439" providerId="LiveId" clId="{3399E4BE-CC97-4B6A-986D-3FC3A69A8DEA}" dt="2024-09-11T09:23:19.496" v="7" actId="26606"/>
          <ac:spMkLst>
            <pc:docMk/>
            <pc:sldMk cId="2397898363" sldId="257"/>
            <ac:spMk id="41" creationId="{F94AA2BD-2E3F-4B1D-8127-5744B8115311}"/>
          </ac:spMkLst>
        </pc:spChg>
        <pc:spChg chg="add del">
          <ac:chgData name="Rakhi Singh" userId="202c3a3e4e99b439" providerId="LiveId" clId="{3399E4BE-CC97-4B6A-986D-3FC3A69A8DEA}" dt="2024-09-11T09:23:19.496" v="7" actId="26606"/>
          <ac:spMkLst>
            <pc:docMk/>
            <pc:sldMk cId="2397898363" sldId="257"/>
            <ac:spMk id="42" creationId="{4BD02261-2DC8-4AA8-9E16-7751AE892445}"/>
          </ac:spMkLst>
        </pc:spChg>
        <pc:spChg chg="add del">
          <ac:chgData name="Rakhi Singh" userId="202c3a3e4e99b439" providerId="LiveId" clId="{3399E4BE-CC97-4B6A-986D-3FC3A69A8DEA}" dt="2024-09-11T09:25:55.649" v="42" actId="26606"/>
          <ac:spMkLst>
            <pc:docMk/>
            <pc:sldMk cId="2397898363" sldId="257"/>
            <ac:spMk id="43" creationId="{45D37F4E-DDB4-456B-97E0-9937730A039F}"/>
          </ac:spMkLst>
        </pc:spChg>
        <pc:spChg chg="add del">
          <ac:chgData name="Rakhi Singh" userId="202c3a3e4e99b439" providerId="LiveId" clId="{3399E4BE-CC97-4B6A-986D-3FC3A69A8DEA}" dt="2024-09-11T09:25:55.649" v="42" actId="26606"/>
          <ac:spMkLst>
            <pc:docMk/>
            <pc:sldMk cId="2397898363" sldId="257"/>
            <ac:spMk id="45" creationId="{B2DD41CD-8F47-4F56-AD12-4E2FF7696987}"/>
          </ac:spMkLst>
        </pc:spChg>
        <pc:spChg chg="add del">
          <ac:chgData name="Rakhi Singh" userId="202c3a3e4e99b439" providerId="LiveId" clId="{3399E4BE-CC97-4B6A-986D-3FC3A69A8DEA}" dt="2024-09-11T09:23:26.503" v="11" actId="26606"/>
          <ac:spMkLst>
            <pc:docMk/>
            <pc:sldMk cId="2397898363" sldId="257"/>
            <ac:spMk id="48" creationId="{7ED7575E-88D2-B771-681D-46A7E55415DD}"/>
          </ac:spMkLst>
        </pc:spChg>
        <pc:spChg chg="add del">
          <ac:chgData name="Rakhi Singh" userId="202c3a3e4e99b439" providerId="LiveId" clId="{3399E4BE-CC97-4B6A-986D-3FC3A69A8DEA}" dt="2024-09-11T09:25:55.649" v="42" actId="26606"/>
          <ac:spMkLst>
            <pc:docMk/>
            <pc:sldMk cId="2397898363" sldId="257"/>
            <ac:spMk id="50" creationId="{DB304A14-32D0-4873-B914-423ED7B8DAFD}"/>
          </ac:spMkLst>
        </pc:spChg>
        <pc:spChg chg="add del">
          <ac:chgData name="Rakhi Singh" userId="202c3a3e4e99b439" providerId="LiveId" clId="{3399E4BE-CC97-4B6A-986D-3FC3A69A8DEA}" dt="2024-09-11T09:25:55.649" v="42" actId="26606"/>
          <ac:spMkLst>
            <pc:docMk/>
            <pc:sldMk cId="2397898363" sldId="257"/>
            <ac:spMk id="52" creationId="{1D460C86-854F-4FB3-ABC2-E823D8FEB9DB}"/>
          </ac:spMkLst>
        </pc:spChg>
        <pc:spChg chg="add del">
          <ac:chgData name="Rakhi Singh" userId="202c3a3e4e99b439" providerId="LiveId" clId="{3399E4BE-CC97-4B6A-986D-3FC3A69A8DEA}" dt="2024-09-11T09:25:55.649" v="42" actId="26606"/>
          <ac:spMkLst>
            <pc:docMk/>
            <pc:sldMk cId="2397898363" sldId="257"/>
            <ac:spMk id="54" creationId="{BB48116A-278A-4CC5-89D3-9DE8E8FF1245}"/>
          </ac:spMkLst>
        </pc:spChg>
        <pc:grpChg chg="add del">
          <ac:chgData name="Rakhi Singh" userId="202c3a3e4e99b439" providerId="LiveId" clId="{3399E4BE-CC97-4B6A-986D-3FC3A69A8DEA}" dt="2024-09-11T09:23:21.802" v="9" actId="26606"/>
          <ac:grpSpMkLst>
            <pc:docMk/>
            <pc:sldMk cId="2397898363" sldId="257"/>
            <ac:grpSpMk id="44" creationId="{114ED94A-C85D-4CD3-4205-438D21CE6B38}"/>
          </ac:grpSpMkLst>
        </pc:grpChg>
        <pc:picChg chg="mod ord">
          <ac:chgData name="Rakhi Singh" userId="202c3a3e4e99b439" providerId="LiveId" clId="{3399E4BE-CC97-4B6A-986D-3FC3A69A8DEA}" dt="2024-09-11T09:25:55.649" v="42" actId="26606"/>
          <ac:picMkLst>
            <pc:docMk/>
            <pc:sldMk cId="2397898363" sldId="257"/>
            <ac:picMk id="29" creationId="{5BF413DC-45E4-C220-6169-60970F02DC93}"/>
          </ac:picMkLst>
        </pc:picChg>
        <pc:cxnChg chg="add del">
          <ac:chgData name="Rakhi Singh" userId="202c3a3e4e99b439" providerId="LiveId" clId="{3399E4BE-CC97-4B6A-986D-3FC3A69A8DEA}" dt="2024-09-11T09:23:26.503" v="11" actId="26606"/>
          <ac:cxnSpMkLst>
            <pc:docMk/>
            <pc:sldMk cId="2397898363" sldId="257"/>
            <ac:cxnSpMk id="49" creationId="{249EDD1B-F94D-B4E6-ACAA-566B9A26FDE3}"/>
          </ac:cxnSpMkLst>
        </pc:cxnChg>
      </pc:sldChg>
      <pc:sldChg chg="modSp add mod modNotesTx">
        <pc:chgData name="Rakhi Singh" userId="202c3a3e4e99b439" providerId="LiveId" clId="{3399E4BE-CC97-4B6A-986D-3FC3A69A8DEA}" dt="2024-09-11T09:27:29.380" v="49" actId="113"/>
        <pc:sldMkLst>
          <pc:docMk/>
          <pc:sldMk cId="2332283561" sldId="258"/>
        </pc:sldMkLst>
        <pc:spChg chg="mod">
          <ac:chgData name="Rakhi Singh" userId="202c3a3e4e99b439" providerId="LiveId" clId="{3399E4BE-CC97-4B6A-986D-3FC3A69A8DEA}" dt="2024-09-11T09:27:29.380" v="49" actId="113"/>
          <ac:spMkLst>
            <pc:docMk/>
            <pc:sldMk cId="2332283561" sldId="258"/>
            <ac:spMk id="17" creationId="{02F239E6-03D5-50D8-B313-3477F2529D90}"/>
          </ac:spMkLst>
        </pc:spChg>
      </pc:sldChg>
      <pc:sldChg chg="modSp add mod modNotesTx">
        <pc:chgData name="Rakhi Singh" userId="202c3a3e4e99b439" providerId="LiveId" clId="{3399E4BE-CC97-4B6A-986D-3FC3A69A8DEA}" dt="2024-09-11T09:27:25.221" v="48" actId="113"/>
        <pc:sldMkLst>
          <pc:docMk/>
          <pc:sldMk cId="1993147819" sldId="259"/>
        </pc:sldMkLst>
        <pc:spChg chg="mod">
          <ac:chgData name="Rakhi Singh" userId="202c3a3e4e99b439" providerId="LiveId" clId="{3399E4BE-CC97-4B6A-986D-3FC3A69A8DEA}" dt="2024-09-11T09:27:25.221" v="48" actId="113"/>
          <ac:spMkLst>
            <pc:docMk/>
            <pc:sldMk cId="1993147819" sldId="259"/>
            <ac:spMk id="3" creationId="{D2596EFC-03F6-67F7-73BA-EEAD8C506E3D}"/>
          </ac:spMkLst>
        </pc:spChg>
      </pc:sldChg>
      <pc:sldChg chg="add modNotesTx">
        <pc:chgData name="Rakhi Singh" userId="202c3a3e4e99b439" providerId="LiveId" clId="{3399E4BE-CC97-4B6A-986D-3FC3A69A8DEA}" dt="2024-09-11T09:24:10.412" v="21" actId="6549"/>
        <pc:sldMkLst>
          <pc:docMk/>
          <pc:sldMk cId="2515349467" sldId="260"/>
        </pc:sldMkLst>
      </pc:sldChg>
      <pc:sldChg chg="add modNotesTx">
        <pc:chgData name="Rakhi Singh" userId="202c3a3e4e99b439" providerId="LiveId" clId="{3399E4BE-CC97-4B6A-986D-3FC3A69A8DEA}" dt="2024-09-11T09:24:15.445" v="22" actId="6549"/>
        <pc:sldMkLst>
          <pc:docMk/>
          <pc:sldMk cId="2326963965" sldId="261"/>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CDD202-2A9B-4E9F-A819-A940F864289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B128C8D-6550-4A21-8506-270E8663D00E}">
      <dgm:prSet/>
      <dgm:spPr/>
      <dgm:t>
        <a:bodyPr/>
        <a:lstStyle/>
        <a:p>
          <a:r>
            <a:rPr lang="en-GB" b="0" i="0" dirty="0"/>
            <a:t>Q1: What are the most popular 10 games from 2014 to 2024?</a:t>
          </a:r>
          <a:endParaRPr lang="en-US" dirty="0"/>
        </a:p>
      </dgm:t>
    </dgm:pt>
    <dgm:pt modelId="{762961BE-A940-4BFF-AC9C-D6716A939D3E}" type="parTrans" cxnId="{653C8978-1D30-4D92-B5BC-B8B71578546E}">
      <dgm:prSet/>
      <dgm:spPr/>
      <dgm:t>
        <a:bodyPr/>
        <a:lstStyle/>
        <a:p>
          <a:endParaRPr lang="en-US"/>
        </a:p>
      </dgm:t>
    </dgm:pt>
    <dgm:pt modelId="{453B435B-9050-4C23-B0DD-403CC8909C16}" type="sibTrans" cxnId="{653C8978-1D30-4D92-B5BC-B8B71578546E}">
      <dgm:prSet/>
      <dgm:spPr/>
      <dgm:t>
        <a:bodyPr/>
        <a:lstStyle/>
        <a:p>
          <a:endParaRPr lang="en-US"/>
        </a:p>
      </dgm:t>
    </dgm:pt>
    <dgm:pt modelId="{B4B161CA-655F-4467-B15C-BD53779B2F56}">
      <dgm:prSet/>
      <dgm:spPr/>
      <dgm:t>
        <a:bodyPr/>
        <a:lstStyle/>
        <a:p>
          <a:r>
            <a:rPr lang="en-GB" b="0" i="0" dirty="0"/>
            <a:t>Q2: Is there any relationship between users' review and games price?</a:t>
          </a:r>
          <a:endParaRPr lang="en-US" dirty="0"/>
        </a:p>
      </dgm:t>
    </dgm:pt>
    <dgm:pt modelId="{86FCC571-0B6F-4D19-ADC1-B1C4917F3866}" type="parTrans" cxnId="{53D84D7D-EAA7-4133-A4A1-374649871D19}">
      <dgm:prSet/>
      <dgm:spPr/>
      <dgm:t>
        <a:bodyPr/>
        <a:lstStyle/>
        <a:p>
          <a:endParaRPr lang="en-US"/>
        </a:p>
      </dgm:t>
    </dgm:pt>
    <dgm:pt modelId="{A35C40EB-27FA-4EBB-9688-6FA1D05BAD6D}" type="sibTrans" cxnId="{53D84D7D-EAA7-4133-A4A1-374649871D19}">
      <dgm:prSet/>
      <dgm:spPr/>
      <dgm:t>
        <a:bodyPr/>
        <a:lstStyle/>
        <a:p>
          <a:endParaRPr lang="en-US"/>
        </a:p>
      </dgm:t>
    </dgm:pt>
    <dgm:pt modelId="{85632F2A-4398-456F-B6C3-958977D94CD2}">
      <dgm:prSet/>
      <dgm:spPr/>
      <dgm:t>
        <a:bodyPr/>
        <a:lstStyle/>
        <a:p>
          <a:r>
            <a:rPr lang="en-GB" b="0" i="0" dirty="0"/>
            <a:t>Q3: Which publishers have the highest positive ratings?</a:t>
          </a:r>
          <a:endParaRPr lang="en-US" dirty="0"/>
        </a:p>
      </dgm:t>
    </dgm:pt>
    <dgm:pt modelId="{3FBE6EEC-7C19-4590-8727-2C3C000E8570}" type="parTrans" cxnId="{2F2BD0B5-B097-4764-8F8D-0B8D71A02F82}">
      <dgm:prSet/>
      <dgm:spPr/>
      <dgm:t>
        <a:bodyPr/>
        <a:lstStyle/>
        <a:p>
          <a:endParaRPr lang="en-US"/>
        </a:p>
      </dgm:t>
    </dgm:pt>
    <dgm:pt modelId="{D7D82B03-03D2-4774-B15D-C4E03DE54730}" type="sibTrans" cxnId="{2F2BD0B5-B097-4764-8F8D-0B8D71A02F82}">
      <dgm:prSet/>
      <dgm:spPr/>
      <dgm:t>
        <a:bodyPr/>
        <a:lstStyle/>
        <a:p>
          <a:endParaRPr lang="en-US"/>
        </a:p>
      </dgm:t>
    </dgm:pt>
    <dgm:pt modelId="{3493BF37-60DF-4754-97B6-8DF3B7C55E06}">
      <dgm:prSet/>
      <dgm:spPr/>
      <dgm:t>
        <a:bodyPr/>
        <a:lstStyle/>
        <a:p>
          <a:r>
            <a:rPr lang="en-GB" b="0" i="0" dirty="0"/>
            <a:t>Q4: Do games with certain genre or descriptors tend to be more popular?</a:t>
          </a:r>
          <a:endParaRPr lang="en-US" dirty="0"/>
        </a:p>
      </dgm:t>
    </dgm:pt>
    <dgm:pt modelId="{26B803AB-D003-4251-A486-4335B616643F}" type="parTrans" cxnId="{2D9BD0E8-828E-471A-B1C2-55F8FE91D887}">
      <dgm:prSet/>
      <dgm:spPr/>
      <dgm:t>
        <a:bodyPr/>
        <a:lstStyle/>
        <a:p>
          <a:endParaRPr lang="en-US"/>
        </a:p>
      </dgm:t>
    </dgm:pt>
    <dgm:pt modelId="{B841CA6F-583B-46F1-82CE-151A44ADE78E}" type="sibTrans" cxnId="{2D9BD0E8-828E-471A-B1C2-55F8FE91D887}">
      <dgm:prSet/>
      <dgm:spPr/>
      <dgm:t>
        <a:bodyPr/>
        <a:lstStyle/>
        <a:p>
          <a:endParaRPr lang="en-US"/>
        </a:p>
      </dgm:t>
    </dgm:pt>
    <dgm:pt modelId="{3B5EA463-15B1-40F5-97C9-50C2C36AC403}" type="pres">
      <dgm:prSet presAssocID="{C7CDD202-2A9B-4E9F-A819-A940F8642891}" presName="linear" presStyleCnt="0">
        <dgm:presLayoutVars>
          <dgm:animLvl val="lvl"/>
          <dgm:resizeHandles val="exact"/>
        </dgm:presLayoutVars>
      </dgm:prSet>
      <dgm:spPr/>
    </dgm:pt>
    <dgm:pt modelId="{AA76FE83-8A23-430D-940D-D1BCE6FF7B74}" type="pres">
      <dgm:prSet presAssocID="{BB128C8D-6550-4A21-8506-270E8663D00E}" presName="parentText" presStyleLbl="node1" presStyleIdx="0" presStyleCnt="4">
        <dgm:presLayoutVars>
          <dgm:chMax val="0"/>
          <dgm:bulletEnabled val="1"/>
        </dgm:presLayoutVars>
      </dgm:prSet>
      <dgm:spPr/>
    </dgm:pt>
    <dgm:pt modelId="{091594CC-EFE2-4D1F-87CD-EFA7A1CB60BF}" type="pres">
      <dgm:prSet presAssocID="{453B435B-9050-4C23-B0DD-403CC8909C16}" presName="spacer" presStyleCnt="0"/>
      <dgm:spPr/>
    </dgm:pt>
    <dgm:pt modelId="{48898F1E-8412-4FEB-98C0-E350092C19E6}" type="pres">
      <dgm:prSet presAssocID="{B4B161CA-655F-4467-B15C-BD53779B2F56}" presName="parentText" presStyleLbl="node1" presStyleIdx="1" presStyleCnt="4">
        <dgm:presLayoutVars>
          <dgm:chMax val="0"/>
          <dgm:bulletEnabled val="1"/>
        </dgm:presLayoutVars>
      </dgm:prSet>
      <dgm:spPr/>
    </dgm:pt>
    <dgm:pt modelId="{07DD8C69-F2FC-4785-B422-E2E083AC16F6}" type="pres">
      <dgm:prSet presAssocID="{A35C40EB-27FA-4EBB-9688-6FA1D05BAD6D}" presName="spacer" presStyleCnt="0"/>
      <dgm:spPr/>
    </dgm:pt>
    <dgm:pt modelId="{232FEC3A-F5E2-45E5-A779-B3A9F6F7B261}" type="pres">
      <dgm:prSet presAssocID="{85632F2A-4398-456F-B6C3-958977D94CD2}" presName="parentText" presStyleLbl="node1" presStyleIdx="2" presStyleCnt="4">
        <dgm:presLayoutVars>
          <dgm:chMax val="0"/>
          <dgm:bulletEnabled val="1"/>
        </dgm:presLayoutVars>
      </dgm:prSet>
      <dgm:spPr/>
    </dgm:pt>
    <dgm:pt modelId="{186D4A37-BD83-4733-98F7-955FFB080D79}" type="pres">
      <dgm:prSet presAssocID="{D7D82B03-03D2-4774-B15D-C4E03DE54730}" presName="spacer" presStyleCnt="0"/>
      <dgm:spPr/>
    </dgm:pt>
    <dgm:pt modelId="{7D1B5367-1F9A-4A57-838D-E9AA7AA56E88}" type="pres">
      <dgm:prSet presAssocID="{3493BF37-60DF-4754-97B6-8DF3B7C55E06}" presName="parentText" presStyleLbl="node1" presStyleIdx="3" presStyleCnt="4">
        <dgm:presLayoutVars>
          <dgm:chMax val="0"/>
          <dgm:bulletEnabled val="1"/>
        </dgm:presLayoutVars>
      </dgm:prSet>
      <dgm:spPr/>
    </dgm:pt>
  </dgm:ptLst>
  <dgm:cxnLst>
    <dgm:cxn modelId="{049C8E19-969D-4EAF-A434-FE848176D4F7}" type="presOf" srcId="{BB128C8D-6550-4A21-8506-270E8663D00E}" destId="{AA76FE83-8A23-430D-940D-D1BCE6FF7B74}" srcOrd="0" destOrd="0" presId="urn:microsoft.com/office/officeart/2005/8/layout/vList2"/>
    <dgm:cxn modelId="{B1DC4D40-9FB7-4C9F-819B-8996290F5DE0}" type="presOf" srcId="{C7CDD202-2A9B-4E9F-A819-A940F8642891}" destId="{3B5EA463-15B1-40F5-97C9-50C2C36AC403}" srcOrd="0" destOrd="0" presId="urn:microsoft.com/office/officeart/2005/8/layout/vList2"/>
    <dgm:cxn modelId="{9ED49A42-6BED-418F-8BFC-3A3904B83137}" type="presOf" srcId="{3493BF37-60DF-4754-97B6-8DF3B7C55E06}" destId="{7D1B5367-1F9A-4A57-838D-E9AA7AA56E88}" srcOrd="0" destOrd="0" presId="urn:microsoft.com/office/officeart/2005/8/layout/vList2"/>
    <dgm:cxn modelId="{D496BA47-3F6D-4C53-A847-172EF3D7AAEE}" type="presOf" srcId="{85632F2A-4398-456F-B6C3-958977D94CD2}" destId="{232FEC3A-F5E2-45E5-A779-B3A9F6F7B261}" srcOrd="0" destOrd="0" presId="urn:microsoft.com/office/officeart/2005/8/layout/vList2"/>
    <dgm:cxn modelId="{653C8978-1D30-4D92-B5BC-B8B71578546E}" srcId="{C7CDD202-2A9B-4E9F-A819-A940F8642891}" destId="{BB128C8D-6550-4A21-8506-270E8663D00E}" srcOrd="0" destOrd="0" parTransId="{762961BE-A940-4BFF-AC9C-D6716A939D3E}" sibTransId="{453B435B-9050-4C23-B0DD-403CC8909C16}"/>
    <dgm:cxn modelId="{53D84D7D-EAA7-4133-A4A1-374649871D19}" srcId="{C7CDD202-2A9B-4E9F-A819-A940F8642891}" destId="{B4B161CA-655F-4467-B15C-BD53779B2F56}" srcOrd="1" destOrd="0" parTransId="{86FCC571-0B6F-4D19-ADC1-B1C4917F3866}" sibTransId="{A35C40EB-27FA-4EBB-9688-6FA1D05BAD6D}"/>
    <dgm:cxn modelId="{9BBADB83-6169-4D94-8300-6E02A9F4DC3E}" type="presOf" srcId="{B4B161CA-655F-4467-B15C-BD53779B2F56}" destId="{48898F1E-8412-4FEB-98C0-E350092C19E6}" srcOrd="0" destOrd="0" presId="urn:microsoft.com/office/officeart/2005/8/layout/vList2"/>
    <dgm:cxn modelId="{2F2BD0B5-B097-4764-8F8D-0B8D71A02F82}" srcId="{C7CDD202-2A9B-4E9F-A819-A940F8642891}" destId="{85632F2A-4398-456F-B6C3-958977D94CD2}" srcOrd="2" destOrd="0" parTransId="{3FBE6EEC-7C19-4590-8727-2C3C000E8570}" sibTransId="{D7D82B03-03D2-4774-B15D-C4E03DE54730}"/>
    <dgm:cxn modelId="{2D9BD0E8-828E-471A-B1C2-55F8FE91D887}" srcId="{C7CDD202-2A9B-4E9F-A819-A940F8642891}" destId="{3493BF37-60DF-4754-97B6-8DF3B7C55E06}" srcOrd="3" destOrd="0" parTransId="{26B803AB-D003-4251-A486-4335B616643F}" sibTransId="{B841CA6F-583B-46F1-82CE-151A44ADE78E}"/>
    <dgm:cxn modelId="{93BB01D7-F7ED-45C1-BC00-D35E0BFB5C10}" type="presParOf" srcId="{3B5EA463-15B1-40F5-97C9-50C2C36AC403}" destId="{AA76FE83-8A23-430D-940D-D1BCE6FF7B74}" srcOrd="0" destOrd="0" presId="urn:microsoft.com/office/officeart/2005/8/layout/vList2"/>
    <dgm:cxn modelId="{0D7112F5-2E92-4B76-B451-E20BC7F25CA0}" type="presParOf" srcId="{3B5EA463-15B1-40F5-97C9-50C2C36AC403}" destId="{091594CC-EFE2-4D1F-87CD-EFA7A1CB60BF}" srcOrd="1" destOrd="0" presId="urn:microsoft.com/office/officeart/2005/8/layout/vList2"/>
    <dgm:cxn modelId="{3B3CB3D1-B949-493A-B872-A1DCA50ADD76}" type="presParOf" srcId="{3B5EA463-15B1-40F5-97C9-50C2C36AC403}" destId="{48898F1E-8412-4FEB-98C0-E350092C19E6}" srcOrd="2" destOrd="0" presId="urn:microsoft.com/office/officeart/2005/8/layout/vList2"/>
    <dgm:cxn modelId="{F05F1411-AA2D-4558-A43F-9C383A30C138}" type="presParOf" srcId="{3B5EA463-15B1-40F5-97C9-50C2C36AC403}" destId="{07DD8C69-F2FC-4785-B422-E2E083AC16F6}" srcOrd="3" destOrd="0" presId="urn:microsoft.com/office/officeart/2005/8/layout/vList2"/>
    <dgm:cxn modelId="{D0388A20-B571-4713-8A12-A3F5D487EEDF}" type="presParOf" srcId="{3B5EA463-15B1-40F5-97C9-50C2C36AC403}" destId="{232FEC3A-F5E2-45E5-A779-B3A9F6F7B261}" srcOrd="4" destOrd="0" presId="urn:microsoft.com/office/officeart/2005/8/layout/vList2"/>
    <dgm:cxn modelId="{34EFE7E1-9415-4F57-A154-AA75450DE9F4}" type="presParOf" srcId="{3B5EA463-15B1-40F5-97C9-50C2C36AC403}" destId="{186D4A37-BD83-4733-98F7-955FFB080D79}" srcOrd="5" destOrd="0" presId="urn:microsoft.com/office/officeart/2005/8/layout/vList2"/>
    <dgm:cxn modelId="{CC8BF986-5024-4706-A6E7-F6C1E88427E5}" type="presParOf" srcId="{3B5EA463-15B1-40F5-97C9-50C2C36AC403}" destId="{7D1B5367-1F9A-4A57-838D-E9AA7AA56E8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354ABC-3A82-44D9-8248-5333F95BB83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AU"/>
        </a:p>
      </dgm:t>
    </dgm:pt>
    <dgm:pt modelId="{22E460D8-2147-415C-98B0-C6272F2D3274}">
      <dgm:prSet phldrT="[Text]" custT="1"/>
      <dgm:spPr/>
      <dgm:t>
        <a:bodyPr/>
        <a:lstStyle/>
        <a:p>
          <a:pPr>
            <a:lnSpc>
              <a:spcPct val="100000"/>
            </a:lnSpc>
          </a:pPr>
          <a:r>
            <a:rPr lang="en-AU" sz="1200"/>
            <a:t>Flask: for building web applications and APIs</a:t>
          </a:r>
        </a:p>
      </dgm:t>
    </dgm:pt>
    <dgm:pt modelId="{2BBAA6C1-F269-4D1A-80A3-11C2B44D397B}" type="parTrans" cxnId="{324C2FCC-7E42-41AB-8C36-187852E4CEEA}">
      <dgm:prSet/>
      <dgm:spPr/>
      <dgm:t>
        <a:bodyPr/>
        <a:lstStyle/>
        <a:p>
          <a:endParaRPr lang="en-AU"/>
        </a:p>
      </dgm:t>
    </dgm:pt>
    <dgm:pt modelId="{BA5CD6D6-2C29-4CCB-B1EE-22E687E6DC00}" type="sibTrans" cxnId="{324C2FCC-7E42-41AB-8C36-187852E4CEEA}">
      <dgm:prSet/>
      <dgm:spPr/>
      <dgm:t>
        <a:bodyPr/>
        <a:lstStyle/>
        <a:p>
          <a:endParaRPr lang="en-AU"/>
        </a:p>
      </dgm:t>
    </dgm:pt>
    <dgm:pt modelId="{CC06EC2B-7987-4898-AFFC-345F004725A8}">
      <dgm:prSet phldrT="[Text]" custT="1"/>
      <dgm:spPr/>
      <dgm:t>
        <a:bodyPr/>
        <a:lstStyle/>
        <a:p>
          <a:pPr>
            <a:lnSpc>
              <a:spcPct val="100000"/>
            </a:lnSpc>
          </a:pPr>
          <a:r>
            <a:rPr lang="en-AU" sz="1200" b="0"/>
            <a:t>MongoDB: for storing and querying Steam games data</a:t>
          </a:r>
        </a:p>
      </dgm:t>
    </dgm:pt>
    <dgm:pt modelId="{A8D73A52-B24B-4726-BA18-48865AB1C0DD}" type="parTrans" cxnId="{A3263874-32FE-4D97-9FAC-DF9E267C0B1B}">
      <dgm:prSet/>
      <dgm:spPr/>
      <dgm:t>
        <a:bodyPr/>
        <a:lstStyle/>
        <a:p>
          <a:endParaRPr lang="en-AU"/>
        </a:p>
      </dgm:t>
    </dgm:pt>
    <dgm:pt modelId="{B1DE579C-4249-486D-81BE-706268E7CDF3}" type="sibTrans" cxnId="{A3263874-32FE-4D97-9FAC-DF9E267C0B1B}">
      <dgm:prSet/>
      <dgm:spPr/>
      <dgm:t>
        <a:bodyPr/>
        <a:lstStyle/>
        <a:p>
          <a:endParaRPr lang="en-AU"/>
        </a:p>
      </dgm:t>
    </dgm:pt>
    <dgm:pt modelId="{9BDF7938-4EC4-4BC1-BA06-31BD22D37569}">
      <dgm:prSet phldrT="[Text]" custT="1"/>
      <dgm:spPr/>
      <dgm:t>
        <a:bodyPr/>
        <a:lstStyle/>
        <a:p>
          <a:pPr>
            <a:lnSpc>
              <a:spcPct val="100000"/>
            </a:lnSpc>
          </a:pPr>
          <a:r>
            <a:rPr lang="en-AU" sz="1200"/>
            <a:t>Python Libraries: for data visualization</a:t>
          </a:r>
        </a:p>
      </dgm:t>
    </dgm:pt>
    <dgm:pt modelId="{783F1020-1C61-4B6C-8971-4A4326B13E99}" type="parTrans" cxnId="{E144DFC4-8C06-4B88-9BEC-DD1F623D5BDE}">
      <dgm:prSet/>
      <dgm:spPr/>
      <dgm:t>
        <a:bodyPr/>
        <a:lstStyle/>
        <a:p>
          <a:endParaRPr lang="en-AU"/>
        </a:p>
      </dgm:t>
    </dgm:pt>
    <dgm:pt modelId="{832C2047-FCC1-491D-9412-610D69606732}" type="sibTrans" cxnId="{E144DFC4-8C06-4B88-9BEC-DD1F623D5BDE}">
      <dgm:prSet/>
      <dgm:spPr/>
      <dgm:t>
        <a:bodyPr/>
        <a:lstStyle/>
        <a:p>
          <a:endParaRPr lang="en-AU"/>
        </a:p>
      </dgm:t>
    </dgm:pt>
    <dgm:pt modelId="{FFE3053D-0351-471B-9D57-656F99DF0565}" type="pres">
      <dgm:prSet presAssocID="{CA354ABC-3A82-44D9-8248-5333F95BB833}" presName="root" presStyleCnt="0">
        <dgm:presLayoutVars>
          <dgm:dir/>
          <dgm:resizeHandles val="exact"/>
        </dgm:presLayoutVars>
      </dgm:prSet>
      <dgm:spPr/>
    </dgm:pt>
    <dgm:pt modelId="{840D6432-EB0C-4E92-AD96-9FE45E097CC1}" type="pres">
      <dgm:prSet presAssocID="{22E460D8-2147-415C-98B0-C6272F2D3274}" presName="compNode" presStyleCnt="0"/>
      <dgm:spPr/>
    </dgm:pt>
    <dgm:pt modelId="{4D70AEA8-21D9-4D5C-A884-FC76A12366C3}" type="pres">
      <dgm:prSet presAssocID="{22E460D8-2147-415C-98B0-C6272F2D32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ask"/>
        </a:ext>
      </dgm:extLst>
    </dgm:pt>
    <dgm:pt modelId="{F5AFFFE5-F79B-4409-ACF1-C7CE7720F8F8}" type="pres">
      <dgm:prSet presAssocID="{22E460D8-2147-415C-98B0-C6272F2D3274}" presName="spaceRect" presStyleCnt="0"/>
      <dgm:spPr/>
    </dgm:pt>
    <dgm:pt modelId="{DEA87BB2-CB42-4681-85D6-B13AC3EDF75D}" type="pres">
      <dgm:prSet presAssocID="{22E460D8-2147-415C-98B0-C6272F2D3274}" presName="textRect" presStyleLbl="revTx" presStyleIdx="0" presStyleCnt="3">
        <dgm:presLayoutVars>
          <dgm:chMax val="1"/>
          <dgm:chPref val="1"/>
        </dgm:presLayoutVars>
      </dgm:prSet>
      <dgm:spPr/>
    </dgm:pt>
    <dgm:pt modelId="{91E3FCD2-439A-42C0-BA94-F2DC0BE51C09}" type="pres">
      <dgm:prSet presAssocID="{BA5CD6D6-2C29-4CCB-B1EE-22E687E6DC00}" presName="sibTrans" presStyleCnt="0"/>
      <dgm:spPr/>
    </dgm:pt>
    <dgm:pt modelId="{536C240F-3A3A-4C8A-8876-4E32FFF45491}" type="pres">
      <dgm:prSet presAssocID="{CC06EC2B-7987-4898-AFFC-345F004725A8}" presName="compNode" presStyleCnt="0"/>
      <dgm:spPr/>
    </dgm:pt>
    <dgm:pt modelId="{9963091E-0756-48C5-9028-7F857BE49C91}" type="pres">
      <dgm:prSet presAssocID="{CC06EC2B-7987-4898-AFFC-345F004725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CEA493C0-44F2-4EA5-B581-C478243A48FD}" type="pres">
      <dgm:prSet presAssocID="{CC06EC2B-7987-4898-AFFC-345F004725A8}" presName="spaceRect" presStyleCnt="0"/>
      <dgm:spPr/>
    </dgm:pt>
    <dgm:pt modelId="{F933DA3F-B950-4574-8BB3-E6C66698389A}" type="pres">
      <dgm:prSet presAssocID="{CC06EC2B-7987-4898-AFFC-345F004725A8}" presName="textRect" presStyleLbl="revTx" presStyleIdx="1" presStyleCnt="3">
        <dgm:presLayoutVars>
          <dgm:chMax val="1"/>
          <dgm:chPref val="1"/>
        </dgm:presLayoutVars>
      </dgm:prSet>
      <dgm:spPr/>
    </dgm:pt>
    <dgm:pt modelId="{981F609F-F409-4DF7-A7F5-606492F5A7E3}" type="pres">
      <dgm:prSet presAssocID="{B1DE579C-4249-486D-81BE-706268E7CDF3}" presName="sibTrans" presStyleCnt="0"/>
      <dgm:spPr/>
    </dgm:pt>
    <dgm:pt modelId="{146ECC62-0AAD-46DC-BC2B-5D3841170D14}" type="pres">
      <dgm:prSet presAssocID="{9BDF7938-4EC4-4BC1-BA06-31BD22D37569}" presName="compNode" presStyleCnt="0"/>
      <dgm:spPr/>
    </dgm:pt>
    <dgm:pt modelId="{0FEF3EF2-92F1-473F-9022-B16324313F8F}" type="pres">
      <dgm:prSet presAssocID="{9BDF7938-4EC4-4BC1-BA06-31BD22D375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C2BDB905-CA7A-4680-ACE7-26400C740AD7}" type="pres">
      <dgm:prSet presAssocID="{9BDF7938-4EC4-4BC1-BA06-31BD22D37569}" presName="spaceRect" presStyleCnt="0"/>
      <dgm:spPr/>
    </dgm:pt>
    <dgm:pt modelId="{5692E1A0-8902-461C-AE7F-BC29A6483DDE}" type="pres">
      <dgm:prSet presAssocID="{9BDF7938-4EC4-4BC1-BA06-31BD22D37569}" presName="textRect" presStyleLbl="revTx" presStyleIdx="2" presStyleCnt="3">
        <dgm:presLayoutVars>
          <dgm:chMax val="1"/>
          <dgm:chPref val="1"/>
        </dgm:presLayoutVars>
      </dgm:prSet>
      <dgm:spPr/>
    </dgm:pt>
  </dgm:ptLst>
  <dgm:cxnLst>
    <dgm:cxn modelId="{D321B571-2ED5-48EA-BDE4-4609CD172A4E}" type="presOf" srcId="{CC06EC2B-7987-4898-AFFC-345F004725A8}" destId="{F933DA3F-B950-4574-8BB3-E6C66698389A}" srcOrd="0" destOrd="0" presId="urn:microsoft.com/office/officeart/2018/2/layout/IconLabelList"/>
    <dgm:cxn modelId="{A3263874-32FE-4D97-9FAC-DF9E267C0B1B}" srcId="{CA354ABC-3A82-44D9-8248-5333F95BB833}" destId="{CC06EC2B-7987-4898-AFFC-345F004725A8}" srcOrd="1" destOrd="0" parTransId="{A8D73A52-B24B-4726-BA18-48865AB1C0DD}" sibTransId="{B1DE579C-4249-486D-81BE-706268E7CDF3}"/>
    <dgm:cxn modelId="{9199B399-1DE5-44AD-BA59-D267590CD158}" type="presOf" srcId="{9BDF7938-4EC4-4BC1-BA06-31BD22D37569}" destId="{5692E1A0-8902-461C-AE7F-BC29A6483DDE}" srcOrd="0" destOrd="0" presId="urn:microsoft.com/office/officeart/2018/2/layout/IconLabelList"/>
    <dgm:cxn modelId="{E144DFC4-8C06-4B88-9BEC-DD1F623D5BDE}" srcId="{CA354ABC-3A82-44D9-8248-5333F95BB833}" destId="{9BDF7938-4EC4-4BC1-BA06-31BD22D37569}" srcOrd="2" destOrd="0" parTransId="{783F1020-1C61-4B6C-8971-4A4326B13E99}" sibTransId="{832C2047-FCC1-491D-9412-610D69606732}"/>
    <dgm:cxn modelId="{324C2FCC-7E42-41AB-8C36-187852E4CEEA}" srcId="{CA354ABC-3A82-44D9-8248-5333F95BB833}" destId="{22E460D8-2147-415C-98B0-C6272F2D3274}" srcOrd="0" destOrd="0" parTransId="{2BBAA6C1-F269-4D1A-80A3-11C2B44D397B}" sibTransId="{BA5CD6D6-2C29-4CCB-B1EE-22E687E6DC00}"/>
    <dgm:cxn modelId="{10EF17D4-B63C-4B15-967F-2F0F53487E19}" type="presOf" srcId="{CA354ABC-3A82-44D9-8248-5333F95BB833}" destId="{FFE3053D-0351-471B-9D57-656F99DF0565}" srcOrd="0" destOrd="0" presId="urn:microsoft.com/office/officeart/2018/2/layout/IconLabelList"/>
    <dgm:cxn modelId="{54E27DDD-E14D-4272-8E91-A6E3FFECA549}" type="presOf" srcId="{22E460D8-2147-415C-98B0-C6272F2D3274}" destId="{DEA87BB2-CB42-4681-85D6-B13AC3EDF75D}" srcOrd="0" destOrd="0" presId="urn:microsoft.com/office/officeart/2018/2/layout/IconLabelList"/>
    <dgm:cxn modelId="{21853399-3959-4C14-97CD-F3108210EACC}" type="presParOf" srcId="{FFE3053D-0351-471B-9D57-656F99DF0565}" destId="{840D6432-EB0C-4E92-AD96-9FE45E097CC1}" srcOrd="0" destOrd="0" presId="urn:microsoft.com/office/officeart/2018/2/layout/IconLabelList"/>
    <dgm:cxn modelId="{9C1DC6A8-D963-4851-B02B-6EA47CF4B86F}" type="presParOf" srcId="{840D6432-EB0C-4E92-AD96-9FE45E097CC1}" destId="{4D70AEA8-21D9-4D5C-A884-FC76A12366C3}" srcOrd="0" destOrd="0" presId="urn:microsoft.com/office/officeart/2018/2/layout/IconLabelList"/>
    <dgm:cxn modelId="{45616556-A4A2-468D-8508-4B982BF937D3}" type="presParOf" srcId="{840D6432-EB0C-4E92-AD96-9FE45E097CC1}" destId="{F5AFFFE5-F79B-4409-ACF1-C7CE7720F8F8}" srcOrd="1" destOrd="0" presId="urn:microsoft.com/office/officeart/2018/2/layout/IconLabelList"/>
    <dgm:cxn modelId="{D584FC2A-4495-4FE1-A9EE-C822C2ADEA34}" type="presParOf" srcId="{840D6432-EB0C-4E92-AD96-9FE45E097CC1}" destId="{DEA87BB2-CB42-4681-85D6-B13AC3EDF75D}" srcOrd="2" destOrd="0" presId="urn:microsoft.com/office/officeart/2018/2/layout/IconLabelList"/>
    <dgm:cxn modelId="{DD9E8FA7-A88F-4B74-A896-840C1B02F9E8}" type="presParOf" srcId="{FFE3053D-0351-471B-9D57-656F99DF0565}" destId="{91E3FCD2-439A-42C0-BA94-F2DC0BE51C09}" srcOrd="1" destOrd="0" presId="urn:microsoft.com/office/officeart/2018/2/layout/IconLabelList"/>
    <dgm:cxn modelId="{A6E3B21E-BFDF-49E5-B783-009434E05E01}" type="presParOf" srcId="{FFE3053D-0351-471B-9D57-656F99DF0565}" destId="{536C240F-3A3A-4C8A-8876-4E32FFF45491}" srcOrd="2" destOrd="0" presId="urn:microsoft.com/office/officeart/2018/2/layout/IconLabelList"/>
    <dgm:cxn modelId="{5B83B43D-C20E-429D-9789-564E60FDF9D5}" type="presParOf" srcId="{536C240F-3A3A-4C8A-8876-4E32FFF45491}" destId="{9963091E-0756-48C5-9028-7F857BE49C91}" srcOrd="0" destOrd="0" presId="urn:microsoft.com/office/officeart/2018/2/layout/IconLabelList"/>
    <dgm:cxn modelId="{4D8F1DC3-75D0-4B0B-8303-69D695D3FFB2}" type="presParOf" srcId="{536C240F-3A3A-4C8A-8876-4E32FFF45491}" destId="{CEA493C0-44F2-4EA5-B581-C478243A48FD}" srcOrd="1" destOrd="0" presId="urn:microsoft.com/office/officeart/2018/2/layout/IconLabelList"/>
    <dgm:cxn modelId="{0B88B0CD-34C8-4FB2-A092-81656F2D8390}" type="presParOf" srcId="{536C240F-3A3A-4C8A-8876-4E32FFF45491}" destId="{F933DA3F-B950-4574-8BB3-E6C66698389A}" srcOrd="2" destOrd="0" presId="urn:microsoft.com/office/officeart/2018/2/layout/IconLabelList"/>
    <dgm:cxn modelId="{C236C75A-15E9-41F2-BD25-34AC2669BBD8}" type="presParOf" srcId="{FFE3053D-0351-471B-9D57-656F99DF0565}" destId="{981F609F-F409-4DF7-A7F5-606492F5A7E3}" srcOrd="3" destOrd="0" presId="urn:microsoft.com/office/officeart/2018/2/layout/IconLabelList"/>
    <dgm:cxn modelId="{83469175-7D79-4D8F-96FA-C03567186760}" type="presParOf" srcId="{FFE3053D-0351-471B-9D57-656F99DF0565}" destId="{146ECC62-0AAD-46DC-BC2B-5D3841170D14}" srcOrd="4" destOrd="0" presId="urn:microsoft.com/office/officeart/2018/2/layout/IconLabelList"/>
    <dgm:cxn modelId="{B196F289-F6CD-4A29-8B7C-410DF1B94AFD}" type="presParOf" srcId="{146ECC62-0AAD-46DC-BC2B-5D3841170D14}" destId="{0FEF3EF2-92F1-473F-9022-B16324313F8F}" srcOrd="0" destOrd="0" presId="urn:microsoft.com/office/officeart/2018/2/layout/IconLabelList"/>
    <dgm:cxn modelId="{4E51DBCA-23F5-4B93-9E7B-B7B45A2D7A13}" type="presParOf" srcId="{146ECC62-0AAD-46DC-BC2B-5D3841170D14}" destId="{C2BDB905-CA7A-4680-ACE7-26400C740AD7}" srcOrd="1" destOrd="0" presId="urn:microsoft.com/office/officeart/2018/2/layout/IconLabelList"/>
    <dgm:cxn modelId="{8964C67F-6565-45B5-A84B-52DE1CE90789}" type="presParOf" srcId="{146ECC62-0AAD-46DC-BC2B-5D3841170D14}" destId="{5692E1A0-8902-461C-AE7F-BC29A6483DDE}" srcOrd="2" destOrd="0" presId="urn:microsoft.com/office/officeart/2018/2/layout/Icon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6FE83-8A23-430D-940D-D1BCE6FF7B74}">
      <dsp:nvSpPr>
        <dsp:cNvPr id="0" name=""/>
        <dsp:cNvSpPr/>
      </dsp:nvSpPr>
      <dsp:spPr>
        <a:xfrm>
          <a:off x="0" y="88172"/>
          <a:ext cx="6172199" cy="1113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b="0" i="0" kern="1200" dirty="0"/>
            <a:t>Q1: What are the most popular 10 games from 2014 to 2024?</a:t>
          </a:r>
          <a:endParaRPr lang="en-US" sz="2800" kern="1200" dirty="0"/>
        </a:p>
      </dsp:txBody>
      <dsp:txXfrm>
        <a:off x="54373" y="142545"/>
        <a:ext cx="6063453" cy="1005094"/>
      </dsp:txXfrm>
    </dsp:sp>
    <dsp:sp modelId="{48898F1E-8412-4FEB-98C0-E350092C19E6}">
      <dsp:nvSpPr>
        <dsp:cNvPr id="0" name=""/>
        <dsp:cNvSpPr/>
      </dsp:nvSpPr>
      <dsp:spPr>
        <a:xfrm>
          <a:off x="0" y="1282652"/>
          <a:ext cx="6172199" cy="1113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b="0" i="0" kern="1200" dirty="0"/>
            <a:t>Q2: Is there any relationship between users' review and games price?</a:t>
          </a:r>
          <a:endParaRPr lang="en-US" sz="2800" kern="1200" dirty="0"/>
        </a:p>
      </dsp:txBody>
      <dsp:txXfrm>
        <a:off x="54373" y="1337025"/>
        <a:ext cx="6063453" cy="1005094"/>
      </dsp:txXfrm>
    </dsp:sp>
    <dsp:sp modelId="{232FEC3A-F5E2-45E5-A779-B3A9F6F7B261}">
      <dsp:nvSpPr>
        <dsp:cNvPr id="0" name=""/>
        <dsp:cNvSpPr/>
      </dsp:nvSpPr>
      <dsp:spPr>
        <a:xfrm>
          <a:off x="0" y="2477132"/>
          <a:ext cx="6172199" cy="1113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b="0" i="0" kern="1200" dirty="0"/>
            <a:t>Q3: Which publishers have the highest positive ratings?</a:t>
          </a:r>
          <a:endParaRPr lang="en-US" sz="2800" kern="1200" dirty="0"/>
        </a:p>
      </dsp:txBody>
      <dsp:txXfrm>
        <a:off x="54373" y="2531505"/>
        <a:ext cx="6063453" cy="1005094"/>
      </dsp:txXfrm>
    </dsp:sp>
    <dsp:sp modelId="{7D1B5367-1F9A-4A57-838D-E9AA7AA56E88}">
      <dsp:nvSpPr>
        <dsp:cNvPr id="0" name=""/>
        <dsp:cNvSpPr/>
      </dsp:nvSpPr>
      <dsp:spPr>
        <a:xfrm>
          <a:off x="0" y="3671612"/>
          <a:ext cx="6172199" cy="1113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b="0" i="0" kern="1200" dirty="0"/>
            <a:t>Q4: Do games with certain genre or descriptors tend to be more popular?</a:t>
          </a:r>
          <a:endParaRPr lang="en-US" sz="2800" kern="1200" dirty="0"/>
        </a:p>
      </dsp:txBody>
      <dsp:txXfrm>
        <a:off x="54373" y="3725985"/>
        <a:ext cx="6063453" cy="1005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0AEA8-21D9-4D5C-A884-FC76A12366C3}">
      <dsp:nvSpPr>
        <dsp:cNvPr id="0" name=""/>
        <dsp:cNvSpPr/>
      </dsp:nvSpPr>
      <dsp:spPr>
        <a:xfrm>
          <a:off x="461585" y="1049788"/>
          <a:ext cx="752255" cy="7522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A87BB2-CB42-4681-85D6-B13AC3EDF75D}">
      <dsp:nvSpPr>
        <dsp:cNvPr id="0" name=""/>
        <dsp:cNvSpPr/>
      </dsp:nvSpPr>
      <dsp:spPr>
        <a:xfrm>
          <a:off x="1874" y="2052850"/>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AU" sz="1200" kern="1200"/>
            <a:t>Flask: for building web applications and APIs</a:t>
          </a:r>
        </a:p>
      </dsp:txBody>
      <dsp:txXfrm>
        <a:off x="1874" y="2052850"/>
        <a:ext cx="1671679" cy="668671"/>
      </dsp:txXfrm>
    </dsp:sp>
    <dsp:sp modelId="{9963091E-0756-48C5-9028-7F857BE49C91}">
      <dsp:nvSpPr>
        <dsp:cNvPr id="0" name=""/>
        <dsp:cNvSpPr/>
      </dsp:nvSpPr>
      <dsp:spPr>
        <a:xfrm>
          <a:off x="2425809" y="1049788"/>
          <a:ext cx="752255" cy="7522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33DA3F-B950-4574-8BB3-E6C66698389A}">
      <dsp:nvSpPr>
        <dsp:cNvPr id="0" name=""/>
        <dsp:cNvSpPr/>
      </dsp:nvSpPr>
      <dsp:spPr>
        <a:xfrm>
          <a:off x="1966097" y="2052850"/>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AU" sz="1200" b="0" kern="1200"/>
            <a:t>MongoDB: for storing and querying Steam games data</a:t>
          </a:r>
        </a:p>
      </dsp:txBody>
      <dsp:txXfrm>
        <a:off x="1966097" y="2052850"/>
        <a:ext cx="1671679" cy="668671"/>
      </dsp:txXfrm>
    </dsp:sp>
    <dsp:sp modelId="{0FEF3EF2-92F1-473F-9022-B16324313F8F}">
      <dsp:nvSpPr>
        <dsp:cNvPr id="0" name=""/>
        <dsp:cNvSpPr/>
      </dsp:nvSpPr>
      <dsp:spPr>
        <a:xfrm>
          <a:off x="4390033" y="1049788"/>
          <a:ext cx="752255" cy="7522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92E1A0-8902-461C-AE7F-BC29A6483DDE}">
      <dsp:nvSpPr>
        <dsp:cNvPr id="0" name=""/>
        <dsp:cNvSpPr/>
      </dsp:nvSpPr>
      <dsp:spPr>
        <a:xfrm>
          <a:off x="3930321" y="2052850"/>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AU" sz="1200" kern="1200"/>
            <a:t>Python Libraries: for data visualization</a:t>
          </a:r>
        </a:p>
      </dsp:txBody>
      <dsp:txXfrm>
        <a:off x="3930321" y="2052850"/>
        <a:ext cx="1671679" cy="66867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C0DD4-505E-4445-9BAF-CB286BAE1ECD}" type="datetimeFigureOut">
              <a:rPr lang="en-AU" smtClean="0"/>
              <a:t>12/9/2024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0BABB-F0A3-495A-A1B6-F6194F4A239C}" type="slidenum">
              <a:rPr lang="en-AU" smtClean="0"/>
              <a:t>‹#›</a:t>
            </a:fld>
            <a:endParaRPr lang="en-AU"/>
          </a:p>
        </p:txBody>
      </p:sp>
    </p:spTree>
    <p:extLst>
      <p:ext uri="{BB962C8B-B14F-4D97-AF65-F5344CB8AC3E}">
        <p14:creationId xmlns:p14="http://schemas.microsoft.com/office/powerpoint/2010/main" val="4017476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4A201C9-C32E-4197-A79F-7379BDFA8A7C}" type="slidenum">
              <a:rPr lang="en-AU" smtClean="0"/>
              <a:t>12</a:t>
            </a:fld>
            <a:endParaRPr lang="en-AU"/>
          </a:p>
        </p:txBody>
      </p:sp>
    </p:spTree>
    <p:extLst>
      <p:ext uri="{BB962C8B-B14F-4D97-AF65-F5344CB8AC3E}">
        <p14:creationId xmlns:p14="http://schemas.microsoft.com/office/powerpoint/2010/main" val="1989998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4A201C9-C32E-4197-A79F-7379BDFA8A7C}" type="slidenum">
              <a:rPr lang="en-AU" smtClean="0"/>
              <a:t>13</a:t>
            </a:fld>
            <a:endParaRPr lang="en-AU"/>
          </a:p>
        </p:txBody>
      </p:sp>
    </p:spTree>
    <p:extLst>
      <p:ext uri="{BB962C8B-B14F-4D97-AF65-F5344CB8AC3E}">
        <p14:creationId xmlns:p14="http://schemas.microsoft.com/office/powerpoint/2010/main" val="2019846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4A201C9-C32E-4197-A79F-7379BDFA8A7C}" type="slidenum">
              <a:rPr lang="en-AU" smtClean="0"/>
              <a:t>14</a:t>
            </a:fld>
            <a:endParaRPr lang="en-AU"/>
          </a:p>
        </p:txBody>
      </p:sp>
    </p:spTree>
    <p:extLst>
      <p:ext uri="{BB962C8B-B14F-4D97-AF65-F5344CB8AC3E}">
        <p14:creationId xmlns:p14="http://schemas.microsoft.com/office/powerpoint/2010/main" val="358678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4A201C9-C32E-4197-A79F-7379BDFA8A7C}" type="slidenum">
              <a:rPr lang="en-AU" smtClean="0"/>
              <a:t>15</a:t>
            </a:fld>
            <a:endParaRPr lang="en-AU"/>
          </a:p>
        </p:txBody>
      </p:sp>
    </p:spTree>
    <p:extLst>
      <p:ext uri="{BB962C8B-B14F-4D97-AF65-F5344CB8AC3E}">
        <p14:creationId xmlns:p14="http://schemas.microsoft.com/office/powerpoint/2010/main" val="1938921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4A201C9-C32E-4197-A79F-7379BDFA8A7C}" type="slidenum">
              <a:rPr lang="en-AU" smtClean="0"/>
              <a:t>16</a:t>
            </a:fld>
            <a:endParaRPr lang="en-AU"/>
          </a:p>
        </p:txBody>
      </p:sp>
    </p:spTree>
    <p:extLst>
      <p:ext uri="{BB962C8B-B14F-4D97-AF65-F5344CB8AC3E}">
        <p14:creationId xmlns:p14="http://schemas.microsoft.com/office/powerpoint/2010/main" val="4193177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18</a:t>
            </a:fld>
            <a:endParaRPr lang="en-US" dirty="0"/>
          </a:p>
        </p:txBody>
      </p:sp>
    </p:spTree>
    <p:extLst>
      <p:ext uri="{BB962C8B-B14F-4D97-AF65-F5344CB8AC3E}">
        <p14:creationId xmlns:p14="http://schemas.microsoft.com/office/powerpoint/2010/main" val="1198687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7545-129D-7BBB-6633-6D472850D5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A8F1CF5-1F0F-0413-1825-507A816EA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C18F8E5-454D-4FC1-B430-E17AA5E5B833}"/>
              </a:ext>
            </a:extLst>
          </p:cNvPr>
          <p:cNvSpPr>
            <a:spLocks noGrp="1"/>
          </p:cNvSpPr>
          <p:nvPr>
            <p:ph type="dt" sz="half" idx="10"/>
          </p:nvPr>
        </p:nvSpPr>
        <p:spPr/>
        <p:txBody>
          <a:bodyPr/>
          <a:lstStyle/>
          <a:p>
            <a:fld id="{37D916BA-DF58-4975-BBB5-668D40F18491}" type="datetimeFigureOut">
              <a:rPr lang="en-AU" smtClean="0"/>
              <a:t>12/9/2024</a:t>
            </a:fld>
            <a:endParaRPr lang="en-AU"/>
          </a:p>
        </p:txBody>
      </p:sp>
      <p:sp>
        <p:nvSpPr>
          <p:cNvPr id="5" name="Footer Placeholder 4">
            <a:extLst>
              <a:ext uri="{FF2B5EF4-FFF2-40B4-BE49-F238E27FC236}">
                <a16:creationId xmlns:a16="http://schemas.microsoft.com/office/drawing/2014/main" id="{13049917-62DE-9A6F-D7F5-4450F57A96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EE93F85-0B23-6A7C-B46C-EF7D3DA6251D}"/>
              </a:ext>
            </a:extLst>
          </p:cNvPr>
          <p:cNvSpPr>
            <a:spLocks noGrp="1"/>
          </p:cNvSpPr>
          <p:nvPr>
            <p:ph type="sldNum" sz="quarter" idx="12"/>
          </p:nvPr>
        </p:nvSpPr>
        <p:spPr/>
        <p:txBody>
          <a:bodyPr/>
          <a:lstStyle/>
          <a:p>
            <a:fld id="{6848FCAE-B602-4BFF-BC74-E7553896E3E2}" type="slidenum">
              <a:rPr lang="en-AU" smtClean="0"/>
              <a:t>‹#›</a:t>
            </a:fld>
            <a:endParaRPr lang="en-AU"/>
          </a:p>
        </p:txBody>
      </p:sp>
    </p:spTree>
    <p:extLst>
      <p:ext uri="{BB962C8B-B14F-4D97-AF65-F5344CB8AC3E}">
        <p14:creationId xmlns:p14="http://schemas.microsoft.com/office/powerpoint/2010/main" val="3946695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B4EC-6415-4707-E267-B660922B0F8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7F8E76C-46F3-E1EE-8E09-B9ACDB2006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6C8D5F7-E8EA-624F-5482-F129B015EF74}"/>
              </a:ext>
            </a:extLst>
          </p:cNvPr>
          <p:cNvSpPr>
            <a:spLocks noGrp="1"/>
          </p:cNvSpPr>
          <p:nvPr>
            <p:ph type="dt" sz="half" idx="10"/>
          </p:nvPr>
        </p:nvSpPr>
        <p:spPr/>
        <p:txBody>
          <a:bodyPr/>
          <a:lstStyle/>
          <a:p>
            <a:fld id="{37D916BA-DF58-4975-BBB5-668D40F18491}" type="datetimeFigureOut">
              <a:rPr lang="en-AU" smtClean="0"/>
              <a:t>12/9/2024</a:t>
            </a:fld>
            <a:endParaRPr lang="en-AU"/>
          </a:p>
        </p:txBody>
      </p:sp>
      <p:sp>
        <p:nvSpPr>
          <p:cNvPr id="5" name="Footer Placeholder 4">
            <a:extLst>
              <a:ext uri="{FF2B5EF4-FFF2-40B4-BE49-F238E27FC236}">
                <a16:creationId xmlns:a16="http://schemas.microsoft.com/office/drawing/2014/main" id="{B8F99BD0-6ECA-AA54-81CF-E6460CC15F0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D725C80-43AC-48FD-8CC5-6451087FEF2B}"/>
              </a:ext>
            </a:extLst>
          </p:cNvPr>
          <p:cNvSpPr>
            <a:spLocks noGrp="1"/>
          </p:cNvSpPr>
          <p:nvPr>
            <p:ph type="sldNum" sz="quarter" idx="12"/>
          </p:nvPr>
        </p:nvSpPr>
        <p:spPr/>
        <p:txBody>
          <a:bodyPr/>
          <a:lstStyle/>
          <a:p>
            <a:fld id="{6848FCAE-B602-4BFF-BC74-E7553896E3E2}" type="slidenum">
              <a:rPr lang="en-AU" smtClean="0"/>
              <a:t>‹#›</a:t>
            </a:fld>
            <a:endParaRPr lang="en-AU"/>
          </a:p>
        </p:txBody>
      </p:sp>
    </p:spTree>
    <p:extLst>
      <p:ext uri="{BB962C8B-B14F-4D97-AF65-F5344CB8AC3E}">
        <p14:creationId xmlns:p14="http://schemas.microsoft.com/office/powerpoint/2010/main" val="4013032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1091ED-505F-2BD4-FCDD-04F6B48E00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E46A688-86DF-0096-7EB9-9998F3B1F3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19B1B47-320E-020C-C209-6E3152A93B8B}"/>
              </a:ext>
            </a:extLst>
          </p:cNvPr>
          <p:cNvSpPr>
            <a:spLocks noGrp="1"/>
          </p:cNvSpPr>
          <p:nvPr>
            <p:ph type="dt" sz="half" idx="10"/>
          </p:nvPr>
        </p:nvSpPr>
        <p:spPr/>
        <p:txBody>
          <a:bodyPr/>
          <a:lstStyle/>
          <a:p>
            <a:fld id="{37D916BA-DF58-4975-BBB5-668D40F18491}" type="datetimeFigureOut">
              <a:rPr lang="en-AU" smtClean="0"/>
              <a:t>12/9/2024</a:t>
            </a:fld>
            <a:endParaRPr lang="en-AU"/>
          </a:p>
        </p:txBody>
      </p:sp>
      <p:sp>
        <p:nvSpPr>
          <p:cNvPr id="5" name="Footer Placeholder 4">
            <a:extLst>
              <a:ext uri="{FF2B5EF4-FFF2-40B4-BE49-F238E27FC236}">
                <a16:creationId xmlns:a16="http://schemas.microsoft.com/office/drawing/2014/main" id="{E324E527-AE91-D4C6-E87D-5DFFB32D95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B7011C-BA9A-9764-4D9A-A247D6E965B8}"/>
              </a:ext>
            </a:extLst>
          </p:cNvPr>
          <p:cNvSpPr>
            <a:spLocks noGrp="1"/>
          </p:cNvSpPr>
          <p:nvPr>
            <p:ph type="sldNum" sz="quarter" idx="12"/>
          </p:nvPr>
        </p:nvSpPr>
        <p:spPr/>
        <p:txBody>
          <a:bodyPr/>
          <a:lstStyle/>
          <a:p>
            <a:fld id="{6848FCAE-B602-4BFF-BC74-E7553896E3E2}" type="slidenum">
              <a:rPr lang="en-AU" smtClean="0"/>
              <a:t>‹#›</a:t>
            </a:fld>
            <a:endParaRPr lang="en-AU"/>
          </a:p>
        </p:txBody>
      </p:sp>
    </p:spTree>
    <p:extLst>
      <p:ext uri="{BB962C8B-B14F-4D97-AF65-F5344CB8AC3E}">
        <p14:creationId xmlns:p14="http://schemas.microsoft.com/office/powerpoint/2010/main" val="1119450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39027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097757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7305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20A8-570B-2EC3-CDEB-B4BE93DBF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989F8C-EF99-AA8F-A1EF-9D13EF0C24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70E204F-2F9D-FF54-52CF-E8A53269A3F1}"/>
              </a:ext>
            </a:extLst>
          </p:cNvPr>
          <p:cNvSpPr>
            <a:spLocks noGrp="1"/>
          </p:cNvSpPr>
          <p:nvPr>
            <p:ph type="dt" sz="half" idx="10"/>
          </p:nvPr>
        </p:nvSpPr>
        <p:spPr/>
        <p:txBody>
          <a:bodyPr/>
          <a:lstStyle/>
          <a:p>
            <a:fld id="{37D916BA-DF58-4975-BBB5-668D40F18491}" type="datetimeFigureOut">
              <a:rPr lang="en-AU" smtClean="0"/>
              <a:t>12/9/2024</a:t>
            </a:fld>
            <a:endParaRPr lang="en-AU"/>
          </a:p>
        </p:txBody>
      </p:sp>
      <p:sp>
        <p:nvSpPr>
          <p:cNvPr id="5" name="Footer Placeholder 4">
            <a:extLst>
              <a:ext uri="{FF2B5EF4-FFF2-40B4-BE49-F238E27FC236}">
                <a16:creationId xmlns:a16="http://schemas.microsoft.com/office/drawing/2014/main" id="{FC84862A-19A3-8D8F-A625-C5DF2626AE3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672146A-9DE0-7A40-4D67-570C9A6CC9D1}"/>
              </a:ext>
            </a:extLst>
          </p:cNvPr>
          <p:cNvSpPr>
            <a:spLocks noGrp="1"/>
          </p:cNvSpPr>
          <p:nvPr>
            <p:ph type="sldNum" sz="quarter" idx="12"/>
          </p:nvPr>
        </p:nvSpPr>
        <p:spPr/>
        <p:txBody>
          <a:bodyPr/>
          <a:lstStyle/>
          <a:p>
            <a:fld id="{6848FCAE-B602-4BFF-BC74-E7553896E3E2}" type="slidenum">
              <a:rPr lang="en-AU" smtClean="0"/>
              <a:t>‹#›</a:t>
            </a:fld>
            <a:endParaRPr lang="en-AU"/>
          </a:p>
        </p:txBody>
      </p:sp>
    </p:spTree>
    <p:extLst>
      <p:ext uri="{BB962C8B-B14F-4D97-AF65-F5344CB8AC3E}">
        <p14:creationId xmlns:p14="http://schemas.microsoft.com/office/powerpoint/2010/main" val="2883097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38D1B-FAC1-19B9-2A80-4B2FC691DD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65F806C-B72F-BDEA-C418-2EF6D43DAD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FFACD0-58EE-CDA4-6721-8CCF1AEE8018}"/>
              </a:ext>
            </a:extLst>
          </p:cNvPr>
          <p:cNvSpPr>
            <a:spLocks noGrp="1"/>
          </p:cNvSpPr>
          <p:nvPr>
            <p:ph type="dt" sz="half" idx="10"/>
          </p:nvPr>
        </p:nvSpPr>
        <p:spPr/>
        <p:txBody>
          <a:bodyPr/>
          <a:lstStyle/>
          <a:p>
            <a:fld id="{37D916BA-DF58-4975-BBB5-668D40F18491}" type="datetimeFigureOut">
              <a:rPr lang="en-AU" smtClean="0"/>
              <a:t>12/9/2024</a:t>
            </a:fld>
            <a:endParaRPr lang="en-AU"/>
          </a:p>
        </p:txBody>
      </p:sp>
      <p:sp>
        <p:nvSpPr>
          <p:cNvPr id="5" name="Footer Placeholder 4">
            <a:extLst>
              <a:ext uri="{FF2B5EF4-FFF2-40B4-BE49-F238E27FC236}">
                <a16:creationId xmlns:a16="http://schemas.microsoft.com/office/drawing/2014/main" id="{F3BB6AD6-8EC6-55DC-8AA1-FEA03372B10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567B85F-3A18-B329-6D02-5FA8A78E98DD}"/>
              </a:ext>
            </a:extLst>
          </p:cNvPr>
          <p:cNvSpPr>
            <a:spLocks noGrp="1"/>
          </p:cNvSpPr>
          <p:nvPr>
            <p:ph type="sldNum" sz="quarter" idx="12"/>
          </p:nvPr>
        </p:nvSpPr>
        <p:spPr/>
        <p:txBody>
          <a:bodyPr/>
          <a:lstStyle/>
          <a:p>
            <a:fld id="{6848FCAE-B602-4BFF-BC74-E7553896E3E2}" type="slidenum">
              <a:rPr lang="en-AU" smtClean="0"/>
              <a:t>‹#›</a:t>
            </a:fld>
            <a:endParaRPr lang="en-AU"/>
          </a:p>
        </p:txBody>
      </p:sp>
    </p:spTree>
    <p:extLst>
      <p:ext uri="{BB962C8B-B14F-4D97-AF65-F5344CB8AC3E}">
        <p14:creationId xmlns:p14="http://schemas.microsoft.com/office/powerpoint/2010/main" val="229878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27C3-CAC8-B7D0-17AE-AC7E8EC5414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045D9F0-E839-9C2A-728D-7474A4BBE6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45DC964-B545-A4BA-69FD-12CEFE48AB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90F69B5-9A59-8CFD-594E-37DB1C0DF316}"/>
              </a:ext>
            </a:extLst>
          </p:cNvPr>
          <p:cNvSpPr>
            <a:spLocks noGrp="1"/>
          </p:cNvSpPr>
          <p:nvPr>
            <p:ph type="dt" sz="half" idx="10"/>
          </p:nvPr>
        </p:nvSpPr>
        <p:spPr/>
        <p:txBody>
          <a:bodyPr/>
          <a:lstStyle/>
          <a:p>
            <a:fld id="{37D916BA-DF58-4975-BBB5-668D40F18491}" type="datetimeFigureOut">
              <a:rPr lang="en-AU" smtClean="0"/>
              <a:t>12/9/2024</a:t>
            </a:fld>
            <a:endParaRPr lang="en-AU"/>
          </a:p>
        </p:txBody>
      </p:sp>
      <p:sp>
        <p:nvSpPr>
          <p:cNvPr id="6" name="Footer Placeholder 5">
            <a:extLst>
              <a:ext uri="{FF2B5EF4-FFF2-40B4-BE49-F238E27FC236}">
                <a16:creationId xmlns:a16="http://schemas.microsoft.com/office/drawing/2014/main" id="{E5C72BC5-BB4F-9403-5638-709CDFCB9F0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F6F73A3-545C-711F-0649-FDD08F6B543C}"/>
              </a:ext>
            </a:extLst>
          </p:cNvPr>
          <p:cNvSpPr>
            <a:spLocks noGrp="1"/>
          </p:cNvSpPr>
          <p:nvPr>
            <p:ph type="sldNum" sz="quarter" idx="12"/>
          </p:nvPr>
        </p:nvSpPr>
        <p:spPr/>
        <p:txBody>
          <a:bodyPr/>
          <a:lstStyle/>
          <a:p>
            <a:fld id="{6848FCAE-B602-4BFF-BC74-E7553896E3E2}" type="slidenum">
              <a:rPr lang="en-AU" smtClean="0"/>
              <a:t>‹#›</a:t>
            </a:fld>
            <a:endParaRPr lang="en-AU"/>
          </a:p>
        </p:txBody>
      </p:sp>
    </p:spTree>
    <p:extLst>
      <p:ext uri="{BB962C8B-B14F-4D97-AF65-F5344CB8AC3E}">
        <p14:creationId xmlns:p14="http://schemas.microsoft.com/office/powerpoint/2010/main" val="3453540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37F1-AEB9-7F25-7A50-99A4746C8EE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AED248A-A9DD-4605-1886-F5A1D5A42D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24C7E1-D5CE-D660-690C-3C2EF2076D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C8914B3-565C-EDF1-EEEE-410C9EF688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F33D60-5DD0-6DBB-A123-5AF87B0EA5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3847B83-3C8D-91A7-3E7E-01416B97BDAB}"/>
              </a:ext>
            </a:extLst>
          </p:cNvPr>
          <p:cNvSpPr>
            <a:spLocks noGrp="1"/>
          </p:cNvSpPr>
          <p:nvPr>
            <p:ph type="dt" sz="half" idx="10"/>
          </p:nvPr>
        </p:nvSpPr>
        <p:spPr/>
        <p:txBody>
          <a:bodyPr/>
          <a:lstStyle/>
          <a:p>
            <a:fld id="{37D916BA-DF58-4975-BBB5-668D40F18491}" type="datetimeFigureOut">
              <a:rPr lang="en-AU" smtClean="0"/>
              <a:t>12/9/2024</a:t>
            </a:fld>
            <a:endParaRPr lang="en-AU"/>
          </a:p>
        </p:txBody>
      </p:sp>
      <p:sp>
        <p:nvSpPr>
          <p:cNvPr id="8" name="Footer Placeholder 7">
            <a:extLst>
              <a:ext uri="{FF2B5EF4-FFF2-40B4-BE49-F238E27FC236}">
                <a16:creationId xmlns:a16="http://schemas.microsoft.com/office/drawing/2014/main" id="{C27C8425-FA16-A7F4-5408-6326DD862D4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BD55A1F-6C0C-C9B6-D136-352114728AF8}"/>
              </a:ext>
            </a:extLst>
          </p:cNvPr>
          <p:cNvSpPr>
            <a:spLocks noGrp="1"/>
          </p:cNvSpPr>
          <p:nvPr>
            <p:ph type="sldNum" sz="quarter" idx="12"/>
          </p:nvPr>
        </p:nvSpPr>
        <p:spPr/>
        <p:txBody>
          <a:bodyPr/>
          <a:lstStyle/>
          <a:p>
            <a:fld id="{6848FCAE-B602-4BFF-BC74-E7553896E3E2}" type="slidenum">
              <a:rPr lang="en-AU" smtClean="0"/>
              <a:t>‹#›</a:t>
            </a:fld>
            <a:endParaRPr lang="en-AU"/>
          </a:p>
        </p:txBody>
      </p:sp>
    </p:spTree>
    <p:extLst>
      <p:ext uri="{BB962C8B-B14F-4D97-AF65-F5344CB8AC3E}">
        <p14:creationId xmlns:p14="http://schemas.microsoft.com/office/powerpoint/2010/main" val="201919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EDBE-16B6-E0DA-6C41-A97FF17181A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80328AC-F582-2912-03BA-58DDA75F54AC}"/>
              </a:ext>
            </a:extLst>
          </p:cNvPr>
          <p:cNvSpPr>
            <a:spLocks noGrp="1"/>
          </p:cNvSpPr>
          <p:nvPr>
            <p:ph type="dt" sz="half" idx="10"/>
          </p:nvPr>
        </p:nvSpPr>
        <p:spPr/>
        <p:txBody>
          <a:bodyPr/>
          <a:lstStyle/>
          <a:p>
            <a:fld id="{37D916BA-DF58-4975-BBB5-668D40F18491}" type="datetimeFigureOut">
              <a:rPr lang="en-AU" smtClean="0"/>
              <a:t>12/9/2024</a:t>
            </a:fld>
            <a:endParaRPr lang="en-AU"/>
          </a:p>
        </p:txBody>
      </p:sp>
      <p:sp>
        <p:nvSpPr>
          <p:cNvPr id="4" name="Footer Placeholder 3">
            <a:extLst>
              <a:ext uri="{FF2B5EF4-FFF2-40B4-BE49-F238E27FC236}">
                <a16:creationId xmlns:a16="http://schemas.microsoft.com/office/drawing/2014/main" id="{6587CC70-F243-AE92-313C-38711E874E1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5A89B23-E74B-05E8-8421-C53A96CB9CEF}"/>
              </a:ext>
            </a:extLst>
          </p:cNvPr>
          <p:cNvSpPr>
            <a:spLocks noGrp="1"/>
          </p:cNvSpPr>
          <p:nvPr>
            <p:ph type="sldNum" sz="quarter" idx="12"/>
          </p:nvPr>
        </p:nvSpPr>
        <p:spPr/>
        <p:txBody>
          <a:bodyPr/>
          <a:lstStyle/>
          <a:p>
            <a:fld id="{6848FCAE-B602-4BFF-BC74-E7553896E3E2}" type="slidenum">
              <a:rPr lang="en-AU" smtClean="0"/>
              <a:t>‹#›</a:t>
            </a:fld>
            <a:endParaRPr lang="en-AU"/>
          </a:p>
        </p:txBody>
      </p:sp>
    </p:spTree>
    <p:extLst>
      <p:ext uri="{BB962C8B-B14F-4D97-AF65-F5344CB8AC3E}">
        <p14:creationId xmlns:p14="http://schemas.microsoft.com/office/powerpoint/2010/main" val="1542604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3F380-3425-4979-6B9E-69B9A71F8C6E}"/>
              </a:ext>
            </a:extLst>
          </p:cNvPr>
          <p:cNvSpPr>
            <a:spLocks noGrp="1"/>
          </p:cNvSpPr>
          <p:nvPr>
            <p:ph type="dt" sz="half" idx="10"/>
          </p:nvPr>
        </p:nvSpPr>
        <p:spPr/>
        <p:txBody>
          <a:bodyPr/>
          <a:lstStyle/>
          <a:p>
            <a:fld id="{37D916BA-DF58-4975-BBB5-668D40F18491}" type="datetimeFigureOut">
              <a:rPr lang="en-AU" smtClean="0"/>
              <a:t>12/9/2024</a:t>
            </a:fld>
            <a:endParaRPr lang="en-AU"/>
          </a:p>
        </p:txBody>
      </p:sp>
      <p:sp>
        <p:nvSpPr>
          <p:cNvPr id="3" name="Footer Placeholder 2">
            <a:extLst>
              <a:ext uri="{FF2B5EF4-FFF2-40B4-BE49-F238E27FC236}">
                <a16:creationId xmlns:a16="http://schemas.microsoft.com/office/drawing/2014/main" id="{C29C28A1-9909-D0DE-2D53-B967E7E1F65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D677CE-8926-6A41-1972-C76FC55D0EC6}"/>
              </a:ext>
            </a:extLst>
          </p:cNvPr>
          <p:cNvSpPr>
            <a:spLocks noGrp="1"/>
          </p:cNvSpPr>
          <p:nvPr>
            <p:ph type="sldNum" sz="quarter" idx="12"/>
          </p:nvPr>
        </p:nvSpPr>
        <p:spPr/>
        <p:txBody>
          <a:bodyPr/>
          <a:lstStyle/>
          <a:p>
            <a:fld id="{6848FCAE-B602-4BFF-BC74-E7553896E3E2}" type="slidenum">
              <a:rPr lang="en-AU" smtClean="0"/>
              <a:t>‹#›</a:t>
            </a:fld>
            <a:endParaRPr lang="en-AU"/>
          </a:p>
        </p:txBody>
      </p:sp>
    </p:spTree>
    <p:extLst>
      <p:ext uri="{BB962C8B-B14F-4D97-AF65-F5344CB8AC3E}">
        <p14:creationId xmlns:p14="http://schemas.microsoft.com/office/powerpoint/2010/main" val="3070551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6B32-7AEC-3372-72B1-BCAB1D0DD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C2D7BD1-C925-B24B-ADDE-D9AA6805A5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3EAE578-435E-EE50-90EB-FA8F2A9EA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A5561C-5506-F037-1742-5D1A91F86844}"/>
              </a:ext>
            </a:extLst>
          </p:cNvPr>
          <p:cNvSpPr>
            <a:spLocks noGrp="1"/>
          </p:cNvSpPr>
          <p:nvPr>
            <p:ph type="dt" sz="half" idx="10"/>
          </p:nvPr>
        </p:nvSpPr>
        <p:spPr/>
        <p:txBody>
          <a:bodyPr/>
          <a:lstStyle/>
          <a:p>
            <a:fld id="{37D916BA-DF58-4975-BBB5-668D40F18491}" type="datetimeFigureOut">
              <a:rPr lang="en-AU" smtClean="0"/>
              <a:t>12/9/2024</a:t>
            </a:fld>
            <a:endParaRPr lang="en-AU"/>
          </a:p>
        </p:txBody>
      </p:sp>
      <p:sp>
        <p:nvSpPr>
          <p:cNvPr id="6" name="Footer Placeholder 5">
            <a:extLst>
              <a:ext uri="{FF2B5EF4-FFF2-40B4-BE49-F238E27FC236}">
                <a16:creationId xmlns:a16="http://schemas.microsoft.com/office/drawing/2014/main" id="{991667BA-6ED2-FB0C-44F0-1E93098C74A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9E8D566-4A1D-2941-AF3E-84B579F87BA2}"/>
              </a:ext>
            </a:extLst>
          </p:cNvPr>
          <p:cNvSpPr>
            <a:spLocks noGrp="1"/>
          </p:cNvSpPr>
          <p:nvPr>
            <p:ph type="sldNum" sz="quarter" idx="12"/>
          </p:nvPr>
        </p:nvSpPr>
        <p:spPr/>
        <p:txBody>
          <a:bodyPr/>
          <a:lstStyle/>
          <a:p>
            <a:fld id="{6848FCAE-B602-4BFF-BC74-E7553896E3E2}" type="slidenum">
              <a:rPr lang="en-AU" smtClean="0"/>
              <a:t>‹#›</a:t>
            </a:fld>
            <a:endParaRPr lang="en-AU"/>
          </a:p>
        </p:txBody>
      </p:sp>
    </p:spTree>
    <p:extLst>
      <p:ext uri="{BB962C8B-B14F-4D97-AF65-F5344CB8AC3E}">
        <p14:creationId xmlns:p14="http://schemas.microsoft.com/office/powerpoint/2010/main" val="68260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6ABB-AD4A-DE6A-DB71-C33DB677E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1E904BB-7556-B175-66E3-094029379B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F8DCA61-17D9-D2D8-479E-745F14740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86580-F09B-6470-75A3-78C71A480934}"/>
              </a:ext>
            </a:extLst>
          </p:cNvPr>
          <p:cNvSpPr>
            <a:spLocks noGrp="1"/>
          </p:cNvSpPr>
          <p:nvPr>
            <p:ph type="dt" sz="half" idx="10"/>
          </p:nvPr>
        </p:nvSpPr>
        <p:spPr/>
        <p:txBody>
          <a:bodyPr/>
          <a:lstStyle/>
          <a:p>
            <a:fld id="{37D916BA-DF58-4975-BBB5-668D40F18491}" type="datetimeFigureOut">
              <a:rPr lang="en-AU" smtClean="0"/>
              <a:t>12/9/2024</a:t>
            </a:fld>
            <a:endParaRPr lang="en-AU"/>
          </a:p>
        </p:txBody>
      </p:sp>
      <p:sp>
        <p:nvSpPr>
          <p:cNvPr id="6" name="Footer Placeholder 5">
            <a:extLst>
              <a:ext uri="{FF2B5EF4-FFF2-40B4-BE49-F238E27FC236}">
                <a16:creationId xmlns:a16="http://schemas.microsoft.com/office/drawing/2014/main" id="{45731E9C-2C40-1C43-8E9C-8525DDD280E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88BA5AB-160A-502B-BEE2-4B4293DB35D7}"/>
              </a:ext>
            </a:extLst>
          </p:cNvPr>
          <p:cNvSpPr>
            <a:spLocks noGrp="1"/>
          </p:cNvSpPr>
          <p:nvPr>
            <p:ph type="sldNum" sz="quarter" idx="12"/>
          </p:nvPr>
        </p:nvSpPr>
        <p:spPr/>
        <p:txBody>
          <a:bodyPr/>
          <a:lstStyle/>
          <a:p>
            <a:fld id="{6848FCAE-B602-4BFF-BC74-E7553896E3E2}" type="slidenum">
              <a:rPr lang="en-AU" smtClean="0"/>
              <a:t>‹#›</a:t>
            </a:fld>
            <a:endParaRPr lang="en-AU"/>
          </a:p>
        </p:txBody>
      </p:sp>
    </p:spTree>
    <p:extLst>
      <p:ext uri="{BB962C8B-B14F-4D97-AF65-F5344CB8AC3E}">
        <p14:creationId xmlns:p14="http://schemas.microsoft.com/office/powerpoint/2010/main" val="1287689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2A70D5-A38A-0838-BE10-0395083CE0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B9359B1-8B19-0BED-570F-F8616221A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DAD8CEC-FAAA-EBD7-A754-A17440348F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D916BA-DF58-4975-BBB5-668D40F18491}" type="datetimeFigureOut">
              <a:rPr lang="en-AU" smtClean="0"/>
              <a:t>12/9/2024</a:t>
            </a:fld>
            <a:endParaRPr lang="en-AU"/>
          </a:p>
        </p:txBody>
      </p:sp>
      <p:sp>
        <p:nvSpPr>
          <p:cNvPr id="5" name="Footer Placeholder 4">
            <a:extLst>
              <a:ext uri="{FF2B5EF4-FFF2-40B4-BE49-F238E27FC236}">
                <a16:creationId xmlns:a16="http://schemas.microsoft.com/office/drawing/2014/main" id="{3184D837-1A94-6508-EA88-CD96145702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AA99035-4F39-2E89-B3AE-437680E238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48FCAE-B602-4BFF-BC74-E7553896E3E2}" type="slidenum">
              <a:rPr lang="en-AU" smtClean="0"/>
              <a:t>‹#›</a:t>
            </a:fld>
            <a:endParaRPr lang="en-AU"/>
          </a:p>
        </p:txBody>
      </p:sp>
    </p:spTree>
    <p:extLst>
      <p:ext uri="{BB962C8B-B14F-4D97-AF65-F5344CB8AC3E}">
        <p14:creationId xmlns:p14="http://schemas.microsoft.com/office/powerpoint/2010/main" val="1720862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24.jpeg"/><Relationship Id="rId7" Type="http://schemas.openxmlformats.org/officeDocument/2006/relationships/diagramLayout" Target="../diagrams/layout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Data" Target="../diagrams/data2.xml"/><Relationship Id="rId5" Type="http://schemas.openxmlformats.org/officeDocument/2006/relationships/image" Target="../media/image26.jpg"/><Relationship Id="rId10" Type="http://schemas.microsoft.com/office/2007/relationships/diagramDrawing" Target="../diagrams/drawing2.xml"/><Relationship Id="rId4" Type="http://schemas.openxmlformats.org/officeDocument/2006/relationships/image" Target="../media/image25.jpeg"/><Relationship Id="rId9" Type="http://schemas.openxmlformats.org/officeDocument/2006/relationships/diagramColors" Target="../diagrams/colors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0.jpeg"/><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t.edu/~amini/LICENSE.md" TargetMode="External"/><Relationship Id="rId2" Type="http://schemas.openxmlformats.org/officeDocument/2006/relationships/hyperlink" Target="https://www.kaggle.com/datasets/fronkongames/steam-games-dataset" TargetMode="External"/><Relationship Id="rId1" Type="http://schemas.openxmlformats.org/officeDocument/2006/relationships/slideLayout" Target="../slideLayouts/slideLayout12.xml"/><Relationship Id="rId5" Type="http://schemas.openxmlformats.org/officeDocument/2006/relationships/hyperlink" Target="https://creativecommons.org/licenses/by/4.0/" TargetMode="External"/><Relationship Id="rId4" Type="http://schemas.openxmlformats.org/officeDocument/2006/relationships/hyperlink" Target="https://www.kaggle.com/datasets/nikdavis/steam-store-games"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jpe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lcome to Steam">
            <a:extLst>
              <a:ext uri="{FF2B5EF4-FFF2-40B4-BE49-F238E27FC236}">
                <a16:creationId xmlns:a16="http://schemas.microsoft.com/office/drawing/2014/main" id="{922DEBC9-F47F-F6EE-2F9B-1A04130CF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375" r="24336"/>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a:xfrm>
            <a:off x="166254" y="808565"/>
            <a:ext cx="4948887" cy="3507642"/>
          </a:xfrm>
        </p:spPr>
        <p:txBody>
          <a:bodyPr anchor="b">
            <a:normAutofit fontScale="90000"/>
          </a:bodyPr>
          <a:lstStyle/>
          <a:p>
            <a:pPr algn="l"/>
            <a:r>
              <a:rPr lang="en-US" sz="4400" b="1" dirty="0"/>
              <a:t>Project 3 Group 3</a:t>
            </a:r>
            <a:br>
              <a:rPr lang="en-US" sz="4400" b="1" dirty="0"/>
            </a:br>
            <a:br>
              <a:rPr lang="en-US" sz="4400" b="1" dirty="0"/>
            </a:br>
            <a:r>
              <a:rPr lang="en-US" sz="4400" b="1" dirty="0"/>
              <a:t>Data Visualisation Track-</a:t>
            </a:r>
            <a:br>
              <a:rPr lang="en-US" sz="4400" b="1" dirty="0"/>
            </a:br>
            <a:r>
              <a:rPr lang="en-US" sz="4400" b="1" dirty="0"/>
              <a:t>Steam Games Data Visualisation</a:t>
            </a:r>
          </a:p>
        </p:txBody>
      </p:sp>
      <p:sp>
        <p:nvSpPr>
          <p:cNvPr id="3" name="TextBox 2">
            <a:extLst>
              <a:ext uri="{FF2B5EF4-FFF2-40B4-BE49-F238E27FC236}">
                <a16:creationId xmlns:a16="http://schemas.microsoft.com/office/drawing/2014/main" id="{886AFD2F-4888-979E-C179-BAEF7B87EE38}"/>
              </a:ext>
            </a:extLst>
          </p:cNvPr>
          <p:cNvSpPr txBox="1"/>
          <p:nvPr/>
        </p:nvSpPr>
        <p:spPr>
          <a:xfrm>
            <a:off x="353963" y="5111439"/>
            <a:ext cx="3402202" cy="1200329"/>
          </a:xfrm>
          <a:prstGeom prst="rect">
            <a:avLst/>
          </a:prstGeom>
          <a:noFill/>
        </p:spPr>
        <p:txBody>
          <a:bodyPr wrap="square" rtlCol="0">
            <a:spAutoFit/>
          </a:bodyPr>
          <a:lstStyle/>
          <a:p>
            <a:r>
              <a:rPr lang="en-AU" dirty="0" err="1"/>
              <a:t>Ziyue</a:t>
            </a:r>
            <a:r>
              <a:rPr lang="en-AU" dirty="0"/>
              <a:t> Zhou (Jacky)</a:t>
            </a:r>
          </a:p>
          <a:p>
            <a:r>
              <a:rPr lang="en-AU" dirty="0"/>
              <a:t>Hung Lim (Hansen)</a:t>
            </a:r>
          </a:p>
          <a:p>
            <a:r>
              <a:rPr lang="en-AU" dirty="0"/>
              <a:t>Rakhi Singh</a:t>
            </a:r>
          </a:p>
          <a:p>
            <a:r>
              <a:rPr lang="en-AU" dirty="0"/>
              <a:t>Jordan Chia</a:t>
            </a:r>
          </a:p>
        </p:txBody>
      </p:sp>
    </p:spTree>
    <p:extLst>
      <p:ext uri="{BB962C8B-B14F-4D97-AF65-F5344CB8AC3E}">
        <p14:creationId xmlns:p14="http://schemas.microsoft.com/office/powerpoint/2010/main" val="3218261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3147-3EC1-D382-99CA-37E7DD038275}"/>
              </a:ext>
            </a:extLst>
          </p:cNvPr>
          <p:cNvSpPr>
            <a:spLocks noGrp="1"/>
          </p:cNvSpPr>
          <p:nvPr>
            <p:ph type="title"/>
          </p:nvPr>
        </p:nvSpPr>
        <p:spPr>
          <a:xfrm>
            <a:off x="354198" y="339307"/>
            <a:ext cx="8870656" cy="764982"/>
          </a:xfrm>
        </p:spPr>
        <p:txBody>
          <a:bodyPr/>
          <a:lstStyle/>
          <a:p>
            <a:r>
              <a:rPr lang="en-AU" b="1" dirty="0"/>
              <a:t>Seaborn</a:t>
            </a:r>
          </a:p>
        </p:txBody>
      </p:sp>
      <p:sp>
        <p:nvSpPr>
          <p:cNvPr id="3" name="Content Placeholder 2">
            <a:extLst>
              <a:ext uri="{FF2B5EF4-FFF2-40B4-BE49-F238E27FC236}">
                <a16:creationId xmlns:a16="http://schemas.microsoft.com/office/drawing/2014/main" id="{54746726-699A-E35C-9E5E-D521F62BF80B}"/>
              </a:ext>
            </a:extLst>
          </p:cNvPr>
          <p:cNvSpPr>
            <a:spLocks noGrp="1"/>
          </p:cNvSpPr>
          <p:nvPr>
            <p:ph idx="1"/>
          </p:nvPr>
        </p:nvSpPr>
        <p:spPr>
          <a:xfrm>
            <a:off x="225336" y="1608096"/>
            <a:ext cx="5685608" cy="4930816"/>
          </a:xfrm>
        </p:spPr>
        <p:txBody>
          <a:bodyPr>
            <a:normAutofit fontScale="92500" lnSpcReduction="20000"/>
          </a:bodyPr>
          <a:lstStyle/>
          <a:p>
            <a:pPr algn="l"/>
            <a:r>
              <a:rPr lang="en-AU" b="1" i="0" u="none" strike="noStrike" dirty="0">
                <a:solidFill>
                  <a:srgbClr val="000000"/>
                </a:solidFill>
                <a:effectLst/>
              </a:rPr>
              <a:t>Key Features of Seaborn:</a:t>
            </a:r>
          </a:p>
          <a:p>
            <a:pPr algn="l">
              <a:buFont typeface="+mj-lt"/>
              <a:buAutoNum type="arabicPeriod"/>
            </a:pPr>
            <a:r>
              <a:rPr lang="en-AU" sz="2400" b="1" i="0" u="none" strike="noStrike" dirty="0">
                <a:solidFill>
                  <a:srgbClr val="000000"/>
                </a:solidFill>
                <a:effectLst/>
              </a:rPr>
              <a:t>Beautiful Default Styles</a:t>
            </a:r>
            <a:r>
              <a:rPr lang="en-AU" sz="2400" b="0" i="0" u="none" strike="noStrike" dirty="0">
                <a:solidFill>
                  <a:srgbClr val="000000"/>
                </a:solidFill>
                <a:effectLst/>
              </a:rPr>
              <a:t>: Seaborn comes with aesthetic themes and colour palettes, which makes the plots visually appealing out-of-the-box.</a:t>
            </a:r>
          </a:p>
          <a:p>
            <a:pPr algn="l">
              <a:buFont typeface="+mj-lt"/>
              <a:buAutoNum type="arabicPeriod"/>
            </a:pPr>
            <a:r>
              <a:rPr lang="en-AU" sz="2400" b="1" i="0" u="none" strike="noStrike" dirty="0">
                <a:solidFill>
                  <a:srgbClr val="000000"/>
                </a:solidFill>
                <a:effectLst/>
              </a:rPr>
              <a:t>Integration with Pandas</a:t>
            </a:r>
            <a:r>
              <a:rPr lang="en-AU" sz="2400" b="0" i="0" u="none" strike="noStrike" dirty="0">
                <a:solidFill>
                  <a:srgbClr val="000000"/>
                </a:solidFill>
                <a:effectLst/>
              </a:rPr>
              <a:t>: Works seamlessly with Pandas Data Frames, making it easy to handle datasets, and allows plotting directly from Data Frames without having to convert data to arrays.</a:t>
            </a:r>
          </a:p>
          <a:p>
            <a:pPr algn="l">
              <a:buFont typeface="+mj-lt"/>
              <a:buAutoNum type="arabicPeriod"/>
            </a:pPr>
            <a:r>
              <a:rPr lang="en-AU" sz="2400" b="1" i="0" u="none" strike="noStrike" dirty="0">
                <a:solidFill>
                  <a:srgbClr val="000000"/>
                </a:solidFill>
                <a:effectLst/>
              </a:rPr>
              <a:t>Statistical Plotting</a:t>
            </a:r>
            <a:r>
              <a:rPr lang="en-AU" sz="2400" b="0" i="0" u="none" strike="noStrike" dirty="0">
                <a:solidFill>
                  <a:srgbClr val="000000"/>
                </a:solidFill>
                <a:effectLst/>
              </a:rPr>
              <a:t>: Provides functions to visualize complex datasets and automatically fits statistical models to the data (like regression lines).</a:t>
            </a:r>
          </a:p>
          <a:p>
            <a:pPr algn="l">
              <a:buFont typeface="+mj-lt"/>
              <a:buAutoNum type="arabicPeriod"/>
            </a:pPr>
            <a:r>
              <a:rPr lang="en-AU" sz="2400" b="1" i="0" u="none" strike="noStrike" dirty="0">
                <a:solidFill>
                  <a:srgbClr val="000000"/>
                </a:solidFill>
                <a:effectLst/>
              </a:rPr>
              <a:t>Variety of Plot Types</a:t>
            </a:r>
            <a:r>
              <a:rPr lang="en-AU" sz="2400" b="0" i="0" u="none" strike="noStrike" dirty="0">
                <a:solidFill>
                  <a:srgbClr val="000000"/>
                </a:solidFill>
                <a:effectLst/>
              </a:rPr>
              <a:t>: Seaborn supports many different plot types, from simple histograms and bar plots to more advanced visualizations like violin plots and pair plots.</a:t>
            </a:r>
          </a:p>
          <a:p>
            <a:pPr marL="0" indent="0">
              <a:buNone/>
            </a:pPr>
            <a:endParaRPr lang="en-AU" dirty="0"/>
          </a:p>
        </p:txBody>
      </p:sp>
      <p:sp>
        <p:nvSpPr>
          <p:cNvPr id="5" name="Slide Number Placeholder 4">
            <a:extLst>
              <a:ext uri="{FF2B5EF4-FFF2-40B4-BE49-F238E27FC236}">
                <a16:creationId xmlns:a16="http://schemas.microsoft.com/office/drawing/2014/main" id="{C3D892E5-59C3-125B-E085-DB66C66A272A}"/>
              </a:ext>
            </a:extLst>
          </p:cNvPr>
          <p:cNvSpPr>
            <a:spLocks noGrp="1"/>
          </p:cNvSpPr>
          <p:nvPr>
            <p:ph type="sldNum" sz="quarter" idx="15"/>
          </p:nvPr>
        </p:nvSpPr>
        <p:spPr/>
        <p:txBody>
          <a:bodyPr/>
          <a:lstStyle/>
          <a:p>
            <a:fld id="{CC43B8D3-9A08-F84C-9DD4-44948BA52D4B}" type="slidenum">
              <a:rPr lang="en-US" smtClean="0"/>
              <a:pPr/>
              <a:t>10</a:t>
            </a:fld>
            <a:endParaRPr lang="en-US" dirty="0"/>
          </a:p>
        </p:txBody>
      </p:sp>
      <p:pic>
        <p:nvPicPr>
          <p:cNvPr id="6" name="Picture 5">
            <a:extLst>
              <a:ext uri="{FF2B5EF4-FFF2-40B4-BE49-F238E27FC236}">
                <a16:creationId xmlns:a16="http://schemas.microsoft.com/office/drawing/2014/main" id="{BA7E1CD6-6AF2-A3A2-D66C-67AC4ED0FDAF}"/>
              </a:ext>
            </a:extLst>
          </p:cNvPr>
          <p:cNvPicPr>
            <a:picLocks noChangeAspect="1"/>
          </p:cNvPicPr>
          <p:nvPr/>
        </p:nvPicPr>
        <p:blipFill>
          <a:blip r:embed="rId2"/>
          <a:stretch>
            <a:fillRect/>
          </a:stretch>
        </p:blipFill>
        <p:spPr>
          <a:xfrm>
            <a:off x="5910944" y="1632030"/>
            <a:ext cx="5900056" cy="4379141"/>
          </a:xfrm>
          <a:prstGeom prst="rect">
            <a:avLst/>
          </a:prstGeom>
        </p:spPr>
      </p:pic>
    </p:spTree>
    <p:extLst>
      <p:ext uri="{BB962C8B-B14F-4D97-AF65-F5344CB8AC3E}">
        <p14:creationId xmlns:p14="http://schemas.microsoft.com/office/powerpoint/2010/main" val="18623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A1B5-DAE3-3360-FE78-0112B1160DBB}"/>
              </a:ext>
            </a:extLst>
          </p:cNvPr>
          <p:cNvSpPr>
            <a:spLocks noGrp="1"/>
          </p:cNvSpPr>
          <p:nvPr>
            <p:ph type="title"/>
          </p:nvPr>
        </p:nvSpPr>
        <p:spPr>
          <a:xfrm>
            <a:off x="731519" y="295476"/>
            <a:ext cx="9641205" cy="976112"/>
          </a:xfrm>
        </p:spPr>
        <p:txBody>
          <a:bodyPr/>
          <a:lstStyle/>
          <a:p>
            <a:r>
              <a:rPr lang="en-US" b="1" dirty="0"/>
              <a:t>MongoDB + Pymongo</a:t>
            </a:r>
            <a:endParaRPr lang="en-AU" b="1" dirty="0"/>
          </a:p>
        </p:txBody>
      </p:sp>
      <p:sp>
        <p:nvSpPr>
          <p:cNvPr id="3" name="Content Placeholder 2">
            <a:extLst>
              <a:ext uri="{FF2B5EF4-FFF2-40B4-BE49-F238E27FC236}">
                <a16:creationId xmlns:a16="http://schemas.microsoft.com/office/drawing/2014/main" id="{605005FF-C054-5E8F-CE81-4BBC0DB15208}"/>
              </a:ext>
            </a:extLst>
          </p:cNvPr>
          <p:cNvSpPr>
            <a:spLocks noGrp="1"/>
          </p:cNvSpPr>
          <p:nvPr>
            <p:ph idx="1"/>
          </p:nvPr>
        </p:nvSpPr>
        <p:spPr>
          <a:xfrm>
            <a:off x="731520" y="1719072"/>
            <a:ext cx="6135624" cy="4782312"/>
          </a:xfrm>
        </p:spPr>
        <p:txBody>
          <a:bodyPr>
            <a:normAutofit fontScale="70000" lnSpcReduction="20000"/>
          </a:bodyPr>
          <a:lstStyle/>
          <a:p>
            <a:r>
              <a:rPr lang="en-US"/>
              <a:t>MongoDB is a NoSQL database that stores data in a flexible, document-oriented format (BSON).</a:t>
            </a:r>
          </a:p>
          <a:p>
            <a:r>
              <a:rPr lang="en-US" b="0" i="0">
                <a:solidFill>
                  <a:srgbClr val="1F2328"/>
                </a:solidFill>
                <a:effectLst/>
                <a:latin typeface="-apple-system"/>
              </a:rPr>
              <a:t>For using NoSQL db of MongoDB. As the cleaned data contains some nested columns which are hard to seperate and store in relational DB, so NoSQL is more suitable for storing the data for this project.</a:t>
            </a:r>
            <a:endParaRPr lang="en-US"/>
          </a:p>
          <a:p>
            <a:r>
              <a:rPr lang="en-US"/>
              <a:t>The `pymongo` library is used to interact with MongoDB from Python. It provides a straightforward API for connecting to the database, querying data, and performing operations such as aggregation and updates. </a:t>
            </a:r>
          </a:p>
          <a:p>
            <a:r>
              <a:rPr lang="en-US"/>
              <a:t>In summary, MongoDB with `pymongo` offers flexibility and ease of use for applications dealing with dynamic or semi-structured data, while SQL databases provide structured data management and strong transactional guarantees. The choice between MongoDB and SQL databases depends on the specific requirements of your application, including data structure, query complexity, and scalability needs.</a:t>
            </a:r>
            <a:endParaRPr lang="en-AU" dirty="0"/>
          </a:p>
        </p:txBody>
      </p:sp>
      <p:sp>
        <p:nvSpPr>
          <p:cNvPr id="5" name="Slide Number Placeholder 4">
            <a:extLst>
              <a:ext uri="{FF2B5EF4-FFF2-40B4-BE49-F238E27FC236}">
                <a16:creationId xmlns:a16="http://schemas.microsoft.com/office/drawing/2014/main" id="{5766EFB6-C2E3-0A40-3456-9BB234BB5280}"/>
              </a:ext>
            </a:extLst>
          </p:cNvPr>
          <p:cNvSpPr>
            <a:spLocks noGrp="1"/>
          </p:cNvSpPr>
          <p:nvPr>
            <p:ph type="sldNum" sz="quarter" idx="15"/>
          </p:nvPr>
        </p:nvSpPr>
        <p:spPr/>
        <p:txBody>
          <a:bodyPr/>
          <a:lstStyle/>
          <a:p>
            <a:fld id="{CC43B8D3-9A08-F84C-9DD4-44948BA52D4B}" type="slidenum">
              <a:rPr lang="en-US" smtClean="0"/>
              <a:pPr/>
              <a:t>11</a:t>
            </a:fld>
            <a:endParaRPr lang="en-US" dirty="0"/>
          </a:p>
        </p:txBody>
      </p:sp>
      <p:pic>
        <p:nvPicPr>
          <p:cNvPr id="7" name="Picture 6" descr="A screenshot of a computer program&#10;&#10;Description automatically generated">
            <a:extLst>
              <a:ext uri="{FF2B5EF4-FFF2-40B4-BE49-F238E27FC236}">
                <a16:creationId xmlns:a16="http://schemas.microsoft.com/office/drawing/2014/main" id="{1986437A-4C6F-F344-6E39-2B85F32DE460}"/>
              </a:ext>
            </a:extLst>
          </p:cNvPr>
          <p:cNvPicPr>
            <a:picLocks noChangeAspect="1"/>
          </p:cNvPicPr>
          <p:nvPr/>
        </p:nvPicPr>
        <p:blipFill>
          <a:blip r:embed="rId2"/>
          <a:stretch>
            <a:fillRect/>
          </a:stretch>
        </p:blipFill>
        <p:spPr>
          <a:xfrm>
            <a:off x="7036662" y="1818877"/>
            <a:ext cx="4793608" cy="3220245"/>
          </a:xfrm>
          <a:prstGeom prst="rect">
            <a:avLst/>
          </a:prstGeom>
        </p:spPr>
      </p:pic>
    </p:spTree>
    <p:extLst>
      <p:ext uri="{BB962C8B-B14F-4D97-AF65-F5344CB8AC3E}">
        <p14:creationId xmlns:p14="http://schemas.microsoft.com/office/powerpoint/2010/main" val="2925221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4D4FD1-1D58-DA58-EF02-E1DB168FBC37}"/>
              </a:ext>
            </a:extLst>
          </p:cNvPr>
          <p:cNvSpPr txBox="1"/>
          <p:nvPr/>
        </p:nvSpPr>
        <p:spPr>
          <a:xfrm>
            <a:off x="1336431" y="1367536"/>
            <a:ext cx="3278247" cy="2123658"/>
          </a:xfrm>
          <a:prstGeom prst="rect">
            <a:avLst/>
          </a:prstGeom>
          <a:noFill/>
        </p:spPr>
        <p:txBody>
          <a:bodyPr wrap="square">
            <a:spAutoFit/>
          </a:bodyPr>
          <a:lstStyle/>
          <a:p>
            <a:pPr algn="l" rtl="0" fontAlgn="base"/>
            <a:r>
              <a:rPr lang="en-US" sz="1200" b="1" i="0" dirty="0">
                <a:solidFill>
                  <a:srgbClr val="000000"/>
                </a:solidFill>
                <a:effectLst/>
                <a:latin typeface="Arial" panose="020B0604020202020204" pitchFamily="34" charset="0"/>
                <a:cs typeface="Arial" panose="020B0604020202020204" pitchFamily="34" charset="0"/>
              </a:rPr>
              <a:t>Why Mongo DB </a:t>
            </a:r>
          </a:p>
          <a:p>
            <a:pPr algn="l" rtl="0" fontAlgn="base"/>
            <a:endParaRPr lang="en-US" sz="1200" b="0" i="0" dirty="0">
              <a:solidFill>
                <a:srgbClr val="000000"/>
              </a:solidFill>
              <a:effectLst/>
              <a:latin typeface="Arial" panose="020B0604020202020204" pitchFamily="34" charset="0"/>
              <a:cs typeface="Arial" panose="020B0604020202020204" pitchFamily="34" charset="0"/>
            </a:endParaRPr>
          </a:p>
          <a:p>
            <a:pPr marL="171450" indent="-171450" algn="l" rtl="0" fontAlgn="base">
              <a:buFont typeface="Arial" panose="020B0604020202020204" pitchFamily="34" charset="0"/>
              <a:buChar char="•"/>
            </a:pPr>
            <a:r>
              <a:rPr lang="en-US" sz="1200" i="0" dirty="0">
                <a:solidFill>
                  <a:srgbClr val="000000"/>
                </a:solidFill>
                <a:effectLst/>
                <a:latin typeface="Arial" panose="020B0604020202020204" pitchFamily="34" charset="0"/>
                <a:cs typeface="Arial" panose="020B0604020202020204" pitchFamily="34" charset="0"/>
              </a:rPr>
              <a:t>Flexible schema</a:t>
            </a:r>
          </a:p>
          <a:p>
            <a:pPr marL="171450" indent="-171450" algn="l" rtl="0" fontAlgn="base">
              <a:buFont typeface="Arial" panose="020B0604020202020204" pitchFamily="34" charset="0"/>
              <a:buChar char="•"/>
            </a:pPr>
            <a:endParaRPr lang="en-US" sz="1200" i="0" dirty="0">
              <a:solidFill>
                <a:srgbClr val="000000"/>
              </a:solidFill>
              <a:effectLst/>
              <a:latin typeface="Arial" panose="020B0604020202020204" pitchFamily="34" charset="0"/>
              <a:cs typeface="Arial" panose="020B0604020202020204" pitchFamily="34" charset="0"/>
            </a:endParaRPr>
          </a:p>
          <a:p>
            <a:pPr marL="171450" indent="-171450" algn="l" rtl="0" fontAlgn="base">
              <a:buFont typeface="Arial" panose="020B0604020202020204" pitchFamily="34" charset="0"/>
              <a:buChar char="•"/>
            </a:pPr>
            <a:r>
              <a:rPr lang="en-US" sz="1200" dirty="0">
                <a:solidFill>
                  <a:srgbClr val="000000"/>
                </a:solidFill>
                <a:latin typeface="Arial" panose="020B0604020202020204" pitchFamily="34" charset="0"/>
                <a:cs typeface="Arial" panose="020B0604020202020204" pitchFamily="34" charset="0"/>
              </a:rPr>
              <a:t>E</a:t>
            </a:r>
            <a:r>
              <a:rPr lang="en-US" sz="1200" i="0" dirty="0">
                <a:solidFill>
                  <a:srgbClr val="000000"/>
                </a:solidFill>
                <a:effectLst/>
                <a:latin typeface="Arial" panose="020B0604020202020204" pitchFamily="34" charset="0"/>
                <a:cs typeface="Arial" panose="020B0604020202020204" pitchFamily="34" charset="0"/>
              </a:rPr>
              <a:t>asy data retrieval</a:t>
            </a:r>
          </a:p>
          <a:p>
            <a:pPr marL="171450" indent="-171450" algn="l" rtl="0" fontAlgn="base">
              <a:buFont typeface="Arial" panose="020B0604020202020204" pitchFamily="34" charset="0"/>
              <a:buChar char="•"/>
            </a:pPr>
            <a:endParaRPr lang="en-US" sz="1200" i="0" dirty="0">
              <a:solidFill>
                <a:srgbClr val="000000"/>
              </a:solidFill>
              <a:effectLst/>
              <a:latin typeface="Arial" panose="020B0604020202020204" pitchFamily="34" charset="0"/>
              <a:cs typeface="Arial" panose="020B0604020202020204" pitchFamily="34" charset="0"/>
            </a:endParaRPr>
          </a:p>
          <a:p>
            <a:pPr marL="171450" indent="-171450" algn="l" rtl="0" fontAlgn="base">
              <a:buFont typeface="Arial" panose="020B0604020202020204" pitchFamily="34" charset="0"/>
              <a:buChar char="•"/>
            </a:pPr>
            <a:r>
              <a:rPr lang="en-US" sz="1200" i="0" dirty="0">
                <a:solidFill>
                  <a:srgbClr val="000000"/>
                </a:solidFill>
                <a:effectLst/>
                <a:latin typeface="Arial" panose="020B0604020202020204" pitchFamily="34" charset="0"/>
                <a:cs typeface="Arial" panose="020B0604020202020204" pitchFamily="34" charset="0"/>
              </a:rPr>
              <a:t>Easy Integration with Flask</a:t>
            </a:r>
          </a:p>
          <a:p>
            <a:pPr marL="171450" indent="-171450" algn="l" rtl="0" fontAlgn="base">
              <a:buFont typeface="Arial" panose="020B0604020202020204" pitchFamily="34" charset="0"/>
              <a:buChar char="•"/>
            </a:pPr>
            <a:endParaRPr lang="en-US" sz="1200" i="0" dirty="0">
              <a:solidFill>
                <a:srgbClr val="000000"/>
              </a:solidFill>
              <a:effectLst/>
              <a:latin typeface="Arial" panose="020B0604020202020204" pitchFamily="34" charset="0"/>
              <a:cs typeface="Arial" panose="020B0604020202020204" pitchFamily="34" charset="0"/>
            </a:endParaRPr>
          </a:p>
          <a:p>
            <a:pPr marL="171450" indent="-171450" fontAlgn="base">
              <a:buFont typeface="Arial" panose="020B0604020202020204" pitchFamily="34" charset="0"/>
              <a:buChar char="•"/>
            </a:pPr>
            <a:r>
              <a:rPr lang="en-US" sz="1200" dirty="0">
                <a:solidFill>
                  <a:srgbClr val="000000"/>
                </a:solidFill>
                <a:latin typeface="Arial" panose="020B0604020202020204" pitchFamily="34" charset="0"/>
                <a:cs typeface="Arial" panose="020B0604020202020204" pitchFamily="34" charset="0"/>
              </a:rPr>
              <a:t>NoSQL database</a:t>
            </a:r>
          </a:p>
          <a:p>
            <a:pPr marL="171450" indent="-171450" fontAlgn="base">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171450" indent="-171450" fontAlgn="base">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8503B69-9206-62C9-32FF-8E4FF258AB45}"/>
              </a:ext>
            </a:extLst>
          </p:cNvPr>
          <p:cNvPicPr>
            <a:picLocks noChangeAspect="1"/>
          </p:cNvPicPr>
          <p:nvPr/>
        </p:nvPicPr>
        <p:blipFill>
          <a:blip r:embed="rId3"/>
          <a:stretch>
            <a:fillRect/>
          </a:stretch>
        </p:blipFill>
        <p:spPr>
          <a:xfrm>
            <a:off x="4995614" y="4467276"/>
            <a:ext cx="6761354" cy="2123659"/>
          </a:xfrm>
          <a:prstGeom prst="rect">
            <a:avLst/>
          </a:prstGeom>
        </p:spPr>
      </p:pic>
      <p:sp>
        <p:nvSpPr>
          <p:cNvPr id="9" name="TextBox 8">
            <a:extLst>
              <a:ext uri="{FF2B5EF4-FFF2-40B4-BE49-F238E27FC236}">
                <a16:creationId xmlns:a16="http://schemas.microsoft.com/office/drawing/2014/main" id="{DF282C50-FE61-9094-E995-D2AA0305A7D4}"/>
              </a:ext>
            </a:extLst>
          </p:cNvPr>
          <p:cNvSpPr txBox="1"/>
          <p:nvPr/>
        </p:nvSpPr>
        <p:spPr>
          <a:xfrm>
            <a:off x="6096000" y="1175510"/>
            <a:ext cx="4759569" cy="276999"/>
          </a:xfrm>
          <a:prstGeom prst="rect">
            <a:avLst/>
          </a:prstGeom>
          <a:noFill/>
        </p:spPr>
        <p:txBody>
          <a:bodyPr wrap="square" rtlCol="0">
            <a:spAutoFit/>
          </a:bodyPr>
          <a:lstStyle/>
          <a:p>
            <a:r>
              <a:rPr lang="en-AU" sz="1200" b="1" dirty="0">
                <a:latin typeface="Arial" panose="020B0604020202020204" pitchFamily="34" charset="0"/>
                <a:cs typeface="Arial" panose="020B0604020202020204" pitchFamily="34" charset="0"/>
              </a:rPr>
              <a:t>How to use Mongo DB -&gt; Example usage in the project</a:t>
            </a:r>
          </a:p>
        </p:txBody>
      </p:sp>
      <p:sp>
        <p:nvSpPr>
          <p:cNvPr id="11" name="TextBox 10">
            <a:extLst>
              <a:ext uri="{FF2B5EF4-FFF2-40B4-BE49-F238E27FC236}">
                <a16:creationId xmlns:a16="http://schemas.microsoft.com/office/drawing/2014/main" id="{0DBDD06C-AA61-A92C-82BE-B5362AA4C2ED}"/>
              </a:ext>
            </a:extLst>
          </p:cNvPr>
          <p:cNvSpPr txBox="1"/>
          <p:nvPr/>
        </p:nvSpPr>
        <p:spPr>
          <a:xfrm>
            <a:off x="5072186" y="1503324"/>
            <a:ext cx="5001845" cy="2862322"/>
          </a:xfrm>
          <a:prstGeom prst="rect">
            <a:avLst/>
          </a:prstGeom>
          <a:noFill/>
        </p:spPr>
        <p:txBody>
          <a:bodyPr wrap="square">
            <a:spAutoFit/>
          </a:bodyPr>
          <a:lstStyle/>
          <a:p>
            <a:pPr algn="l" rtl="0" fontAlgn="base"/>
            <a:r>
              <a:rPr lang="en-US" sz="1200" b="0" i="0" dirty="0">
                <a:solidFill>
                  <a:schemeClr val="accent3">
                    <a:lumMod val="50000"/>
                  </a:schemeClr>
                </a:solidFill>
                <a:effectLst/>
                <a:latin typeface="Aptos" panose="020B0004020202020204" pitchFamily="34" charset="0"/>
              </a:rPr>
              <a:t>Start the MongoDB</a:t>
            </a:r>
          </a:p>
          <a:p>
            <a:pPr algn="l" rtl="0" fontAlgn="base"/>
            <a:endParaRPr lang="en-US" sz="1200" b="0" i="0" dirty="0">
              <a:solidFill>
                <a:schemeClr val="accent3">
                  <a:lumMod val="50000"/>
                </a:schemeClr>
              </a:solidFill>
              <a:effectLst/>
              <a:latin typeface="Aptos" panose="020B0004020202020204" pitchFamily="34" charset="0"/>
            </a:endParaRPr>
          </a:p>
          <a:p>
            <a:pPr algn="l" rtl="0" fontAlgn="base"/>
            <a:r>
              <a:rPr lang="en-US" sz="1200" b="0" i="0" dirty="0">
                <a:solidFill>
                  <a:schemeClr val="accent3">
                    <a:lumMod val="50000"/>
                  </a:schemeClr>
                </a:solidFill>
                <a:effectLst/>
                <a:latin typeface="Aptos" panose="020B0004020202020204" pitchFamily="34" charset="0"/>
              </a:rPr>
              <a:t>Imported the data in MongoDB using </a:t>
            </a:r>
            <a:r>
              <a:rPr lang="en-US" sz="1200" b="0" i="0" dirty="0" err="1">
                <a:solidFill>
                  <a:schemeClr val="accent3">
                    <a:lumMod val="50000"/>
                  </a:schemeClr>
                </a:solidFill>
                <a:effectLst/>
                <a:latin typeface="Aptos" panose="020B0004020202020204" pitchFamily="34" charset="0"/>
              </a:rPr>
              <a:t>mongoimport</a:t>
            </a:r>
            <a:r>
              <a:rPr lang="en-US" sz="1200" b="0" i="0" dirty="0">
                <a:solidFill>
                  <a:schemeClr val="accent3">
                    <a:lumMod val="50000"/>
                  </a:schemeClr>
                </a:solidFill>
                <a:effectLst/>
                <a:latin typeface="Aptos" panose="020B0004020202020204" pitchFamily="34" charset="0"/>
              </a:rPr>
              <a:t> command</a:t>
            </a:r>
          </a:p>
          <a:p>
            <a:pPr algn="l" rtl="0" fontAlgn="base"/>
            <a:endParaRPr lang="en-US" sz="1200" b="0" i="0" dirty="0">
              <a:solidFill>
                <a:schemeClr val="accent3">
                  <a:lumMod val="50000"/>
                </a:schemeClr>
              </a:solidFill>
              <a:effectLst/>
              <a:latin typeface="Aptos" panose="020B0004020202020204" pitchFamily="34" charset="0"/>
            </a:endParaRPr>
          </a:p>
          <a:p>
            <a:pPr algn="l" rtl="0" fontAlgn="base">
              <a:buFont typeface="Arial" panose="020B0604020202020204" pitchFamily="34" charset="0"/>
              <a:buChar char="•"/>
            </a:pPr>
            <a:r>
              <a:rPr lang="en-US" sz="1200" b="0" i="0" dirty="0">
                <a:solidFill>
                  <a:schemeClr val="accent3">
                    <a:lumMod val="50000"/>
                  </a:schemeClr>
                </a:solidFill>
                <a:effectLst/>
                <a:latin typeface="Aptos" panose="020B0004020202020204" pitchFamily="34" charset="0"/>
              </a:rPr>
              <a:t>Establishes connection to MongoDB instance on localhost:27017 </a:t>
            </a:r>
          </a:p>
          <a:p>
            <a:pPr algn="l" rtl="0" fontAlgn="base">
              <a:buFont typeface="Arial" panose="020B0604020202020204" pitchFamily="34" charset="0"/>
              <a:buChar char="•"/>
            </a:pPr>
            <a:r>
              <a:rPr lang="en-US" sz="1200" b="0" i="0" dirty="0">
                <a:solidFill>
                  <a:schemeClr val="accent3">
                    <a:lumMod val="50000"/>
                  </a:schemeClr>
                </a:solidFill>
                <a:effectLst/>
                <a:latin typeface="Aptos" panose="020B0004020202020204" pitchFamily="34" charset="0"/>
              </a:rPr>
              <a:t>Retrieves server information to verify connection </a:t>
            </a:r>
          </a:p>
          <a:p>
            <a:pPr algn="l" rtl="0" fontAlgn="base"/>
            <a:endParaRPr lang="en-US" sz="1200" b="0" i="0" dirty="0">
              <a:solidFill>
                <a:schemeClr val="accent3">
                  <a:lumMod val="50000"/>
                </a:schemeClr>
              </a:solidFill>
              <a:effectLst/>
              <a:latin typeface="Aptos" panose="020B0004020202020204" pitchFamily="34" charset="0"/>
            </a:endParaRPr>
          </a:p>
          <a:p>
            <a:pPr algn="l" rtl="0" fontAlgn="base"/>
            <a:r>
              <a:rPr lang="en-US" sz="1200" b="1" i="0" dirty="0">
                <a:solidFill>
                  <a:schemeClr val="accent3">
                    <a:lumMod val="50000"/>
                  </a:schemeClr>
                </a:solidFill>
                <a:effectLst/>
                <a:latin typeface="Helvetica" panose="020B0604020202020204" pitchFamily="34" charset="0"/>
              </a:rPr>
              <a:t>Error Handling:</a:t>
            </a:r>
            <a:r>
              <a:rPr lang="en-US" sz="1200" b="0" i="0" dirty="0">
                <a:solidFill>
                  <a:schemeClr val="accent3">
                    <a:lumMod val="50000"/>
                  </a:schemeClr>
                </a:solidFill>
                <a:effectLst/>
                <a:latin typeface="Helvetica" panose="020B0604020202020204" pitchFamily="34" charset="0"/>
              </a:rPr>
              <a:t> </a:t>
            </a:r>
            <a:endParaRPr lang="en-US" sz="1200" b="0" i="0" dirty="0">
              <a:solidFill>
                <a:schemeClr val="accent3">
                  <a:lumMod val="50000"/>
                </a:schemeClr>
              </a:solidFill>
              <a:effectLst/>
              <a:latin typeface="Aptos" panose="020B0004020202020204" pitchFamily="34" charset="0"/>
            </a:endParaRPr>
          </a:p>
          <a:p>
            <a:pPr algn="l" rtl="0" fontAlgn="base">
              <a:buFont typeface="Arial" panose="020B0604020202020204" pitchFamily="34" charset="0"/>
              <a:buChar char="•"/>
            </a:pPr>
            <a:r>
              <a:rPr lang="en-US" sz="1200" b="0" i="0" dirty="0">
                <a:solidFill>
                  <a:schemeClr val="accent3">
                    <a:lumMod val="50000"/>
                  </a:schemeClr>
                </a:solidFill>
                <a:effectLst/>
                <a:latin typeface="Aptos" panose="020B0004020202020204" pitchFamily="34" charset="0"/>
              </a:rPr>
              <a:t>Catches any exceptions that occur during connection </a:t>
            </a:r>
          </a:p>
          <a:p>
            <a:pPr algn="l" rtl="0" fontAlgn="base">
              <a:buFont typeface="Arial" panose="020B0604020202020204" pitchFamily="34" charset="0"/>
              <a:buChar char="•"/>
            </a:pPr>
            <a:r>
              <a:rPr lang="en-US" sz="1200" b="0" i="0" dirty="0">
                <a:solidFill>
                  <a:schemeClr val="accent3">
                    <a:lumMod val="50000"/>
                  </a:schemeClr>
                </a:solidFill>
                <a:effectLst/>
                <a:latin typeface="Aptos" panose="020B0004020202020204" pitchFamily="34" charset="0"/>
              </a:rPr>
              <a:t>Prints error message if connection fails </a:t>
            </a:r>
          </a:p>
          <a:p>
            <a:pPr algn="l" rtl="0" fontAlgn="base"/>
            <a:endParaRPr lang="en-US" sz="1200" b="1" i="0" dirty="0">
              <a:solidFill>
                <a:schemeClr val="accent3">
                  <a:lumMod val="50000"/>
                </a:schemeClr>
              </a:solidFill>
              <a:effectLst/>
              <a:latin typeface="Helvetica" panose="020B0604020202020204" pitchFamily="34" charset="0"/>
            </a:endParaRPr>
          </a:p>
          <a:p>
            <a:pPr algn="l" rtl="0" fontAlgn="base"/>
            <a:r>
              <a:rPr lang="en-US" sz="1200" b="1" i="0" dirty="0">
                <a:solidFill>
                  <a:schemeClr val="accent3">
                    <a:lumMod val="50000"/>
                  </a:schemeClr>
                </a:solidFill>
                <a:effectLst/>
                <a:latin typeface="Helvetica" panose="020B0604020202020204" pitchFamily="34" charset="0"/>
              </a:rPr>
              <a:t>Database Selection:</a:t>
            </a:r>
            <a:r>
              <a:rPr lang="en-US" sz="1200" b="0" i="0" dirty="0">
                <a:solidFill>
                  <a:schemeClr val="accent3">
                    <a:lumMod val="50000"/>
                  </a:schemeClr>
                </a:solidFill>
                <a:effectLst/>
                <a:latin typeface="Helvetica" panose="020B0604020202020204" pitchFamily="34" charset="0"/>
              </a:rPr>
              <a:t> </a:t>
            </a:r>
            <a:endParaRPr lang="en-US" sz="1200" b="0" i="0" dirty="0">
              <a:solidFill>
                <a:schemeClr val="accent3">
                  <a:lumMod val="50000"/>
                </a:schemeClr>
              </a:solidFill>
              <a:effectLst/>
              <a:latin typeface="Aptos" panose="020B0004020202020204" pitchFamily="34" charset="0"/>
            </a:endParaRPr>
          </a:p>
          <a:p>
            <a:pPr algn="l" rtl="0" fontAlgn="base">
              <a:buFont typeface="Arial" panose="020B0604020202020204" pitchFamily="34" charset="0"/>
              <a:buChar char="•"/>
            </a:pPr>
            <a:r>
              <a:rPr lang="en-US" sz="1200" b="0" i="0" dirty="0">
                <a:solidFill>
                  <a:schemeClr val="accent3">
                    <a:lumMod val="50000"/>
                  </a:schemeClr>
                </a:solidFill>
                <a:effectLst/>
                <a:latin typeface="Aptos" panose="020B0004020202020204" pitchFamily="34" charset="0"/>
              </a:rPr>
              <a:t>Selects "</a:t>
            </a:r>
            <a:r>
              <a:rPr lang="en-US" sz="1200" b="0" i="0" dirty="0" err="1">
                <a:solidFill>
                  <a:schemeClr val="accent3">
                    <a:lumMod val="50000"/>
                  </a:schemeClr>
                </a:solidFill>
                <a:effectLst/>
                <a:latin typeface="Aptos" panose="020B0004020202020204" pitchFamily="34" charset="0"/>
              </a:rPr>
              <a:t>Steams_data</a:t>
            </a:r>
            <a:r>
              <a:rPr lang="en-US" sz="1200" b="0" i="0" dirty="0">
                <a:solidFill>
                  <a:schemeClr val="accent3">
                    <a:lumMod val="50000"/>
                  </a:schemeClr>
                </a:solidFill>
                <a:effectLst/>
                <a:latin typeface="Aptos" panose="020B0004020202020204" pitchFamily="34" charset="0"/>
              </a:rPr>
              <a:t>" database </a:t>
            </a:r>
          </a:p>
          <a:p>
            <a:pPr algn="l" rtl="0" fontAlgn="base">
              <a:buFont typeface="Arial" panose="020B0604020202020204" pitchFamily="34" charset="0"/>
              <a:buChar char="•"/>
            </a:pPr>
            <a:r>
              <a:rPr lang="en-US" sz="1200" b="0" i="0" dirty="0">
                <a:solidFill>
                  <a:schemeClr val="accent3">
                    <a:lumMod val="50000"/>
                  </a:schemeClr>
                </a:solidFill>
                <a:effectLst/>
                <a:latin typeface="Aptos" panose="020B0004020202020204" pitchFamily="34" charset="0"/>
              </a:rPr>
              <a:t>Prints list of collection names in the database </a:t>
            </a:r>
          </a:p>
          <a:p>
            <a:pPr algn="l" rtl="0" fontAlgn="base">
              <a:buFont typeface="Arial" panose="020B0604020202020204" pitchFamily="34" charset="0"/>
              <a:buChar char="•"/>
            </a:pPr>
            <a:r>
              <a:rPr lang="en-US" sz="1200" b="0" i="0" dirty="0">
                <a:solidFill>
                  <a:schemeClr val="accent3">
                    <a:lumMod val="50000"/>
                  </a:schemeClr>
                </a:solidFill>
                <a:effectLst/>
                <a:latin typeface="Aptos" panose="020B0004020202020204" pitchFamily="34" charset="0"/>
              </a:rPr>
              <a:t>Selects "</a:t>
            </a:r>
            <a:r>
              <a:rPr lang="en-US" sz="1200" b="0" i="0" dirty="0" err="1">
                <a:solidFill>
                  <a:schemeClr val="accent3">
                    <a:lumMod val="50000"/>
                  </a:schemeClr>
                </a:solidFill>
                <a:effectLst/>
                <a:latin typeface="Aptos" panose="020B0004020202020204" pitchFamily="34" charset="0"/>
              </a:rPr>
              <a:t>Games_collection</a:t>
            </a:r>
            <a:r>
              <a:rPr lang="en-US" sz="1200" b="0" i="0" dirty="0">
                <a:solidFill>
                  <a:schemeClr val="accent3">
                    <a:lumMod val="50000"/>
                  </a:schemeClr>
                </a:solidFill>
                <a:effectLst/>
                <a:latin typeface="Aptos" panose="020B0004020202020204" pitchFamily="34" charset="0"/>
              </a:rPr>
              <a:t>" collection for further operations </a:t>
            </a:r>
          </a:p>
        </p:txBody>
      </p:sp>
      <p:pic>
        <p:nvPicPr>
          <p:cNvPr id="5122" name="Picture 2" descr="MongoDB RxStorage | RxDB - JavaScript ...">
            <a:extLst>
              <a:ext uri="{FF2B5EF4-FFF2-40B4-BE49-F238E27FC236}">
                <a16:creationId xmlns:a16="http://schemas.microsoft.com/office/drawing/2014/main" id="{198A8BD6-584E-444B-6BEB-37C80327A6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155" y="11509"/>
            <a:ext cx="3436508" cy="92063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01D8A8D-FDCD-DBD4-AA95-EE010F9B5FD0}"/>
              </a:ext>
            </a:extLst>
          </p:cNvPr>
          <p:cNvPicPr>
            <a:picLocks noChangeAspect="1"/>
          </p:cNvPicPr>
          <p:nvPr/>
        </p:nvPicPr>
        <p:blipFill>
          <a:blip r:embed="rId5"/>
          <a:stretch>
            <a:fillRect/>
          </a:stretch>
        </p:blipFill>
        <p:spPr>
          <a:xfrm>
            <a:off x="543046" y="3813419"/>
            <a:ext cx="4222585" cy="1778645"/>
          </a:xfrm>
          <a:prstGeom prst="rect">
            <a:avLst/>
          </a:prstGeom>
        </p:spPr>
      </p:pic>
    </p:spTree>
    <p:extLst>
      <p:ext uri="{BB962C8B-B14F-4D97-AF65-F5344CB8AC3E}">
        <p14:creationId xmlns:p14="http://schemas.microsoft.com/office/powerpoint/2010/main" val="968242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A173D4C-9378-B88D-A8E1-982EE8061821}"/>
              </a:ext>
            </a:extLst>
          </p:cNvPr>
          <p:cNvSpPr txBox="1"/>
          <p:nvPr/>
        </p:nvSpPr>
        <p:spPr>
          <a:xfrm>
            <a:off x="572493" y="23853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000" b="1" dirty="0">
                <a:latin typeface="Arial" panose="020B0604020202020204" pitchFamily="34" charset="0"/>
                <a:ea typeface="+mj-ea"/>
                <a:cs typeface="Arial" panose="020B0604020202020204" pitchFamily="34" charset="0"/>
              </a:rPr>
              <a:t>Steam Games Data Analysis Using Flask </a:t>
            </a:r>
          </a:p>
        </p:txBody>
      </p:sp>
      <p:sp>
        <p:nvSpPr>
          <p:cNvPr id="4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64E936E-1DB6-BC61-032B-EC962C69E37E}"/>
              </a:ext>
            </a:extLst>
          </p:cNvPr>
          <p:cNvSpPr txBox="1"/>
          <p:nvPr/>
        </p:nvSpPr>
        <p:spPr>
          <a:xfrm>
            <a:off x="407862" y="2281826"/>
            <a:ext cx="7196787" cy="3862416"/>
          </a:xfrm>
          <a:prstGeom prst="rect">
            <a:avLst/>
          </a:prstGeom>
        </p:spPr>
        <p:txBody>
          <a:bodyPr vert="horz" lIns="91440" tIns="45720" rIns="91440" bIns="45720" rtlCol="0" anchor="t">
            <a:normAutofit/>
          </a:bodyPr>
          <a:lstStyle/>
          <a:p>
            <a:pPr>
              <a:lnSpc>
                <a:spcPct val="90000"/>
              </a:lnSpc>
              <a:spcAft>
                <a:spcPts val="600"/>
              </a:spcAft>
            </a:pPr>
            <a:r>
              <a:rPr lang="en-US" sz="1200" dirty="0">
                <a:latin typeface="Arial" panose="020B0604020202020204" pitchFamily="34" charset="0"/>
                <a:cs typeface="Arial" panose="020B0604020202020204" pitchFamily="34" charset="0"/>
              </a:rPr>
              <a:t>Why we’ve used Flask API app</a:t>
            </a:r>
          </a:p>
          <a:p>
            <a:pPr indent="-228600">
              <a:lnSpc>
                <a:spcPct val="90000"/>
              </a:lnSpc>
              <a:spcAft>
                <a:spcPts val="600"/>
              </a:spcAf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228600">
              <a:lnSpc>
                <a:spcPct val="90000"/>
              </a:lnSpc>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API Flexibility: Easily build API endpoints to expose analysis results.</a:t>
            </a:r>
          </a:p>
          <a:p>
            <a:pPr marL="171450" indent="-228600">
              <a:lnSpc>
                <a:spcPct val="90000"/>
              </a:lnSpc>
              <a:spcAft>
                <a:spcPts val="600"/>
              </a:spcAf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228600">
              <a:lnSpc>
                <a:spcPct val="90000"/>
              </a:lnSpc>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Database Integration: Connects smoothly with databases like MongoDB to handle large datasets.</a:t>
            </a:r>
          </a:p>
          <a:p>
            <a:pPr marL="171450" indent="-228600">
              <a:lnSpc>
                <a:spcPct val="90000"/>
              </a:lnSpc>
              <a:spcAft>
                <a:spcPts val="600"/>
              </a:spcAf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228600">
              <a:lnSpc>
                <a:spcPct val="90000"/>
              </a:lnSpc>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Visualization: Generate and serve charts and graphs dynamically.</a:t>
            </a:r>
          </a:p>
          <a:p>
            <a:pPr marL="171450" indent="-228600">
              <a:lnSpc>
                <a:spcPct val="90000"/>
              </a:lnSpc>
              <a:spcAft>
                <a:spcPts val="600"/>
              </a:spcAf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228600">
              <a:lnSpc>
                <a:spcPct val="90000"/>
              </a:lnSpc>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Rapid Development: Ideal for quickly building and scaling a data analysis application.</a:t>
            </a:r>
          </a:p>
          <a:p>
            <a:pPr marL="171450" indent="-228600">
              <a:lnSpc>
                <a:spcPct val="90000"/>
              </a:lnSpc>
              <a:spcAft>
                <a:spcPts val="600"/>
              </a:spcAft>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228600">
              <a:lnSpc>
                <a:spcPct val="90000"/>
              </a:lnSpc>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Python-based: Leverage Python’s rich ecosystem for data analysis.</a:t>
            </a:r>
          </a:p>
        </p:txBody>
      </p:sp>
      <p:pic>
        <p:nvPicPr>
          <p:cNvPr id="29" name="Picture 28" descr="Graph">
            <a:extLst>
              <a:ext uri="{FF2B5EF4-FFF2-40B4-BE49-F238E27FC236}">
                <a16:creationId xmlns:a16="http://schemas.microsoft.com/office/drawing/2014/main" id="{5BF413DC-45E4-C220-6169-60970F02DC93}"/>
              </a:ext>
            </a:extLst>
          </p:cNvPr>
          <p:cNvPicPr>
            <a:picLocks noChangeAspect="1"/>
          </p:cNvPicPr>
          <p:nvPr/>
        </p:nvPicPr>
        <p:blipFill>
          <a:blip r:embed="rId3"/>
          <a:srcRect l="12370" r="27502"/>
          <a:stretch/>
        </p:blipFill>
        <p:spPr>
          <a:xfrm>
            <a:off x="7675658" y="2093976"/>
            <a:ext cx="3941064" cy="4096512"/>
          </a:xfrm>
          <a:prstGeom prst="rect">
            <a:avLst/>
          </a:prstGeom>
        </p:spPr>
      </p:pic>
    </p:spTree>
    <p:extLst>
      <p:ext uri="{BB962C8B-B14F-4D97-AF65-F5344CB8AC3E}">
        <p14:creationId xmlns:p14="http://schemas.microsoft.com/office/powerpoint/2010/main" val="2397898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lask Chemistry Science Experiment Lab Concept">
            <a:extLst>
              <a:ext uri="{FF2B5EF4-FFF2-40B4-BE49-F238E27FC236}">
                <a16:creationId xmlns:a16="http://schemas.microsoft.com/office/drawing/2014/main" id="{DCAAB4CD-1628-1482-2B72-FCC1E4156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770" y="1285908"/>
            <a:ext cx="1837309" cy="1379449"/>
          </a:xfrm>
          <a:prstGeom prst="rect">
            <a:avLst/>
          </a:prstGeom>
          <a:noFill/>
          <a:extLst>
            <a:ext uri="{909E8E84-426E-40DD-AFC4-6F175D3DCCD1}">
              <a14:hiddenFill xmlns:a14="http://schemas.microsoft.com/office/drawing/2010/main">
                <a:solidFill>
                  <a:srgbClr val="FFFFFF"/>
                </a:solidFill>
              </a14:hiddenFill>
            </a:ext>
          </a:extLst>
        </p:spPr>
      </p:pic>
      <p:sp>
        <p:nvSpPr>
          <p:cNvPr id="6" name="Plus Sign 5">
            <a:extLst>
              <a:ext uri="{FF2B5EF4-FFF2-40B4-BE49-F238E27FC236}">
                <a16:creationId xmlns:a16="http://schemas.microsoft.com/office/drawing/2014/main" id="{04DD7C50-DBFC-2FAC-39FE-DF95411671A2}"/>
              </a:ext>
            </a:extLst>
          </p:cNvPr>
          <p:cNvSpPr/>
          <p:nvPr/>
        </p:nvSpPr>
        <p:spPr>
          <a:xfrm>
            <a:off x="3874854" y="1677182"/>
            <a:ext cx="596900" cy="596900"/>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DF7C2D7B-699E-4D17-CB08-2A105E7C27AB}"/>
              </a:ext>
            </a:extLst>
          </p:cNvPr>
          <p:cNvSpPr/>
          <p:nvPr/>
        </p:nvSpPr>
        <p:spPr>
          <a:xfrm>
            <a:off x="2439479" y="1438266"/>
            <a:ext cx="691071" cy="2984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000" dirty="0"/>
              <a:t>API Flask</a:t>
            </a:r>
          </a:p>
        </p:txBody>
      </p:sp>
      <p:pic>
        <p:nvPicPr>
          <p:cNvPr id="2052" name="Picture 4" descr="database mongo db&quot; Icon - Download for ...">
            <a:extLst>
              <a:ext uri="{FF2B5EF4-FFF2-40B4-BE49-F238E27FC236}">
                <a16:creationId xmlns:a16="http://schemas.microsoft.com/office/drawing/2014/main" id="{F8FCEB51-1329-C25C-6690-3242C9D9D6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0258" y="1202288"/>
            <a:ext cx="1485900" cy="15466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CBF5F7-C6C7-4D53-2223-72D2ECC8F4EA}"/>
              </a:ext>
            </a:extLst>
          </p:cNvPr>
          <p:cNvSpPr txBox="1"/>
          <p:nvPr/>
        </p:nvSpPr>
        <p:spPr>
          <a:xfrm>
            <a:off x="5181017" y="1310492"/>
            <a:ext cx="1420241" cy="276999"/>
          </a:xfrm>
          <a:prstGeom prst="rect">
            <a:avLst/>
          </a:prstGeom>
          <a:noFill/>
        </p:spPr>
        <p:txBody>
          <a:bodyPr wrap="square" rtlCol="0">
            <a:spAutoFit/>
          </a:bodyPr>
          <a:lstStyle/>
          <a:p>
            <a:r>
              <a:rPr lang="en-AU" sz="1200" b="1" dirty="0">
                <a:solidFill>
                  <a:schemeClr val="bg1">
                    <a:lumMod val="95000"/>
                  </a:schemeClr>
                </a:solidFill>
              </a:rPr>
              <a:t>Mongo DB</a:t>
            </a:r>
          </a:p>
        </p:txBody>
      </p:sp>
      <p:sp>
        <p:nvSpPr>
          <p:cNvPr id="10" name="Plus Sign 9">
            <a:extLst>
              <a:ext uri="{FF2B5EF4-FFF2-40B4-BE49-F238E27FC236}">
                <a16:creationId xmlns:a16="http://schemas.microsoft.com/office/drawing/2014/main" id="{BF6C1202-B991-770F-B2AA-7C557134ECCC}"/>
              </a:ext>
            </a:extLst>
          </p:cNvPr>
          <p:cNvSpPr/>
          <p:nvPr/>
        </p:nvSpPr>
        <p:spPr>
          <a:xfrm>
            <a:off x="6883833" y="1677182"/>
            <a:ext cx="596900" cy="596900"/>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descr="A head with a brain and text&#10;&#10;Description automatically generated with medium confidence">
            <a:extLst>
              <a:ext uri="{FF2B5EF4-FFF2-40B4-BE49-F238E27FC236}">
                <a16:creationId xmlns:a16="http://schemas.microsoft.com/office/drawing/2014/main" id="{D791197F-42BC-9EF2-DB72-BCF7BDD1BB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2751" y="1253599"/>
            <a:ext cx="1835044" cy="1560231"/>
          </a:xfrm>
          <a:prstGeom prst="rect">
            <a:avLst/>
          </a:prstGeom>
        </p:spPr>
      </p:pic>
      <p:sp>
        <p:nvSpPr>
          <p:cNvPr id="14" name="TextBox 13">
            <a:extLst>
              <a:ext uri="{FF2B5EF4-FFF2-40B4-BE49-F238E27FC236}">
                <a16:creationId xmlns:a16="http://schemas.microsoft.com/office/drawing/2014/main" id="{CE98FE72-9721-0C6C-344E-E38B4D66A249}"/>
              </a:ext>
            </a:extLst>
          </p:cNvPr>
          <p:cNvSpPr txBox="1"/>
          <p:nvPr/>
        </p:nvSpPr>
        <p:spPr>
          <a:xfrm>
            <a:off x="8477250" y="1677182"/>
            <a:ext cx="768350" cy="230832"/>
          </a:xfrm>
          <a:prstGeom prst="rect">
            <a:avLst/>
          </a:prstGeom>
          <a:noFill/>
        </p:spPr>
        <p:txBody>
          <a:bodyPr wrap="square" rtlCol="0">
            <a:spAutoFit/>
          </a:bodyPr>
          <a:lstStyle/>
          <a:p>
            <a:r>
              <a:rPr lang="en-AU" sz="900" b="1" dirty="0">
                <a:solidFill>
                  <a:schemeClr val="accent3">
                    <a:lumMod val="50000"/>
                  </a:schemeClr>
                </a:solidFill>
              </a:rPr>
              <a:t>Matplotlib</a:t>
            </a:r>
          </a:p>
        </p:txBody>
      </p:sp>
      <p:graphicFrame>
        <p:nvGraphicFramePr>
          <p:cNvPr id="15" name="Diagram 14">
            <a:extLst>
              <a:ext uri="{FF2B5EF4-FFF2-40B4-BE49-F238E27FC236}">
                <a16:creationId xmlns:a16="http://schemas.microsoft.com/office/drawing/2014/main" id="{3C1F747C-8FEC-6E86-7491-4BCB93BC9AA1}"/>
              </a:ext>
            </a:extLst>
          </p:cNvPr>
          <p:cNvGraphicFramePr/>
          <p:nvPr/>
        </p:nvGraphicFramePr>
        <p:xfrm>
          <a:off x="2785014" y="2542887"/>
          <a:ext cx="5603875" cy="377131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7" name="TextBox 16">
            <a:extLst>
              <a:ext uri="{FF2B5EF4-FFF2-40B4-BE49-F238E27FC236}">
                <a16:creationId xmlns:a16="http://schemas.microsoft.com/office/drawing/2014/main" id="{02F239E6-03D5-50D8-B313-3477F2529D90}"/>
              </a:ext>
            </a:extLst>
          </p:cNvPr>
          <p:cNvSpPr txBox="1"/>
          <p:nvPr/>
        </p:nvSpPr>
        <p:spPr>
          <a:xfrm>
            <a:off x="4083483" y="347323"/>
            <a:ext cx="3219450" cy="369332"/>
          </a:xfrm>
          <a:prstGeom prst="rect">
            <a:avLst/>
          </a:prstGeom>
          <a:noFill/>
        </p:spPr>
        <p:txBody>
          <a:bodyPr wrap="square">
            <a:spAutoFit/>
          </a:bodyPr>
          <a:lstStyle/>
          <a:p>
            <a:pPr algn="ctr"/>
            <a:r>
              <a:rPr lang="en-AU" b="1" dirty="0"/>
              <a:t>Tools and Technologies used</a:t>
            </a:r>
          </a:p>
        </p:txBody>
      </p:sp>
    </p:spTree>
    <p:extLst>
      <p:ext uri="{BB962C8B-B14F-4D97-AF65-F5344CB8AC3E}">
        <p14:creationId xmlns:p14="http://schemas.microsoft.com/office/powerpoint/2010/main" val="233228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596EFC-03F6-67F7-73BA-EEAD8C506E3D}"/>
              </a:ext>
            </a:extLst>
          </p:cNvPr>
          <p:cNvSpPr txBox="1"/>
          <p:nvPr/>
        </p:nvSpPr>
        <p:spPr>
          <a:xfrm>
            <a:off x="4146550" y="170934"/>
            <a:ext cx="3232150" cy="369332"/>
          </a:xfrm>
          <a:prstGeom prst="rect">
            <a:avLst/>
          </a:prstGeom>
          <a:noFill/>
        </p:spPr>
        <p:txBody>
          <a:bodyPr wrap="square">
            <a:spAutoFit/>
          </a:bodyPr>
          <a:lstStyle/>
          <a:p>
            <a:r>
              <a:rPr lang="en-AU" b="1" dirty="0"/>
              <a:t>Flask Application Structure</a:t>
            </a:r>
          </a:p>
        </p:txBody>
      </p:sp>
      <p:sp>
        <p:nvSpPr>
          <p:cNvPr id="9" name="TextBox 8">
            <a:extLst>
              <a:ext uri="{FF2B5EF4-FFF2-40B4-BE49-F238E27FC236}">
                <a16:creationId xmlns:a16="http://schemas.microsoft.com/office/drawing/2014/main" id="{4D6F4D41-524D-16CA-D002-58A9C0EBC91F}"/>
              </a:ext>
            </a:extLst>
          </p:cNvPr>
          <p:cNvSpPr txBox="1"/>
          <p:nvPr/>
        </p:nvSpPr>
        <p:spPr>
          <a:xfrm>
            <a:off x="1802402" y="872785"/>
            <a:ext cx="1225550" cy="461665"/>
          </a:xfrm>
          <a:prstGeom prst="rect">
            <a:avLst/>
          </a:prstGeom>
          <a:noFill/>
        </p:spPr>
        <p:txBody>
          <a:bodyPr wrap="square">
            <a:spAutoFit/>
          </a:bodyPr>
          <a:lstStyle/>
          <a:p>
            <a:r>
              <a:rPr lang="en-AU" sz="1200" dirty="0"/>
              <a:t>Home Route</a:t>
            </a:r>
          </a:p>
          <a:p>
            <a:endParaRPr lang="en-AU" sz="1200" dirty="0"/>
          </a:p>
        </p:txBody>
      </p:sp>
      <p:sp>
        <p:nvSpPr>
          <p:cNvPr id="13" name="TextBox 12">
            <a:extLst>
              <a:ext uri="{FF2B5EF4-FFF2-40B4-BE49-F238E27FC236}">
                <a16:creationId xmlns:a16="http://schemas.microsoft.com/office/drawing/2014/main" id="{8F988F38-E359-4F94-DC66-6C1E0582A736}"/>
              </a:ext>
            </a:extLst>
          </p:cNvPr>
          <p:cNvSpPr txBox="1"/>
          <p:nvPr/>
        </p:nvSpPr>
        <p:spPr>
          <a:xfrm>
            <a:off x="1496338" y="3736085"/>
            <a:ext cx="1154929" cy="276999"/>
          </a:xfrm>
          <a:prstGeom prst="rect">
            <a:avLst/>
          </a:prstGeom>
          <a:noFill/>
        </p:spPr>
        <p:txBody>
          <a:bodyPr wrap="square">
            <a:spAutoFit/>
          </a:bodyPr>
          <a:lstStyle/>
          <a:p>
            <a:r>
              <a:rPr lang="en-AU" sz="1200" dirty="0"/>
              <a:t>About Route</a:t>
            </a:r>
          </a:p>
        </p:txBody>
      </p:sp>
      <p:sp>
        <p:nvSpPr>
          <p:cNvPr id="17" name="TextBox 16">
            <a:extLst>
              <a:ext uri="{FF2B5EF4-FFF2-40B4-BE49-F238E27FC236}">
                <a16:creationId xmlns:a16="http://schemas.microsoft.com/office/drawing/2014/main" id="{772884C4-E733-9D26-4C19-647A746CD9D3}"/>
              </a:ext>
            </a:extLst>
          </p:cNvPr>
          <p:cNvSpPr txBox="1"/>
          <p:nvPr/>
        </p:nvSpPr>
        <p:spPr>
          <a:xfrm>
            <a:off x="8421398" y="862331"/>
            <a:ext cx="1816100" cy="276999"/>
          </a:xfrm>
          <a:prstGeom prst="rect">
            <a:avLst/>
          </a:prstGeom>
          <a:noFill/>
        </p:spPr>
        <p:txBody>
          <a:bodyPr wrap="square">
            <a:spAutoFit/>
          </a:bodyPr>
          <a:lstStyle/>
          <a:p>
            <a:r>
              <a:rPr lang="en-AU" sz="1200" dirty="0"/>
              <a:t>API Endpoints</a:t>
            </a:r>
          </a:p>
        </p:txBody>
      </p:sp>
      <p:pic>
        <p:nvPicPr>
          <p:cNvPr id="19" name="Picture 18">
            <a:extLst>
              <a:ext uri="{FF2B5EF4-FFF2-40B4-BE49-F238E27FC236}">
                <a16:creationId xmlns:a16="http://schemas.microsoft.com/office/drawing/2014/main" id="{C1E0A398-9911-93DD-95B5-12ED1E22F0B1}"/>
              </a:ext>
            </a:extLst>
          </p:cNvPr>
          <p:cNvPicPr>
            <a:picLocks noChangeAspect="1"/>
          </p:cNvPicPr>
          <p:nvPr/>
        </p:nvPicPr>
        <p:blipFill>
          <a:blip r:embed="rId3"/>
          <a:stretch>
            <a:fillRect/>
          </a:stretch>
        </p:blipFill>
        <p:spPr>
          <a:xfrm>
            <a:off x="6685610" y="1139330"/>
            <a:ext cx="4723654" cy="5337728"/>
          </a:xfrm>
          <a:prstGeom prst="rect">
            <a:avLst/>
          </a:prstGeom>
        </p:spPr>
      </p:pic>
      <p:pic>
        <p:nvPicPr>
          <p:cNvPr id="4" name="Picture 3">
            <a:extLst>
              <a:ext uri="{FF2B5EF4-FFF2-40B4-BE49-F238E27FC236}">
                <a16:creationId xmlns:a16="http://schemas.microsoft.com/office/drawing/2014/main" id="{CBDD0480-F4A8-E05C-85E1-487BA4E5AE84}"/>
              </a:ext>
            </a:extLst>
          </p:cNvPr>
          <p:cNvPicPr>
            <a:picLocks noChangeAspect="1"/>
          </p:cNvPicPr>
          <p:nvPr/>
        </p:nvPicPr>
        <p:blipFill>
          <a:blip r:embed="rId4"/>
          <a:stretch>
            <a:fillRect/>
          </a:stretch>
        </p:blipFill>
        <p:spPr>
          <a:xfrm>
            <a:off x="256783" y="1139330"/>
            <a:ext cx="5829551" cy="2501593"/>
          </a:xfrm>
          <a:prstGeom prst="rect">
            <a:avLst/>
          </a:prstGeom>
        </p:spPr>
      </p:pic>
      <p:pic>
        <p:nvPicPr>
          <p:cNvPr id="5" name="Picture 4" descr="Flask Representational state transfer Application programming interface Web framework  Python, Schlenk Flask, white, monochrome png | PNGEgg">
            <a:extLst>
              <a:ext uri="{FF2B5EF4-FFF2-40B4-BE49-F238E27FC236}">
                <a16:creationId xmlns:a16="http://schemas.microsoft.com/office/drawing/2014/main" id="{10EA260E-E248-B472-7634-8F147BB31A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992" y="540266"/>
            <a:ext cx="2001675" cy="178809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09F7A52-E702-50F1-E024-2EAEE62E63CB}"/>
              </a:ext>
            </a:extLst>
          </p:cNvPr>
          <p:cNvPicPr>
            <a:picLocks noChangeAspect="1"/>
          </p:cNvPicPr>
          <p:nvPr/>
        </p:nvPicPr>
        <p:blipFill>
          <a:blip r:embed="rId6"/>
          <a:stretch>
            <a:fillRect/>
          </a:stretch>
        </p:blipFill>
        <p:spPr>
          <a:xfrm>
            <a:off x="734356" y="4013084"/>
            <a:ext cx="2678894" cy="2579077"/>
          </a:xfrm>
          <a:prstGeom prst="rect">
            <a:avLst/>
          </a:prstGeom>
        </p:spPr>
      </p:pic>
    </p:spTree>
    <p:extLst>
      <p:ext uri="{BB962C8B-B14F-4D97-AF65-F5344CB8AC3E}">
        <p14:creationId xmlns:p14="http://schemas.microsoft.com/office/powerpoint/2010/main" val="22512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FD6826-3A98-32D5-E5BA-2647C49C7C9D}"/>
              </a:ext>
            </a:extLst>
          </p:cNvPr>
          <p:cNvSpPr txBox="1"/>
          <p:nvPr/>
        </p:nvSpPr>
        <p:spPr>
          <a:xfrm>
            <a:off x="4443512" y="314605"/>
            <a:ext cx="3304976" cy="369332"/>
          </a:xfrm>
          <a:prstGeom prst="rect">
            <a:avLst/>
          </a:prstGeom>
          <a:noFill/>
        </p:spPr>
        <p:txBody>
          <a:bodyPr wrap="square">
            <a:spAutoFit/>
          </a:bodyPr>
          <a:lstStyle/>
          <a:p>
            <a:r>
              <a:rPr lang="en-AU" b="1" dirty="0"/>
              <a:t>Data visualizations</a:t>
            </a:r>
          </a:p>
        </p:txBody>
      </p:sp>
      <p:pic>
        <p:nvPicPr>
          <p:cNvPr id="11" name="Picture 10">
            <a:extLst>
              <a:ext uri="{FF2B5EF4-FFF2-40B4-BE49-F238E27FC236}">
                <a16:creationId xmlns:a16="http://schemas.microsoft.com/office/drawing/2014/main" id="{B8C2A054-E18E-EDBD-9446-5B1928C1E63C}"/>
              </a:ext>
            </a:extLst>
          </p:cNvPr>
          <p:cNvPicPr>
            <a:picLocks noChangeAspect="1"/>
          </p:cNvPicPr>
          <p:nvPr/>
        </p:nvPicPr>
        <p:blipFill>
          <a:blip r:embed="rId3"/>
          <a:stretch>
            <a:fillRect/>
          </a:stretch>
        </p:blipFill>
        <p:spPr>
          <a:xfrm>
            <a:off x="2881165" y="683938"/>
            <a:ext cx="5292452" cy="2847602"/>
          </a:xfrm>
          <a:prstGeom prst="rect">
            <a:avLst/>
          </a:prstGeom>
        </p:spPr>
      </p:pic>
      <p:pic>
        <p:nvPicPr>
          <p:cNvPr id="13" name="Picture 12">
            <a:extLst>
              <a:ext uri="{FF2B5EF4-FFF2-40B4-BE49-F238E27FC236}">
                <a16:creationId xmlns:a16="http://schemas.microsoft.com/office/drawing/2014/main" id="{97EC7C7A-CC9C-D130-1619-65DBF246FDA7}"/>
              </a:ext>
            </a:extLst>
          </p:cNvPr>
          <p:cNvPicPr>
            <a:picLocks noChangeAspect="1"/>
          </p:cNvPicPr>
          <p:nvPr/>
        </p:nvPicPr>
        <p:blipFill>
          <a:blip r:embed="rId4"/>
          <a:stretch>
            <a:fillRect/>
          </a:stretch>
        </p:blipFill>
        <p:spPr>
          <a:xfrm>
            <a:off x="6162990" y="3759192"/>
            <a:ext cx="5013010" cy="2983736"/>
          </a:xfrm>
          <a:prstGeom prst="rect">
            <a:avLst/>
          </a:prstGeom>
        </p:spPr>
      </p:pic>
      <p:pic>
        <p:nvPicPr>
          <p:cNvPr id="15" name="Picture 14">
            <a:extLst>
              <a:ext uri="{FF2B5EF4-FFF2-40B4-BE49-F238E27FC236}">
                <a16:creationId xmlns:a16="http://schemas.microsoft.com/office/drawing/2014/main" id="{02737F19-2CD4-1322-7B1E-9D7168A5C56E}"/>
              </a:ext>
            </a:extLst>
          </p:cNvPr>
          <p:cNvPicPr>
            <a:picLocks noChangeAspect="1"/>
          </p:cNvPicPr>
          <p:nvPr/>
        </p:nvPicPr>
        <p:blipFill>
          <a:blip r:embed="rId5"/>
          <a:stretch>
            <a:fillRect/>
          </a:stretch>
        </p:blipFill>
        <p:spPr>
          <a:xfrm>
            <a:off x="870538" y="3686474"/>
            <a:ext cx="5292452" cy="3099424"/>
          </a:xfrm>
          <a:prstGeom prst="rect">
            <a:avLst/>
          </a:prstGeom>
        </p:spPr>
      </p:pic>
      <p:pic>
        <p:nvPicPr>
          <p:cNvPr id="4098" name="Picture 2" descr="Office woman presenting graph PNG, SVG">
            <a:extLst>
              <a:ext uri="{FF2B5EF4-FFF2-40B4-BE49-F238E27FC236}">
                <a16:creationId xmlns:a16="http://schemas.microsoft.com/office/drawing/2014/main" id="{98A44112-DDA0-F8B4-969C-7B209C55A7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6563" y="1159727"/>
            <a:ext cx="1971675"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963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3E61A-7A63-C92A-88F5-F4C00E0D1D4B}"/>
              </a:ext>
            </a:extLst>
          </p:cNvPr>
          <p:cNvSpPr>
            <a:spLocks noGrp="1"/>
          </p:cNvSpPr>
          <p:nvPr>
            <p:ph type="title"/>
          </p:nvPr>
        </p:nvSpPr>
        <p:spPr>
          <a:xfrm>
            <a:off x="2616200" y="495458"/>
            <a:ext cx="10515600" cy="1325563"/>
          </a:xfrm>
        </p:spPr>
        <p:txBody>
          <a:bodyPr anchor="ctr">
            <a:normAutofit/>
          </a:bodyPr>
          <a:lstStyle/>
          <a:p>
            <a:r>
              <a:rPr lang="en-AU" dirty="0"/>
              <a:t>Conclusion </a:t>
            </a:r>
          </a:p>
        </p:txBody>
      </p:sp>
      <p:sp>
        <p:nvSpPr>
          <p:cNvPr id="10" name="Content Placeholder 2">
            <a:extLst>
              <a:ext uri="{FF2B5EF4-FFF2-40B4-BE49-F238E27FC236}">
                <a16:creationId xmlns:a16="http://schemas.microsoft.com/office/drawing/2014/main" id="{07315CCB-420D-B3F2-D614-3551186F3982}"/>
              </a:ext>
            </a:extLst>
          </p:cNvPr>
          <p:cNvSpPr>
            <a:spLocks noGrp="1"/>
          </p:cNvSpPr>
          <p:nvPr>
            <p:ph idx="1"/>
          </p:nvPr>
        </p:nvSpPr>
        <p:spPr>
          <a:xfrm>
            <a:off x="676894" y="1670145"/>
            <a:ext cx="8752114" cy="4393884"/>
          </a:xfrm>
        </p:spPr>
        <p:txBody>
          <a:bodyPr>
            <a:normAutofit/>
          </a:bodyPr>
          <a:lstStyle/>
          <a:p>
            <a:pPr marL="285750" indent="-285750">
              <a:buFont typeface="Arial" panose="020B0604020202020204" pitchFamily="34" charset="0"/>
              <a:buChar char="•"/>
            </a:pPr>
            <a:r>
              <a:rPr lang="en-US" sz="2000" dirty="0"/>
              <a:t>For this project, we present to users about the Steam games data visualisation using the techniques introduced in above sides.</a:t>
            </a:r>
          </a:p>
          <a:p>
            <a:pPr marL="285750" indent="-285750">
              <a:buFont typeface="Arial" panose="020B0604020202020204" pitchFamily="34" charset="0"/>
              <a:buChar char="•"/>
            </a:pPr>
            <a:r>
              <a:rPr lang="en-US" sz="2000" dirty="0"/>
              <a:t>The project adopted a comprehensive approach, incorporating data pre-processing, cleansing, exporting, loading to databases, querying &amp; aggregating, plotting, finally with back-end serving &amp; interactive dashboarding.</a:t>
            </a:r>
          </a:p>
          <a:p>
            <a:pPr marL="285750" indent="-285750">
              <a:buFont typeface="Arial" panose="020B0604020202020204" pitchFamily="34" charset="0"/>
              <a:buChar char="•"/>
            </a:pPr>
            <a:r>
              <a:rPr lang="en-US" sz="2000" dirty="0"/>
              <a:t>Some limitations for the project: </a:t>
            </a:r>
          </a:p>
          <a:p>
            <a:pPr marL="342900" indent="-342900">
              <a:buFontTx/>
              <a:buChar char="-"/>
            </a:pPr>
            <a:r>
              <a:rPr lang="en-US" sz="2000" dirty="0"/>
              <a:t>The source data sets contains many missing data, even after manipulation some columns need to be removed due to low quality. </a:t>
            </a:r>
          </a:p>
          <a:p>
            <a:endParaRPr lang="en-US" sz="2000" dirty="0"/>
          </a:p>
        </p:txBody>
      </p:sp>
      <p:sp>
        <p:nvSpPr>
          <p:cNvPr id="5" name="Slide Number Placeholder 4">
            <a:extLst>
              <a:ext uri="{FF2B5EF4-FFF2-40B4-BE49-F238E27FC236}">
                <a16:creationId xmlns:a16="http://schemas.microsoft.com/office/drawing/2014/main" id="{881D8B8A-94BF-7199-D1D5-05EAA55CBBEE}"/>
              </a:ext>
            </a:extLst>
          </p:cNvPr>
          <p:cNvSpPr>
            <a:spLocks noGrp="1"/>
          </p:cNvSpPr>
          <p:nvPr>
            <p:ph type="sldNum" sz="quarter" idx="15"/>
          </p:nvPr>
        </p:nvSpPr>
        <p:spPr/>
        <p:txBody>
          <a:bodyPr anchor="ctr">
            <a:normAutofit/>
          </a:bodyPr>
          <a:lstStyle/>
          <a:p>
            <a:pPr>
              <a:spcAft>
                <a:spcPts val="600"/>
              </a:spcAft>
            </a:pPr>
            <a:fld id="{CC43B8D3-9A08-F84C-9DD4-44948BA52D4B}" type="slidenum">
              <a:rPr lang="en-US" smtClean="0"/>
              <a:pPr>
                <a:spcAft>
                  <a:spcPts val="600"/>
                </a:spcAft>
              </a:pPr>
              <a:t>17</a:t>
            </a:fld>
            <a:endParaRPr lang="en-US"/>
          </a:p>
        </p:txBody>
      </p:sp>
    </p:spTree>
    <p:extLst>
      <p:ext uri="{BB962C8B-B14F-4D97-AF65-F5344CB8AC3E}">
        <p14:creationId xmlns:p14="http://schemas.microsoft.com/office/powerpoint/2010/main" val="613251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a:xfrm>
            <a:off x="4370120" y="2036693"/>
            <a:ext cx="6002840" cy="1917790"/>
          </a:xfrm>
        </p:spPr>
        <p:txBody>
          <a:bodyPr/>
          <a:lstStyle/>
          <a:p>
            <a:r>
              <a:rPr lang="en-US" b="1" dirty="0"/>
              <a:t>Demonstration</a:t>
            </a:r>
          </a:p>
        </p:txBody>
      </p:sp>
    </p:spTree>
    <p:extLst>
      <p:ext uri="{BB962C8B-B14F-4D97-AF65-F5344CB8AC3E}">
        <p14:creationId xmlns:p14="http://schemas.microsoft.com/office/powerpoint/2010/main" val="316121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D0DD9E-7605-9861-6098-A0A1445CF137}"/>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kern="1200">
                <a:solidFill>
                  <a:schemeClr val="tx1"/>
                </a:solidFill>
                <a:latin typeface="+mj-lt"/>
                <a:ea typeface="+mj-ea"/>
                <a:cs typeface="+mj-cs"/>
              </a:rPr>
              <a:t>Introduction</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EBEB75A-37C0-EEC0-0BC7-2A72DFE772C4}"/>
              </a:ext>
            </a:extLst>
          </p:cNvPr>
          <p:cNvSpPr>
            <a:spLocks noGrp="1"/>
          </p:cNvSpPr>
          <p:nvPr>
            <p:ph idx="1"/>
          </p:nvPr>
        </p:nvSpPr>
        <p:spPr>
          <a:xfrm>
            <a:off x="1115568" y="2481943"/>
            <a:ext cx="10168128" cy="3695020"/>
          </a:xfrm>
        </p:spPr>
        <p:txBody>
          <a:bodyPr vert="horz" lIns="91440" tIns="45720" rIns="91440" bIns="45720" rtlCol="0">
            <a:normAutofit/>
          </a:bodyPr>
          <a:lstStyle/>
          <a:p>
            <a:pPr marL="0"/>
            <a:r>
              <a:rPr lang="en-US" sz="2200" b="1" dirty="0"/>
              <a:t>Why Chose this topic?</a:t>
            </a:r>
          </a:p>
          <a:p>
            <a:r>
              <a:rPr lang="en-US" sz="2200" dirty="0"/>
              <a:t>We want to present users with insights of the world’s most popular digital games distribution platform (Steam!) </a:t>
            </a:r>
          </a:p>
          <a:p>
            <a:r>
              <a:rPr lang="en-US" sz="2200" dirty="0"/>
              <a:t>Through this project, we would like to show users our findings of games data in a visual perspective, such as </a:t>
            </a:r>
            <a:r>
              <a:rPr lang="en-US" sz="2200" dirty="0">
                <a:sym typeface="Wingdings" pitchFamily="2" charset="2"/>
              </a:rPr>
              <a:t> in various plots.</a:t>
            </a:r>
          </a:p>
          <a:p>
            <a:r>
              <a:rPr lang="en-US" sz="2200" dirty="0">
                <a:sym typeface="Wingdings" pitchFamily="2" charset="2"/>
              </a:rPr>
              <a:t>Hence, our project offers users to view in both static &amp; dynamic charts ways, with certain extent of user interactivity included to enable users view the data in their interests.</a:t>
            </a:r>
          </a:p>
        </p:txBody>
      </p:sp>
      <p:sp>
        <p:nvSpPr>
          <p:cNvPr id="5" name="Slide Number Placeholder 4">
            <a:extLst>
              <a:ext uri="{FF2B5EF4-FFF2-40B4-BE49-F238E27FC236}">
                <a16:creationId xmlns:a16="http://schemas.microsoft.com/office/drawing/2014/main" id="{2971F3EA-A428-D5E1-643A-8ED7BF5DBBEF}"/>
              </a:ext>
            </a:extLst>
          </p:cNvPr>
          <p:cNvSpPr>
            <a:spLocks noGrp="1"/>
          </p:cNvSpPr>
          <p:nvPr>
            <p:ph type="sldNum" sz="quarter" idx="15"/>
          </p:nvPr>
        </p:nvSpPr>
        <p:spPr>
          <a:xfrm>
            <a:off x="8540496" y="6356350"/>
            <a:ext cx="2743200" cy="365125"/>
          </a:xfrm>
        </p:spPr>
        <p:txBody>
          <a:bodyPr vert="horz" lIns="91440" tIns="45720" rIns="91440" bIns="45720" rtlCol="0" anchor="ctr">
            <a:normAutofit/>
          </a:bodyPr>
          <a:lstStyle/>
          <a:p>
            <a:pPr>
              <a:spcAft>
                <a:spcPts val="600"/>
              </a:spcAft>
            </a:pPr>
            <a:fld id="{CC43B8D3-9A08-F84C-9DD4-44948BA52D4B}" type="slidenum">
              <a:rPr lang="en-US">
                <a:solidFill>
                  <a:schemeClr val="tx1">
                    <a:lumMod val="50000"/>
                    <a:lumOff val="50000"/>
                  </a:schemeClr>
                </a:solidFill>
              </a:rPr>
              <a:pPr>
                <a:spcAft>
                  <a:spcPts val="600"/>
                </a:spcAft>
              </a:pPr>
              <a:t>2</a:t>
            </a:fld>
            <a:endParaRPr lang="en-US">
              <a:solidFill>
                <a:schemeClr val="tx1">
                  <a:lumMod val="50000"/>
                  <a:lumOff val="50000"/>
                </a:schemeClr>
              </a:solidFill>
            </a:endParaRPr>
          </a:p>
        </p:txBody>
      </p:sp>
    </p:spTree>
    <p:extLst>
      <p:ext uri="{BB962C8B-B14F-4D97-AF65-F5344CB8AC3E}">
        <p14:creationId xmlns:p14="http://schemas.microsoft.com/office/powerpoint/2010/main" val="391058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718AF2-1729-155E-F0A2-E67C477B4F3D}"/>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kern="1200">
                <a:solidFill>
                  <a:schemeClr val="tx1"/>
                </a:solidFill>
                <a:latin typeface="+mj-lt"/>
                <a:ea typeface="+mj-ea"/>
                <a:cs typeface="+mj-cs"/>
              </a:rPr>
              <a:t>Data Sources</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C467E6A-1C67-4916-C041-5230D340C56B}"/>
              </a:ext>
            </a:extLst>
          </p:cNvPr>
          <p:cNvSpPr>
            <a:spLocks noGrp="1"/>
          </p:cNvSpPr>
          <p:nvPr>
            <p:ph idx="1"/>
          </p:nvPr>
        </p:nvSpPr>
        <p:spPr>
          <a:xfrm>
            <a:off x="1115568" y="2481943"/>
            <a:ext cx="10168128" cy="3695020"/>
          </a:xfrm>
        </p:spPr>
        <p:txBody>
          <a:bodyPr vert="horz" lIns="91440" tIns="45720" rIns="91440" bIns="45720" rtlCol="0">
            <a:normAutofit/>
          </a:bodyPr>
          <a:lstStyle/>
          <a:p>
            <a:pPr marL="0"/>
            <a:r>
              <a:rPr lang="en-US" sz="1700" b="0" i="0">
                <a:effectLst/>
                <a:highlight>
                  <a:srgbClr val="FFFFFF"/>
                </a:highlight>
              </a:rPr>
              <a:t>Kaggle.com, Martin Bustos, Steam Games Dataset url: </a:t>
            </a:r>
            <a:r>
              <a:rPr lang="en-US" sz="1700" b="0" i="0" u="sng">
                <a:effectLst/>
                <a:highlight>
                  <a:srgbClr val="FFFFFF"/>
                </a:highlight>
                <a:hlinkClick r:id="rId2"/>
              </a:rPr>
              <a:t>https://www.kaggle.com/datasets/fronkongames/steam-games-dataset</a:t>
            </a:r>
            <a:r>
              <a:rPr lang="en-US" sz="1700" b="0" i="0">
                <a:effectLst/>
                <a:highlight>
                  <a:srgbClr val="FFFFFF"/>
                </a:highlight>
              </a:rPr>
              <a:t> Licence: MIT (url: </a:t>
            </a:r>
            <a:r>
              <a:rPr lang="en-US" sz="1700" b="0" i="0" u="sng">
                <a:effectLst/>
                <a:highlight>
                  <a:srgbClr val="FFFFFF"/>
                </a:highlight>
                <a:hlinkClick r:id="rId3"/>
              </a:rPr>
              <a:t>https://www.mit.edu/~amini/LICENSE.md</a:t>
            </a:r>
            <a:r>
              <a:rPr lang="en-US" sz="1700" b="0" i="0">
                <a:effectLst/>
                <a:highlight>
                  <a:srgbClr val="FFFFFF"/>
                </a:highlight>
              </a:rPr>
              <a:t>) </a:t>
            </a:r>
          </a:p>
          <a:p>
            <a:pPr marL="0"/>
            <a:r>
              <a:rPr lang="en-US" sz="1700" b="0" i="0">
                <a:effectLst/>
                <a:highlight>
                  <a:srgbClr val="FFFFFF"/>
                </a:highlight>
              </a:rPr>
              <a:t>- Author Declaration: All data has been collected thanks to the Web API provided by Steam (Steam Spy). Only games (no DLCs, episodes, music, videos, etc) currently released have been added.</a:t>
            </a:r>
          </a:p>
          <a:p>
            <a:pPr marL="0"/>
            <a:endParaRPr lang="en-US" sz="1700" b="0" i="0">
              <a:effectLst/>
              <a:highlight>
                <a:srgbClr val="FFFFFF"/>
              </a:highlight>
            </a:endParaRPr>
          </a:p>
          <a:p>
            <a:pPr marL="0"/>
            <a:r>
              <a:rPr lang="en-US" sz="1700" b="0" i="0">
                <a:effectLst/>
                <a:highlight>
                  <a:srgbClr val="FFFFFF"/>
                </a:highlight>
              </a:rPr>
              <a:t>Kaggle.com, Nik Davis, Steam Store Games (Clean dataset) url: </a:t>
            </a:r>
            <a:r>
              <a:rPr lang="en-US" sz="1700" b="0" i="0" u="sng">
                <a:effectLst/>
                <a:highlight>
                  <a:srgbClr val="FFFFFF"/>
                </a:highlight>
                <a:hlinkClick r:id="rId4"/>
              </a:rPr>
              <a:t>https://www.kaggle.com/datasets/nikdavis/steam-store-games</a:t>
            </a:r>
            <a:r>
              <a:rPr lang="en-US" sz="1700" b="0" i="0">
                <a:effectLst/>
                <a:highlight>
                  <a:srgbClr val="FFFFFF"/>
                </a:highlight>
              </a:rPr>
              <a:t> Licence: Attribution 4.0 International (CC BY 4.0) (url: </a:t>
            </a:r>
            <a:r>
              <a:rPr lang="en-US" sz="1700" b="0" i="0" u="sng">
                <a:effectLst/>
                <a:highlight>
                  <a:srgbClr val="FFFFFF"/>
                </a:highlight>
                <a:hlinkClick r:id="rId5"/>
              </a:rPr>
              <a:t>https://creativecommons.org/licenses/by/4.0/</a:t>
            </a:r>
            <a:r>
              <a:rPr lang="en-US" sz="1700" b="0" i="0">
                <a:effectLst/>
                <a:highlight>
                  <a:srgbClr val="FFFFFF"/>
                </a:highlight>
              </a:rPr>
              <a:t>) </a:t>
            </a:r>
          </a:p>
          <a:p>
            <a:pPr marL="0"/>
            <a:r>
              <a:rPr lang="en-US" sz="1700" b="0" i="0">
                <a:effectLst/>
                <a:highlight>
                  <a:srgbClr val="FFFFFF"/>
                </a:highlight>
              </a:rPr>
              <a:t>- Author Declaration: Hereby according to the author said: data gathered via using Steam Store and SteamSpy API.</a:t>
            </a:r>
          </a:p>
          <a:p>
            <a:endParaRPr lang="en-US" sz="1700"/>
          </a:p>
        </p:txBody>
      </p:sp>
      <p:sp>
        <p:nvSpPr>
          <p:cNvPr id="5" name="Slide Number Placeholder 4">
            <a:extLst>
              <a:ext uri="{FF2B5EF4-FFF2-40B4-BE49-F238E27FC236}">
                <a16:creationId xmlns:a16="http://schemas.microsoft.com/office/drawing/2014/main" id="{279E97E9-E64D-EF08-5E0B-D19DC1A3320F}"/>
              </a:ext>
            </a:extLst>
          </p:cNvPr>
          <p:cNvSpPr>
            <a:spLocks noGrp="1"/>
          </p:cNvSpPr>
          <p:nvPr>
            <p:ph type="sldNum" sz="quarter" idx="15"/>
          </p:nvPr>
        </p:nvSpPr>
        <p:spPr>
          <a:xfrm>
            <a:off x="8540496" y="6356350"/>
            <a:ext cx="2743200" cy="365125"/>
          </a:xfrm>
        </p:spPr>
        <p:txBody>
          <a:bodyPr vert="horz" lIns="91440" tIns="45720" rIns="91440" bIns="45720" rtlCol="0" anchor="ctr">
            <a:normAutofit/>
          </a:bodyPr>
          <a:lstStyle/>
          <a:p>
            <a:pPr>
              <a:spcAft>
                <a:spcPts val="600"/>
              </a:spcAft>
            </a:pPr>
            <a:fld id="{CC43B8D3-9A08-F84C-9DD4-44948BA52D4B}" type="slidenum">
              <a:rPr lang="en-US">
                <a:solidFill>
                  <a:schemeClr val="tx1">
                    <a:lumMod val="50000"/>
                    <a:lumOff val="50000"/>
                  </a:schemeClr>
                </a:solidFill>
              </a:rPr>
              <a:pPr>
                <a:spcAft>
                  <a:spcPts val="600"/>
                </a:spcAft>
              </a:pPr>
              <a:t>3</a:t>
            </a:fld>
            <a:endParaRPr lang="en-US">
              <a:solidFill>
                <a:schemeClr val="tx1">
                  <a:lumMod val="50000"/>
                  <a:lumOff val="50000"/>
                </a:schemeClr>
              </a:solidFill>
            </a:endParaRPr>
          </a:p>
        </p:txBody>
      </p:sp>
    </p:spTree>
    <p:extLst>
      <p:ext uri="{BB962C8B-B14F-4D97-AF65-F5344CB8AC3E}">
        <p14:creationId xmlns:p14="http://schemas.microsoft.com/office/powerpoint/2010/main" val="259029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318E-7BA0-2785-C2C1-9BB537E84531}"/>
              </a:ext>
            </a:extLst>
          </p:cNvPr>
          <p:cNvSpPr>
            <a:spLocks noGrp="1"/>
          </p:cNvSpPr>
          <p:nvPr>
            <p:ph type="title"/>
          </p:nvPr>
        </p:nvSpPr>
        <p:spPr>
          <a:xfrm>
            <a:off x="2679541" y="-193040"/>
            <a:ext cx="3932237" cy="1600200"/>
          </a:xfrm>
        </p:spPr>
        <p:txBody>
          <a:bodyPr anchor="b">
            <a:normAutofit/>
          </a:bodyPr>
          <a:lstStyle/>
          <a:p>
            <a:r>
              <a:rPr lang="en-AU" b="1" dirty="0"/>
              <a:t>Guiding Questions</a:t>
            </a:r>
          </a:p>
        </p:txBody>
      </p:sp>
      <p:graphicFrame>
        <p:nvGraphicFramePr>
          <p:cNvPr id="30" name="Content Placeholder 2">
            <a:extLst>
              <a:ext uri="{FF2B5EF4-FFF2-40B4-BE49-F238E27FC236}">
                <a16:creationId xmlns:a16="http://schemas.microsoft.com/office/drawing/2014/main" id="{29EE77E6-14DB-14E7-EAA6-AFFDABF2D40D}"/>
              </a:ext>
            </a:extLst>
          </p:cNvPr>
          <p:cNvGraphicFramePr>
            <a:graphicFrameLocks noGrp="1"/>
          </p:cNvGraphicFramePr>
          <p:nvPr>
            <p:ph idx="1"/>
          </p:nvPr>
        </p:nvGraphicFramePr>
        <p:xfrm>
          <a:off x="5180012" y="1665287"/>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A150E2C9-7FCB-08B2-494E-DEE9F1A1152A}"/>
              </a:ext>
            </a:extLst>
          </p:cNvPr>
          <p:cNvSpPr>
            <a:spLocks noGrp="1"/>
          </p:cNvSpPr>
          <p:nvPr>
            <p:ph type="sldNum" sz="quarter" idx="12"/>
          </p:nvPr>
        </p:nvSpPr>
        <p:spPr/>
        <p:txBody>
          <a:bodyPr anchor="ctr">
            <a:normAutofit/>
          </a:bodyPr>
          <a:lstStyle/>
          <a:p>
            <a:pPr>
              <a:spcAft>
                <a:spcPts val="600"/>
              </a:spcAft>
            </a:pPr>
            <a:fld id="{CC43B8D3-9A08-F84C-9DD4-44948BA52D4B}" type="slidenum">
              <a:rPr lang="en-US" smtClean="0"/>
              <a:pPr>
                <a:spcAft>
                  <a:spcPts val="600"/>
                </a:spcAft>
              </a:pPr>
              <a:t>4</a:t>
            </a:fld>
            <a:endParaRPr lang="en-US"/>
          </a:p>
        </p:txBody>
      </p:sp>
      <p:pic>
        <p:nvPicPr>
          <p:cNvPr id="2050" name="Picture 2" descr="Question Clipart Photos, Images &amp; Pictures | Shutterstock">
            <a:extLst>
              <a:ext uri="{FF2B5EF4-FFF2-40B4-BE49-F238E27FC236}">
                <a16:creationId xmlns:a16="http://schemas.microsoft.com/office/drawing/2014/main" id="{07F0174F-9661-C063-2C47-3DAA401F975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848"/>
          <a:stretch/>
        </p:blipFill>
        <p:spPr bwMode="auto">
          <a:xfrm>
            <a:off x="1662399" y="1963419"/>
            <a:ext cx="2983260" cy="389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488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B551F4-6C52-150E-C835-E8FEE8E4DEF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a:solidFill>
                  <a:schemeClr val="tx1"/>
                </a:solidFill>
                <a:latin typeface="+mj-lt"/>
                <a:ea typeface="+mj-ea"/>
                <a:cs typeface="+mj-cs"/>
              </a:rPr>
              <a:t>Libraries Used for this project</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6A2455E-4ACA-2582-FDF3-1DEC1094ACFD}"/>
              </a:ext>
            </a:extLst>
          </p:cNvPr>
          <p:cNvSpPr>
            <a:spLocks noGrp="1"/>
          </p:cNvSpPr>
          <p:nvPr>
            <p:ph idx="1"/>
          </p:nvPr>
        </p:nvSpPr>
        <p:spPr>
          <a:xfrm>
            <a:off x="992578" y="1445615"/>
            <a:ext cx="10643711" cy="4910734"/>
          </a:xfrm>
        </p:spPr>
        <p:txBody>
          <a:bodyPr vert="horz" lIns="91440" tIns="45720" rIns="91440" bIns="45720" rtlCol="0">
            <a:normAutofit/>
          </a:bodyPr>
          <a:lstStyle/>
          <a:p>
            <a:pPr marL="0" indent="0">
              <a:buNone/>
            </a:pPr>
            <a:r>
              <a:rPr lang="en-US" sz="1600" b="1" dirty="0"/>
              <a:t>Data Cleansing:</a:t>
            </a:r>
          </a:p>
          <a:p>
            <a:r>
              <a:rPr lang="en-US" sz="1600" dirty="0"/>
              <a:t>Pandas, Numpy (standard python library for data processing &amp; analysis, also helpful for transforming &amp; exporting data in CSV &amp; JSON format)</a:t>
            </a:r>
          </a:p>
          <a:p>
            <a:endParaRPr lang="en-US" sz="1600" dirty="0"/>
          </a:p>
          <a:p>
            <a:pPr marL="0" indent="0">
              <a:buNone/>
            </a:pPr>
            <a:r>
              <a:rPr lang="en-US" sz="1600" b="1" dirty="0"/>
              <a:t>Database &amp; CRUD:</a:t>
            </a:r>
          </a:p>
          <a:p>
            <a:r>
              <a:rPr lang="en-US" sz="1600" dirty="0"/>
              <a:t>MongoDB + Pymongo </a:t>
            </a:r>
          </a:p>
          <a:p>
            <a:pPr marL="0"/>
            <a:r>
              <a:rPr lang="en-US" sz="1600" dirty="0"/>
              <a:t>(Even after initial cleaning, Steam games data still contains columns with nested strings which hard to load directly into relational DB like SQLite/Postegre. So MongoDB is better choice as storing JSON-like data)</a:t>
            </a:r>
          </a:p>
          <a:p>
            <a:pPr marL="0"/>
            <a:endParaRPr lang="en-US" sz="1600" dirty="0"/>
          </a:p>
          <a:p>
            <a:pPr marL="0" indent="0">
              <a:buNone/>
            </a:pPr>
            <a:r>
              <a:rPr lang="en-US" sz="1600" b="1" dirty="0"/>
              <a:t>Back-end server:</a:t>
            </a:r>
          </a:p>
          <a:p>
            <a:r>
              <a:rPr lang="en-US" sz="1600" dirty="0"/>
              <a:t>Flask (Light-weight back end serve written in python suitable for quick &amp; easy hosting for small-scale project)</a:t>
            </a:r>
          </a:p>
          <a:p>
            <a:endParaRPr lang="en-US" sz="1600" dirty="0"/>
          </a:p>
          <a:p>
            <a:pPr marL="0" indent="0">
              <a:buNone/>
            </a:pPr>
            <a:r>
              <a:rPr lang="en-US" sz="1600" b="1" dirty="0"/>
              <a:t>Plotting:</a:t>
            </a:r>
          </a:p>
          <a:p>
            <a:pPr marL="0"/>
            <a:r>
              <a:rPr lang="en-US" sz="1600" b="1" dirty="0"/>
              <a:t>- </a:t>
            </a:r>
            <a:r>
              <a:rPr lang="en-US" sz="1600" dirty="0"/>
              <a:t>Matplotlib, Seaborn, D3.js, Plotly.js  (First 2 library is popular for plotting static chart in </a:t>
            </a:r>
            <a:r>
              <a:rPr lang="en-US" sz="1600" dirty="0" err="1"/>
              <a:t>py</a:t>
            </a:r>
            <a:r>
              <a:rPr lang="en-US" sz="1600" dirty="0"/>
              <a:t>, D3 and Plotly useful for providing interactive plots for users)</a:t>
            </a:r>
            <a:endParaRPr lang="en-US" sz="1600" b="1" dirty="0"/>
          </a:p>
          <a:p>
            <a:pPr marL="0"/>
            <a:endParaRPr lang="en-US" sz="1300" dirty="0"/>
          </a:p>
        </p:txBody>
      </p:sp>
      <p:sp>
        <p:nvSpPr>
          <p:cNvPr id="5" name="Slide Number Placeholder 4">
            <a:extLst>
              <a:ext uri="{FF2B5EF4-FFF2-40B4-BE49-F238E27FC236}">
                <a16:creationId xmlns:a16="http://schemas.microsoft.com/office/drawing/2014/main" id="{9C2E31AD-97C8-1CE9-D152-8F4558B1041F}"/>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pPr>
            <a:fld id="{CC43B8D3-9A08-F84C-9DD4-44948BA52D4B}" type="slidenum">
              <a:rPr lang="en-US" smtClean="0">
                <a:solidFill>
                  <a:schemeClr val="tx1">
                    <a:tint val="75000"/>
                  </a:schemeClr>
                </a:solidFill>
              </a:rPr>
              <a:pPr>
                <a:spcAft>
                  <a:spcPts val="600"/>
                </a:spcAft>
              </a:pPr>
              <a:t>5</a:t>
            </a:fld>
            <a:endParaRPr lang="en-US">
              <a:solidFill>
                <a:schemeClr val="tx1">
                  <a:tint val="75000"/>
                </a:schemeClr>
              </a:solidFill>
            </a:endParaRPr>
          </a:p>
        </p:txBody>
      </p:sp>
    </p:spTree>
    <p:extLst>
      <p:ext uri="{BB962C8B-B14F-4D97-AF65-F5344CB8AC3E}">
        <p14:creationId xmlns:p14="http://schemas.microsoft.com/office/powerpoint/2010/main" val="143617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project&#10;&#10;Description automatically generated">
            <a:extLst>
              <a:ext uri="{FF2B5EF4-FFF2-40B4-BE49-F238E27FC236}">
                <a16:creationId xmlns:a16="http://schemas.microsoft.com/office/drawing/2014/main" id="{5660B549-0D89-6FAC-0116-85E0BB3B2C5B}"/>
              </a:ext>
            </a:extLst>
          </p:cNvPr>
          <p:cNvPicPr>
            <a:picLocks noChangeAspect="1"/>
          </p:cNvPicPr>
          <p:nvPr/>
        </p:nvPicPr>
        <p:blipFill>
          <a:blip r:embed="rId2"/>
          <a:stretch>
            <a:fillRect/>
          </a:stretch>
        </p:blipFill>
        <p:spPr>
          <a:xfrm>
            <a:off x="1781175" y="33925"/>
            <a:ext cx="8201025" cy="6601825"/>
          </a:xfrm>
          <a:prstGeom prst="rect">
            <a:avLst/>
          </a:prstGeom>
        </p:spPr>
      </p:pic>
      <p:sp>
        <p:nvSpPr>
          <p:cNvPr id="5" name="Slide Number Placeholder 4">
            <a:extLst>
              <a:ext uri="{FF2B5EF4-FFF2-40B4-BE49-F238E27FC236}">
                <a16:creationId xmlns:a16="http://schemas.microsoft.com/office/drawing/2014/main" id="{CA2C47BD-0778-3D37-30C2-38634F4CA549}"/>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defTabSz="914400">
              <a:spcAft>
                <a:spcPts val="600"/>
              </a:spcAft>
            </a:pPr>
            <a:fld id="{CC43B8D3-9A08-F84C-9DD4-44948BA52D4B}" type="slidenum">
              <a:rPr lang="en-US">
                <a:solidFill>
                  <a:srgbClr val="FFFFFF"/>
                </a:solidFill>
              </a:rPr>
              <a:pPr defTabSz="914400">
                <a:spcAft>
                  <a:spcPts val="600"/>
                </a:spcAft>
              </a:pPr>
              <a:t>6</a:t>
            </a:fld>
            <a:endParaRPr lang="en-US">
              <a:solidFill>
                <a:srgbClr val="FFFFFF"/>
              </a:solidFill>
            </a:endParaRPr>
          </a:p>
        </p:txBody>
      </p:sp>
    </p:spTree>
    <p:extLst>
      <p:ext uri="{BB962C8B-B14F-4D97-AF65-F5344CB8AC3E}">
        <p14:creationId xmlns:p14="http://schemas.microsoft.com/office/powerpoint/2010/main" val="240240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ABB7-CAB6-906B-3248-267E96460889}"/>
              </a:ext>
            </a:extLst>
          </p:cNvPr>
          <p:cNvSpPr>
            <a:spLocks noGrp="1"/>
          </p:cNvSpPr>
          <p:nvPr>
            <p:ph type="title"/>
          </p:nvPr>
        </p:nvSpPr>
        <p:spPr>
          <a:xfrm>
            <a:off x="8309583" y="71585"/>
            <a:ext cx="3755747" cy="827742"/>
          </a:xfrm>
        </p:spPr>
        <p:txBody>
          <a:bodyPr vert="horz" lIns="91440" tIns="45720" rIns="91440" bIns="45720" rtlCol="0" anchor="b">
            <a:normAutofit/>
          </a:bodyPr>
          <a:lstStyle/>
          <a:p>
            <a:r>
              <a:rPr lang="en-US" sz="4000" b="1" dirty="0"/>
              <a:t>Data Wrangling</a:t>
            </a:r>
          </a:p>
        </p:txBody>
      </p:sp>
      <p:pic>
        <p:nvPicPr>
          <p:cNvPr id="9" name="Content Placeholder 8" descr="A screenshot of a computer program&#10;&#10;Description automatically generated">
            <a:extLst>
              <a:ext uri="{FF2B5EF4-FFF2-40B4-BE49-F238E27FC236}">
                <a16:creationId xmlns:a16="http://schemas.microsoft.com/office/drawing/2014/main" id="{92EA9B03-8E81-91DA-3FBD-1E82473A661C}"/>
              </a:ext>
            </a:extLst>
          </p:cNvPr>
          <p:cNvPicPr>
            <a:picLocks noChangeAspect="1"/>
          </p:cNvPicPr>
          <p:nvPr/>
        </p:nvPicPr>
        <p:blipFill>
          <a:blip r:embed="rId2"/>
          <a:srcRect t="4284" r="-1" b="-1"/>
          <a:stretch/>
        </p:blipFill>
        <p:spPr>
          <a:xfrm>
            <a:off x="39624" y="224844"/>
            <a:ext cx="8115280" cy="6408311"/>
          </a:xfrm>
          <a:prstGeom prst="rect">
            <a:avLst/>
          </a:prstGeom>
        </p:spPr>
      </p:pic>
      <p:sp>
        <p:nvSpPr>
          <p:cNvPr id="59" name="Content Placeholder 46">
            <a:extLst>
              <a:ext uri="{FF2B5EF4-FFF2-40B4-BE49-F238E27FC236}">
                <a16:creationId xmlns:a16="http://schemas.microsoft.com/office/drawing/2014/main" id="{645EB35A-0632-0196-4070-2B5162AF420D}"/>
              </a:ext>
            </a:extLst>
          </p:cNvPr>
          <p:cNvSpPr>
            <a:spLocks noGrp="1"/>
          </p:cNvSpPr>
          <p:nvPr>
            <p:ph idx="1"/>
          </p:nvPr>
        </p:nvSpPr>
        <p:spPr>
          <a:xfrm>
            <a:off x="8309583" y="970910"/>
            <a:ext cx="3755747" cy="5429887"/>
          </a:xfrm>
        </p:spPr>
        <p:txBody>
          <a:bodyPr vert="horz" lIns="91440" tIns="45720" rIns="91440" bIns="45720" rtlCol="0">
            <a:normAutofit/>
          </a:bodyPr>
          <a:lstStyle/>
          <a:p>
            <a:r>
              <a:rPr lang="en-US" sz="2000" dirty="0"/>
              <a:t>Using pandas &amp; </a:t>
            </a:r>
            <a:r>
              <a:rPr lang="en-US" sz="2000" dirty="0" err="1"/>
              <a:t>Numpy</a:t>
            </a:r>
            <a:r>
              <a:rPr lang="en-US" sz="2000" dirty="0"/>
              <a:t> to convert csv into data frames</a:t>
            </a:r>
          </a:p>
          <a:p>
            <a:r>
              <a:rPr lang="en-US" sz="2000" dirty="0"/>
              <a:t>Then apply data conversion &amp; subsetting, remove the </a:t>
            </a:r>
            <a:r>
              <a:rPr lang="en-US" sz="2000" dirty="0" err="1"/>
              <a:t>NaN</a:t>
            </a:r>
            <a:r>
              <a:rPr lang="en-US" sz="2000" dirty="0"/>
              <a:t>.</a:t>
            </a:r>
          </a:p>
          <a:p>
            <a:r>
              <a:rPr lang="en-US" sz="2000" dirty="0"/>
              <a:t>Examine the pre-processed data</a:t>
            </a:r>
          </a:p>
          <a:p>
            <a:r>
              <a:rPr lang="en-US" sz="2000" dirty="0"/>
              <a:t>Merge two data frames together by using Left merge and on common columns.</a:t>
            </a:r>
          </a:p>
          <a:p>
            <a:r>
              <a:rPr lang="en-US" sz="2000" dirty="0"/>
              <a:t>Export cleaned data into csv and JSON format for next step usage.</a:t>
            </a:r>
          </a:p>
          <a:p>
            <a:pPr marL="0" indent="0">
              <a:buNone/>
            </a:pPr>
            <a:endParaRPr lang="en-US" sz="2000" dirty="0"/>
          </a:p>
          <a:p>
            <a:pPr marL="0" indent="0">
              <a:buNone/>
            </a:pPr>
            <a:r>
              <a:rPr lang="en-US" sz="2000" dirty="0"/>
              <a:t>For detailed steps please visit the GitHub repository ‘Project_3’</a:t>
            </a:r>
          </a:p>
          <a:p>
            <a:endParaRPr lang="en-US" sz="2000" dirty="0"/>
          </a:p>
        </p:txBody>
      </p:sp>
      <p:sp>
        <p:nvSpPr>
          <p:cNvPr id="5" name="Slide Number Placeholder 4">
            <a:extLst>
              <a:ext uri="{FF2B5EF4-FFF2-40B4-BE49-F238E27FC236}">
                <a16:creationId xmlns:a16="http://schemas.microsoft.com/office/drawing/2014/main" id="{A08829E4-16DD-6533-7997-9589FCE03070}"/>
              </a:ext>
            </a:extLst>
          </p:cNvPr>
          <p:cNvSpPr>
            <a:spLocks noGrp="1"/>
          </p:cNvSpPr>
          <p:nvPr>
            <p:ph type="sldNum" sz="quarter" idx="15"/>
          </p:nvPr>
        </p:nvSpPr>
        <p:spPr>
          <a:xfrm>
            <a:off x="11704320" y="6459376"/>
            <a:ext cx="448056" cy="365125"/>
          </a:xfrm>
        </p:spPr>
        <p:txBody>
          <a:bodyPr vert="horz" lIns="91440" tIns="45720" rIns="91440" bIns="45720" rtlCol="0" anchor="ctr">
            <a:normAutofit/>
          </a:bodyPr>
          <a:lstStyle/>
          <a:p>
            <a:pPr defTabSz="914400">
              <a:spcAft>
                <a:spcPts val="600"/>
              </a:spcAft>
              <a:defRPr/>
            </a:pPr>
            <a:fld id="{CC43B8D3-9A08-F84C-9DD4-44948BA52D4B}" type="slidenum">
              <a:rPr lang="en-US" sz="1100">
                <a:solidFill>
                  <a:srgbClr val="FFFFFF"/>
                </a:solidFill>
                <a:latin typeface="Calibri" panose="020F0502020204030204"/>
              </a:rPr>
              <a:pPr defTabSz="914400">
                <a:spcAft>
                  <a:spcPts val="600"/>
                </a:spcAft>
                <a:defRPr/>
              </a:pPr>
              <a:t>7</a:t>
            </a:fld>
            <a:endParaRPr lang="en-US" sz="1100">
              <a:solidFill>
                <a:srgbClr val="FFFFFF"/>
              </a:solidFill>
              <a:latin typeface="Calibri" panose="020F0502020204030204"/>
            </a:endParaRPr>
          </a:p>
        </p:txBody>
      </p:sp>
    </p:spTree>
    <p:extLst>
      <p:ext uri="{BB962C8B-B14F-4D97-AF65-F5344CB8AC3E}">
        <p14:creationId xmlns:p14="http://schemas.microsoft.com/office/powerpoint/2010/main" val="246366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0FA619-4AEC-255C-84F9-3D30D0B27F2C}"/>
              </a:ext>
            </a:extLst>
          </p:cNvPr>
          <p:cNvSpPr>
            <a:spLocks noGrp="1"/>
          </p:cNvSpPr>
          <p:nvPr>
            <p:ph type="title"/>
          </p:nvPr>
        </p:nvSpPr>
        <p:spPr>
          <a:xfrm>
            <a:off x="4553733" y="548464"/>
            <a:ext cx="6798541" cy="1675623"/>
          </a:xfrm>
        </p:spPr>
        <p:txBody>
          <a:bodyPr vert="horz" lIns="91440" tIns="45720" rIns="91440" bIns="45720" rtlCol="0" anchor="b">
            <a:normAutofit/>
          </a:bodyPr>
          <a:lstStyle/>
          <a:p>
            <a:r>
              <a:rPr lang="en-US" sz="4000" b="1" dirty="0"/>
              <a:t>D3.js + Plotly.js interactive plotting</a:t>
            </a:r>
          </a:p>
        </p:txBody>
      </p:sp>
      <p:pic>
        <p:nvPicPr>
          <p:cNvPr id="7" name="Content Placeholder 6" descr="A screen shot of a computer program&#10;&#10;Description automatically generated">
            <a:extLst>
              <a:ext uri="{FF2B5EF4-FFF2-40B4-BE49-F238E27FC236}">
                <a16:creationId xmlns:a16="http://schemas.microsoft.com/office/drawing/2014/main" id="{165A3A86-F936-9203-9B05-3CC2063526CA}"/>
              </a:ext>
            </a:extLst>
          </p:cNvPr>
          <p:cNvPicPr>
            <a:picLocks noChangeAspect="1"/>
          </p:cNvPicPr>
          <p:nvPr/>
        </p:nvPicPr>
        <p:blipFill>
          <a:blip r:embed="rId2"/>
          <a:srcRect r="905"/>
          <a:stretch/>
        </p:blipFill>
        <p:spPr>
          <a:xfrm>
            <a:off x="1" y="10"/>
            <a:ext cx="4196496" cy="6857990"/>
          </a:xfrm>
          <a:prstGeom prst="rect">
            <a:avLst/>
          </a:prstGeom>
          <a:effectLst/>
        </p:spPr>
      </p:pic>
      <p:sp>
        <p:nvSpPr>
          <p:cNvPr id="20" name="Content Placeholder 19">
            <a:extLst>
              <a:ext uri="{FF2B5EF4-FFF2-40B4-BE49-F238E27FC236}">
                <a16:creationId xmlns:a16="http://schemas.microsoft.com/office/drawing/2014/main" id="{C423E257-19E7-C813-5ED6-B796569D2AE2}"/>
              </a:ext>
            </a:extLst>
          </p:cNvPr>
          <p:cNvSpPr>
            <a:spLocks noGrp="1"/>
          </p:cNvSpPr>
          <p:nvPr>
            <p:ph idx="1"/>
          </p:nvPr>
        </p:nvSpPr>
        <p:spPr>
          <a:xfrm>
            <a:off x="4553734" y="2409830"/>
            <a:ext cx="6798539" cy="3705217"/>
          </a:xfrm>
        </p:spPr>
        <p:txBody>
          <a:bodyPr vert="horz" lIns="91440" tIns="45720" rIns="91440" bIns="45720" rtlCol="0">
            <a:normAutofit/>
          </a:bodyPr>
          <a:lstStyle/>
          <a:p>
            <a:r>
              <a:rPr lang="en-US" sz="2000" dirty="0"/>
              <a:t>After initial data cleansing and exporting. I decide to build an interactive webpage and present plots using JavaScript.</a:t>
            </a:r>
          </a:p>
          <a:p>
            <a:r>
              <a:rPr lang="en-US" sz="2000" dirty="0"/>
              <a:t>Use the locally saved JSON steam data file, passing it in D3.js to load the data.</a:t>
            </a:r>
          </a:p>
          <a:p>
            <a:r>
              <a:rPr lang="en-US" sz="2000" dirty="0"/>
              <a:t>Inside D3.json.then(), groups the required data then using plotBarChart() and plotScatterPlot() function to process the charts</a:t>
            </a:r>
          </a:p>
          <a:p>
            <a:endParaRPr lang="en-US" sz="2000" dirty="0"/>
          </a:p>
          <a:p>
            <a:pPr marL="0" indent="0">
              <a:buNone/>
            </a:pPr>
            <a:r>
              <a:rPr lang="en-US" sz="2000" dirty="0"/>
              <a:t>For details, please view the repo thanks.</a:t>
            </a:r>
          </a:p>
        </p:txBody>
      </p:sp>
      <p:sp>
        <p:nvSpPr>
          <p:cNvPr id="5" name="Slide Number Placeholder 4">
            <a:extLst>
              <a:ext uri="{FF2B5EF4-FFF2-40B4-BE49-F238E27FC236}">
                <a16:creationId xmlns:a16="http://schemas.microsoft.com/office/drawing/2014/main" id="{04BA11D0-F2DF-F2E7-AC0B-868D02797CB5}"/>
              </a:ext>
            </a:extLst>
          </p:cNvPr>
          <p:cNvSpPr>
            <a:spLocks noGrp="1"/>
          </p:cNvSpPr>
          <p:nvPr>
            <p:ph type="sldNum" sz="quarter" idx="15"/>
          </p:nvPr>
        </p:nvSpPr>
        <p:spPr>
          <a:xfrm>
            <a:off x="9193686" y="6356350"/>
            <a:ext cx="2160114" cy="365125"/>
          </a:xfrm>
        </p:spPr>
        <p:txBody>
          <a:bodyPr vert="horz" lIns="91440" tIns="45720" rIns="91440" bIns="45720" rtlCol="0" anchor="ctr">
            <a:normAutofit/>
          </a:bodyPr>
          <a:lstStyle/>
          <a:p>
            <a:pPr>
              <a:spcAft>
                <a:spcPts val="600"/>
              </a:spcAft>
              <a:defRPr/>
            </a:pPr>
            <a:fld id="{CC43B8D3-9A08-F84C-9DD4-44948BA52D4B}" type="slidenum">
              <a:rPr lang="en-US" smtClean="0">
                <a:solidFill>
                  <a:prstClr val="black">
                    <a:tint val="75000"/>
                  </a:prstClr>
                </a:solidFill>
                <a:latin typeface="Calibri" panose="020F0502020204030204"/>
              </a:rPr>
              <a:pPr>
                <a:spcAft>
                  <a:spcPts val="600"/>
                </a:spcAft>
                <a:defRPr/>
              </a:pPr>
              <a:t>8</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668979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3147-3EC1-D382-99CA-37E7DD038275}"/>
              </a:ext>
            </a:extLst>
          </p:cNvPr>
          <p:cNvSpPr>
            <a:spLocks noGrp="1"/>
          </p:cNvSpPr>
          <p:nvPr>
            <p:ph type="title"/>
          </p:nvPr>
        </p:nvSpPr>
        <p:spPr>
          <a:xfrm>
            <a:off x="737616" y="421808"/>
            <a:ext cx="8870656" cy="764982"/>
          </a:xfrm>
        </p:spPr>
        <p:txBody>
          <a:bodyPr/>
          <a:lstStyle/>
          <a:p>
            <a:r>
              <a:rPr lang="en-AU" b="1" dirty="0"/>
              <a:t>Seaborn</a:t>
            </a:r>
          </a:p>
        </p:txBody>
      </p:sp>
      <p:sp>
        <p:nvSpPr>
          <p:cNvPr id="3" name="Content Placeholder 2">
            <a:extLst>
              <a:ext uri="{FF2B5EF4-FFF2-40B4-BE49-F238E27FC236}">
                <a16:creationId xmlns:a16="http://schemas.microsoft.com/office/drawing/2014/main" id="{54746726-699A-E35C-9E5E-D521F62BF80B}"/>
              </a:ext>
            </a:extLst>
          </p:cNvPr>
          <p:cNvSpPr>
            <a:spLocks noGrp="1"/>
          </p:cNvSpPr>
          <p:nvPr>
            <p:ph idx="1"/>
          </p:nvPr>
        </p:nvSpPr>
        <p:spPr>
          <a:xfrm>
            <a:off x="737616" y="1768264"/>
            <a:ext cx="5358384" cy="4588086"/>
          </a:xfrm>
        </p:spPr>
        <p:txBody>
          <a:bodyPr>
            <a:normAutofit/>
          </a:bodyPr>
          <a:lstStyle/>
          <a:p>
            <a:pPr marL="0" indent="0">
              <a:buNone/>
            </a:pPr>
            <a:r>
              <a:rPr lang="en-AU" b="1" dirty="0"/>
              <a:t>What is Seaborn?</a:t>
            </a:r>
          </a:p>
          <a:p>
            <a:pPr marL="0" indent="0">
              <a:buNone/>
            </a:pPr>
            <a:r>
              <a:rPr lang="en-AU" dirty="0">
                <a:solidFill>
                  <a:srgbClr val="000000"/>
                </a:solidFill>
                <a:latin typeface="-webkit-standard"/>
              </a:rPr>
              <a:t>P</a:t>
            </a:r>
            <a:r>
              <a:rPr lang="en-AU" b="0" i="0" u="none" strike="noStrike" dirty="0">
                <a:solidFill>
                  <a:srgbClr val="000000"/>
                </a:solidFill>
                <a:effectLst/>
                <a:latin typeface="-webkit-standard"/>
              </a:rPr>
              <a:t>owerful and versatile Python library built on top of Matplotlib, designed specifically for creating statistical graphics and visualizations with ease. It simplifies the process of making plots by providing a high-level interface and integrating well with Pandas Data Frames.</a:t>
            </a:r>
          </a:p>
        </p:txBody>
      </p:sp>
      <p:sp>
        <p:nvSpPr>
          <p:cNvPr id="5" name="Slide Number Placeholder 4">
            <a:extLst>
              <a:ext uri="{FF2B5EF4-FFF2-40B4-BE49-F238E27FC236}">
                <a16:creationId xmlns:a16="http://schemas.microsoft.com/office/drawing/2014/main" id="{C3D892E5-59C3-125B-E085-DB66C66A272A}"/>
              </a:ext>
            </a:extLst>
          </p:cNvPr>
          <p:cNvSpPr>
            <a:spLocks noGrp="1"/>
          </p:cNvSpPr>
          <p:nvPr>
            <p:ph type="sldNum" sz="quarter" idx="15"/>
          </p:nvPr>
        </p:nvSpPr>
        <p:spPr/>
        <p:txBody>
          <a:bodyPr/>
          <a:lstStyle/>
          <a:p>
            <a:fld id="{CC43B8D3-9A08-F84C-9DD4-44948BA52D4B}" type="slidenum">
              <a:rPr lang="en-US" smtClean="0"/>
              <a:pPr/>
              <a:t>9</a:t>
            </a:fld>
            <a:endParaRPr lang="en-US" dirty="0"/>
          </a:p>
        </p:txBody>
      </p:sp>
      <p:pic>
        <p:nvPicPr>
          <p:cNvPr id="11" name="Picture 10">
            <a:extLst>
              <a:ext uri="{FF2B5EF4-FFF2-40B4-BE49-F238E27FC236}">
                <a16:creationId xmlns:a16="http://schemas.microsoft.com/office/drawing/2014/main" id="{2804CBCB-5637-15CE-19FD-8067E792DC07}"/>
              </a:ext>
            </a:extLst>
          </p:cNvPr>
          <p:cNvPicPr>
            <a:picLocks noChangeAspect="1"/>
          </p:cNvPicPr>
          <p:nvPr/>
        </p:nvPicPr>
        <p:blipFill>
          <a:blip r:embed="rId2"/>
          <a:stretch>
            <a:fillRect/>
          </a:stretch>
        </p:blipFill>
        <p:spPr>
          <a:xfrm>
            <a:off x="6096000" y="3840854"/>
            <a:ext cx="5876871" cy="749300"/>
          </a:xfrm>
          <a:prstGeom prst="rect">
            <a:avLst/>
          </a:prstGeom>
        </p:spPr>
      </p:pic>
      <p:pic>
        <p:nvPicPr>
          <p:cNvPr id="12" name="Picture 11">
            <a:extLst>
              <a:ext uri="{FF2B5EF4-FFF2-40B4-BE49-F238E27FC236}">
                <a16:creationId xmlns:a16="http://schemas.microsoft.com/office/drawing/2014/main" id="{8FAF47DF-B894-A994-B06C-C6DC36A397EA}"/>
              </a:ext>
            </a:extLst>
          </p:cNvPr>
          <p:cNvPicPr>
            <a:picLocks noChangeAspect="1"/>
          </p:cNvPicPr>
          <p:nvPr/>
        </p:nvPicPr>
        <p:blipFill>
          <a:blip r:embed="rId3"/>
          <a:stretch>
            <a:fillRect/>
          </a:stretch>
        </p:blipFill>
        <p:spPr>
          <a:xfrm>
            <a:off x="6096000" y="1885324"/>
            <a:ext cx="5876871" cy="1557564"/>
          </a:xfrm>
          <a:prstGeom prst="rect">
            <a:avLst/>
          </a:prstGeom>
        </p:spPr>
      </p:pic>
    </p:spTree>
    <p:extLst>
      <p:ext uri="{BB962C8B-B14F-4D97-AF65-F5344CB8AC3E}">
        <p14:creationId xmlns:p14="http://schemas.microsoft.com/office/powerpoint/2010/main" val="255500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TotalTime>
  <Words>1248</Words>
  <Application>Microsoft Macintosh PowerPoint</Application>
  <PresentationFormat>Widescreen</PresentationFormat>
  <Paragraphs>135</Paragraphs>
  <Slides>18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-apple-system</vt:lpstr>
      <vt:lpstr>-webkit-standard</vt:lpstr>
      <vt:lpstr>Aptos</vt:lpstr>
      <vt:lpstr>Aptos Display</vt:lpstr>
      <vt:lpstr>Arial</vt:lpstr>
      <vt:lpstr>Calibri</vt:lpstr>
      <vt:lpstr>Helvetica</vt:lpstr>
      <vt:lpstr>Wingdings</vt:lpstr>
      <vt:lpstr>Office Theme</vt:lpstr>
      <vt:lpstr>Project 3 Group 3  Data Visualisation Track- Steam Games Data Visualisation</vt:lpstr>
      <vt:lpstr>Introduction</vt:lpstr>
      <vt:lpstr>Data Sources</vt:lpstr>
      <vt:lpstr>Guiding Questions</vt:lpstr>
      <vt:lpstr>Libraries Used for this project</vt:lpstr>
      <vt:lpstr>PowerPoint Presentation</vt:lpstr>
      <vt:lpstr>Data Wrangling</vt:lpstr>
      <vt:lpstr>D3.js + Plotly.js interactive plotting</vt:lpstr>
      <vt:lpstr>Seaborn</vt:lpstr>
      <vt:lpstr>Seaborn</vt:lpstr>
      <vt:lpstr>MongoDB + Pymongo</vt:lpstr>
      <vt:lpstr>PowerPoint Presentation</vt:lpstr>
      <vt:lpstr>PowerPoint Presentation</vt:lpstr>
      <vt:lpstr>PowerPoint Presentation</vt:lpstr>
      <vt:lpstr>PowerPoint Presentation</vt:lpstr>
      <vt:lpstr>PowerPoint Presentation</vt:lpstr>
      <vt:lpstr>Conclusion </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Rakhi Singh</dc:creator>
  <cp:lastModifiedBy>Ziyue Zhou</cp:lastModifiedBy>
  <cp:revision>10</cp:revision>
  <dcterms:created xsi:type="dcterms:W3CDTF">2024-09-11T09:22:20Z</dcterms:created>
  <dcterms:modified xsi:type="dcterms:W3CDTF">2024-09-12T05:05:54Z</dcterms:modified>
</cp:coreProperties>
</file>