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0"/>
  </p:notesMasterIdLst>
  <p:sldIdLst>
    <p:sldId id="256" r:id="rId4"/>
    <p:sldId id="259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60" r:id="rId19"/>
  </p:sldIdLst>
  <p:sldSz cx="10969625" cy="6170613"/>
  <p:notesSz cx="6858000" cy="9144000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90594" autoAdjust="0"/>
  </p:normalViewPr>
  <p:slideViewPr>
    <p:cSldViewPr snapToGrid="0">
      <p:cViewPr>
        <p:scale>
          <a:sx n="100" d="100"/>
          <a:sy n="100" d="100"/>
        </p:scale>
        <p:origin x="163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Station-</a:t>
            </a:r>
            <a:r>
              <a:rPr lang="de-DE" dirty="0" err="1"/>
              <a:t>Ids</a:t>
            </a:r>
            <a:r>
              <a:rPr lang="de-DE" dirty="0"/>
              <a:t>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65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1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76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5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9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IOB/PAC2 | Darwish | 14.10.2022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Bosch.IO GmbH 2022. All rights reserved, also regarding any disposal, exploitation, reproduction, editing, distribution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Zwischenvortrag - Masterarbeit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2822E9-942B-4A4F-832F-839D47BE5E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978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0" tIns="0" rIns="0" bIns="0"/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Frequenzbasierete Lauferkennung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Hypothese: Pattern erkennen. </a:t>
                </a:r>
              </a:p>
              <a:p>
                <a:pPr marL="457200" lvl="1" indent="0">
                  <a:buNone/>
                </a:pPr>
                <a:r>
                  <a:rPr lang="de-DE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𝐿𝑎𝑢𝑓𝑒𝑛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=0,5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𝐿𝑎𝑢𝑓𝑒𝑛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&gt;7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Modell: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Komplexeres Signal erzeugen und testen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Richtungsunabhängig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𝑒𝑡𝑟𝑎𝑔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FFT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Modell testen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Ergebnis: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Frequenzerkennung funktioniert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Verbesserungsfähig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Entscheidungsbaum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730" t="-18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BCE058E-998A-4C91-9FBC-48027C2CBD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77" b="89703" l="8475" r="97966">
                        <a14:foregroundMark x1="30339" y1="63844" x2="11356" y2="37529"/>
                        <a14:foregroundMark x1="11356" y1="37529" x2="7797" y2="51716"/>
                        <a14:foregroundMark x1="7797" y1="51716" x2="30339" y2="66590"/>
                        <a14:foregroundMark x1="30339" y1="66590" x2="29831" y2="51030"/>
                        <a14:foregroundMark x1="29831" y1="51030" x2="18475" y2="39588"/>
                        <a14:foregroundMark x1="18475" y1="39588" x2="8475" y2="35011"/>
                        <a14:foregroundMark x1="8475" y1="35011" x2="8475" y2="35011"/>
                        <a14:foregroundMark x1="36993" y1="6720" x2="43051" y2="14188"/>
                        <a14:foregroundMark x1="26441" y1="13272" x2="34576" y2="20824"/>
                        <a14:foregroundMark x1="19153" y1="19222" x2="28475" y2="32265"/>
                        <a14:foregroundMark x1="10508" y1="23570" x2="22203" y2="18993"/>
                        <a14:foregroundMark x1="22203" y1="18993" x2="31695" y2="7323"/>
                        <a14:foregroundMark x1="31695" y1="7323" x2="62034" y2="27002"/>
                        <a14:foregroundMark x1="62034" y1="27002" x2="57288" y2="46911"/>
                        <a14:foregroundMark x1="57288" y1="46911" x2="43729" y2="50801"/>
                        <a14:foregroundMark x1="43729" y1="50801" x2="31017" y2="47826"/>
                        <a14:foregroundMark x1="23729" y1="71625" x2="34407" y2="81236"/>
                        <a14:foregroundMark x1="34407" y1="81236" x2="34407" y2="83524"/>
                        <a14:foregroundMark x1="22542" y1="70252" x2="36441" y2="79634"/>
                        <a14:foregroundMark x1="36441" y1="79634" x2="24746" y2="83066"/>
                        <a14:foregroundMark x1="24746" y1="83066" x2="22542" y2="71396"/>
                        <a14:foregroundMark x1="27797" y1="79863" x2="36102" y2="73455"/>
                        <a14:foregroundMark x1="32203" y1="78032" x2="46102" y2="80092"/>
                        <a14:foregroundMark x1="46102" y1="80092" x2="53729" y2="69565"/>
                        <a14:foregroundMark x1="53729" y1="69565" x2="47288" y2="51259"/>
                        <a14:foregroundMark x1="47288" y1="51259" x2="33559" y2="54920"/>
                        <a14:foregroundMark x1="33559" y1="54920" x2="31864" y2="66819"/>
                        <a14:foregroundMark x1="25085" y1="72082" x2="28305" y2="89016"/>
                        <a14:foregroundMark x1="28305" y1="89016" x2="40678" y2="83753"/>
                        <a14:foregroundMark x1="40678" y1="83753" x2="30000" y2="70709"/>
                        <a14:foregroundMark x1="30000" y1="70709" x2="23051" y2="72769"/>
                        <a14:foregroundMark x1="67797" y1="64073" x2="77966" y2="69565"/>
                        <a14:foregroundMark x1="77966" y1="69565" x2="92203" y2="69794"/>
                        <a14:foregroundMark x1="92203" y1="69794" x2="97966" y2="57895"/>
                        <a14:foregroundMark x1="97966" y1="57895" x2="76102" y2="42792"/>
                        <a14:backgroundMark x1="4068" y1="15561" x2="36102" y2="1144"/>
                        <a14:backgroundMark x1="36102" y1="1144" x2="59322" y2="6865"/>
                        <a14:backgroundMark x1="59322" y1="6865" x2="93559" y2="32494"/>
                        <a14:backgroundMark x1="93559" y1="32494" x2="95763" y2="13043"/>
                        <a14:backgroundMark x1="95763" y1="13043" x2="80000" y2="229"/>
                        <a14:backgroundMark x1="80000" y1="229" x2="3390" y2="4348"/>
                        <a14:backgroundMark x1="3390" y1="4348" x2="4237" y2="15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r="2281" b="11608"/>
          <a:stretch/>
        </p:blipFill>
        <p:spPr>
          <a:xfrm>
            <a:off x="6156464" y="1612543"/>
            <a:ext cx="4308197" cy="2945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390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Lauferkennung: Entscheidungsbaum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49957B-B554-4418-A03C-B1D218FC0A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91" y="1295400"/>
            <a:ext cx="6040305" cy="41687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12396-C007-48DA-A290-C3FA105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E62C2A-A713-43AE-92E2-3A5D258059E7}"/>
              </a:ext>
            </a:extLst>
          </p:cNvPr>
          <p:cNvSpPr/>
          <p:nvPr/>
        </p:nvSpPr>
        <p:spPr>
          <a:xfrm>
            <a:off x="7433310" y="168021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E78D37-F57B-44BC-9A9E-96294392F5E1}"/>
              </a:ext>
            </a:extLst>
          </p:cNvPr>
          <p:cNvSpPr/>
          <p:nvPr/>
        </p:nvSpPr>
        <p:spPr>
          <a:xfrm>
            <a:off x="7433310" y="2028407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F24D0C-9E44-4EB7-AAF8-75B10AE87939}"/>
              </a:ext>
            </a:extLst>
          </p:cNvPr>
          <p:cNvSpPr/>
          <p:nvPr/>
        </p:nvSpPr>
        <p:spPr>
          <a:xfrm>
            <a:off x="7433310" y="270372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C8A89BA-5264-4A94-94A2-E45CD63ADB34}"/>
              </a:ext>
            </a:extLst>
          </p:cNvPr>
          <p:cNvSpPr/>
          <p:nvPr/>
        </p:nvSpPr>
        <p:spPr>
          <a:xfrm>
            <a:off x="7433310" y="3049007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1986AD-A472-451E-9720-FAC4AEAA481A}"/>
              </a:ext>
            </a:extLst>
          </p:cNvPr>
          <p:cNvSpPr/>
          <p:nvPr/>
        </p:nvSpPr>
        <p:spPr>
          <a:xfrm>
            <a:off x="7433310" y="371627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2F4C10-44DA-40C0-AE34-00C7CAA08D2C}"/>
              </a:ext>
            </a:extLst>
          </p:cNvPr>
          <p:cNvSpPr/>
          <p:nvPr/>
        </p:nvSpPr>
        <p:spPr>
          <a:xfrm>
            <a:off x="7433310" y="405155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C495790-1A58-40C0-9385-445C88DD283D}"/>
              </a:ext>
            </a:extLst>
          </p:cNvPr>
          <p:cNvSpPr/>
          <p:nvPr/>
        </p:nvSpPr>
        <p:spPr>
          <a:xfrm>
            <a:off x="7433310" y="469163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979BB4-9059-464D-ACDF-681F41AD0C4D}"/>
              </a:ext>
            </a:extLst>
          </p:cNvPr>
          <p:cNvSpPr/>
          <p:nvPr/>
        </p:nvSpPr>
        <p:spPr>
          <a:xfrm>
            <a:off x="7433310" y="506730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3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Verifikationsversuche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Hypothesen und implementierte Modelle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Vor Allem die Lauferkennung (Testfahrt)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Groundtruthdaten</a:t>
            </a:r>
            <a:r>
              <a:rPr lang="de-DE" dirty="0">
                <a:solidFill>
                  <a:srgbClr val="000000"/>
                </a:solidFill>
              </a:rPr>
              <a:t> sammeln (</a:t>
            </a:r>
            <a:r>
              <a:rPr lang="de-DE" dirty="0" err="1">
                <a:solidFill>
                  <a:srgbClr val="000000"/>
                </a:solidFill>
              </a:rPr>
              <a:t>DaVilt</a:t>
            </a:r>
            <a:r>
              <a:rPr lang="de-DE" dirty="0">
                <a:solidFill>
                  <a:srgbClr val="000000"/>
                </a:solidFill>
              </a:rPr>
              <a:t>-Tool)</a:t>
            </a:r>
          </a:p>
          <a:p>
            <a:r>
              <a:rPr lang="de-DE" dirty="0">
                <a:solidFill>
                  <a:srgbClr val="000000"/>
                </a:solidFill>
              </a:rPr>
              <a:t>Versuche für Oktober/November geplant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E422BE-EB13-40A7-99DA-E3695C78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7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AC99AC-6353-4E22-AAF7-AA11B8D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18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4E5B0-0781-46A3-ABF5-C1514CE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08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9A0CA-9C02-4918-BDF8-5C27105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81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F2803-711D-4E3F-ABF2-081C31650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0E54F-64F5-4E41-AC35-52CC8956B32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6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4647D4-361E-49E9-8C07-F2296274EDAF}"/>
              </a:ext>
            </a:extLst>
          </p:cNvPr>
          <p:cNvSpPr txBox="1"/>
          <p:nvPr/>
        </p:nvSpPr>
        <p:spPr>
          <a:xfrm>
            <a:off x="205232" y="1296000"/>
            <a:ext cx="10450800" cy="4168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Einleitung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Statistik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Unfallerkennungsalgorithmus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Nutzerumfrage </a:t>
            </a:r>
            <a:r>
              <a:rPr lang="de-DE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Pocket-Mode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Masterthesis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Use- und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Edgecases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Lauferkennung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Verifikationsversuche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04085-3982-41A4-AA2B-45D9E7D75EA5}"/>
              </a:ext>
            </a:extLst>
          </p:cNvPr>
          <p:cNvSpPr txBox="1"/>
          <p:nvPr/>
        </p:nvSpPr>
        <p:spPr>
          <a:xfrm>
            <a:off x="205232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FED80F-12C9-45D2-8F91-15A7A5A8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4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Statistik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4DDD43E-9741-40CA-B732-EDE5EE742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5049" r="2559" b="8248"/>
          <a:stretch/>
        </p:blipFill>
        <p:spPr>
          <a:xfrm>
            <a:off x="694592" y="1714500"/>
            <a:ext cx="4343400" cy="3121269"/>
          </a:xfrm>
          <a:ln>
            <a:solidFill>
              <a:schemeClr val="accent2"/>
            </a:solidFill>
          </a:ln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B855D6C-DA61-4FF5-A0A4-D2F8341CA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5049" r="3656" b="8248"/>
          <a:stretch/>
        </p:blipFill>
        <p:spPr>
          <a:xfrm>
            <a:off x="5931634" y="1714500"/>
            <a:ext cx="4343400" cy="3121269"/>
          </a:xfrm>
          <a:ln>
            <a:solidFill>
              <a:schemeClr val="accent2"/>
            </a:solidFill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499D13B-2478-4D48-AF90-9D2DFD2D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237D7A-2135-4570-8519-86BA003D8FE3}"/>
              </a:ext>
            </a:extLst>
          </p:cNvPr>
          <p:cNvSpPr txBox="1"/>
          <p:nvPr/>
        </p:nvSpPr>
        <p:spPr>
          <a:xfrm>
            <a:off x="694592" y="4835769"/>
            <a:ext cx="4600772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Abb. 1: Geschwindigkeitsüberschreitungen nach PKW- und Motorradfahrern an bestimmten Messstationen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27578E-BF0C-4B50-ADF6-8A13F48A4336}"/>
              </a:ext>
            </a:extLst>
          </p:cNvPr>
          <p:cNvSpPr txBox="1"/>
          <p:nvPr/>
        </p:nvSpPr>
        <p:spPr>
          <a:xfrm>
            <a:off x="5931634" y="4835769"/>
            <a:ext cx="4600772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Abb. 2: Unfallschwere über Geschwindigkeit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68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Unfallerkennungsalgorithmus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4C00D2-8E1D-48D0-A843-9B6CD33AC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Am Lenker befestigen</a:t>
            </a:r>
          </a:p>
          <a:p>
            <a:r>
              <a:rPr lang="de-DE" dirty="0">
                <a:solidFill>
                  <a:srgbClr val="000000"/>
                </a:solidFill>
              </a:rPr>
              <a:t>Aktive einschalten</a:t>
            </a:r>
          </a:p>
          <a:p>
            <a:r>
              <a:rPr lang="de-DE" dirty="0">
                <a:solidFill>
                  <a:srgbClr val="000000"/>
                </a:solidFill>
              </a:rPr>
              <a:t>Bildschirm immer an</a:t>
            </a:r>
          </a:p>
          <a:p>
            <a:r>
              <a:rPr lang="de-DE" dirty="0">
                <a:solidFill>
                  <a:srgbClr val="000000"/>
                </a:solidFill>
              </a:rPr>
              <a:t>Entscheidungsbaum (Tabelle)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C0E9B1-E6D2-41B7-BE36-116C4CE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160D804-81EB-4105-B365-386DFD987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00" y="1568293"/>
            <a:ext cx="4914900" cy="3034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0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DE6AB4B0-F15D-4091-BC28-7778DEDD58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42671" y="1295400"/>
            <a:ext cx="9082694" cy="4168775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DF447A-9809-4680-8CFB-58B99B10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Unfallerkennungsalgorithmus: Pocket-Mode</a:t>
            </a:r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DE21CD-FC13-421E-9350-7D43B1B1DD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Proof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Concept: Kann der bisherige Crash-Algorithmus kann für den </a:t>
            </a:r>
            <a:r>
              <a:rPr lang="de-DE" dirty="0" err="1">
                <a:solidFill>
                  <a:srgbClr val="000000"/>
                </a:solidFill>
              </a:rPr>
              <a:t>Pocketmode</a:t>
            </a:r>
            <a:r>
              <a:rPr lang="de-DE" dirty="0">
                <a:solidFill>
                  <a:srgbClr val="000000"/>
                </a:solidFill>
              </a:rPr>
              <a:t> prinzipiell verwendet werden?</a:t>
            </a:r>
          </a:p>
          <a:p>
            <a:r>
              <a:rPr lang="de-DE" dirty="0">
                <a:solidFill>
                  <a:srgbClr val="000000"/>
                </a:solidFill>
              </a:rPr>
              <a:t>Was sind die Unterschiede zwischen den Befestigungs- bzw. Transportpositionen (Lenkerhalterung, Tankrucksack, Jackentasche, …)?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F094E7-B171-4A01-AB39-2E92F33C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9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1B3478-DDE5-491E-8111-42B3091F4BC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9013158"/>
              </p:ext>
            </p:extLst>
          </p:nvPr>
        </p:nvGraphicFramePr>
        <p:xfrm>
          <a:off x="901057" y="1295403"/>
          <a:ext cx="9165926" cy="4266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222">
                  <a:extLst>
                    <a:ext uri="{9D8B030D-6E8A-4147-A177-3AD203B41FA5}">
                      <a16:colId xmlns:a16="http://schemas.microsoft.com/office/drawing/2014/main" val="1012415636"/>
                    </a:ext>
                  </a:extLst>
                </a:gridCol>
                <a:gridCol w="1417493">
                  <a:extLst>
                    <a:ext uri="{9D8B030D-6E8A-4147-A177-3AD203B41FA5}">
                      <a16:colId xmlns:a16="http://schemas.microsoft.com/office/drawing/2014/main" val="1564419734"/>
                    </a:ext>
                  </a:extLst>
                </a:gridCol>
                <a:gridCol w="1728068">
                  <a:extLst>
                    <a:ext uri="{9D8B030D-6E8A-4147-A177-3AD203B41FA5}">
                      <a16:colId xmlns:a16="http://schemas.microsoft.com/office/drawing/2014/main" val="11033323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9699937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1340925990"/>
                    </a:ext>
                  </a:extLst>
                </a:gridCol>
                <a:gridCol w="2062532">
                  <a:extLst>
                    <a:ext uri="{9D8B030D-6E8A-4147-A177-3AD203B41FA5}">
                      <a16:colId xmlns:a16="http://schemas.microsoft.com/office/drawing/2014/main" val="3338629"/>
                    </a:ext>
                  </a:extLst>
                </a:gridCol>
                <a:gridCol w="2142167">
                  <a:extLst>
                    <a:ext uri="{9D8B030D-6E8A-4147-A177-3AD203B41FA5}">
                      <a16:colId xmlns:a16="http://schemas.microsoft.com/office/drawing/2014/main" val="3210011611"/>
                    </a:ext>
                  </a:extLst>
                </a:gridCol>
              </a:tblGrid>
              <a:tr h="126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ID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Name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Beschreibung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Erkennung durch den </a:t>
                      </a:r>
                      <a:r>
                        <a:rPr lang="de-DE" sz="700" u="none" strike="noStrike" dirty="0" err="1">
                          <a:effectLst/>
                        </a:rPr>
                        <a:t>Algo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Bemerkungen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Geplante (mögliche) Maßnahmen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54410"/>
                  </a:ext>
                </a:extLst>
              </a:tr>
              <a:tr h="2419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Körper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Motorrad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6065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Oberkörper bewegen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Umdrehen, Nach hinten schauen, Lenker mit einer Hand halten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87761"/>
                  </a:ext>
                </a:extLst>
              </a:tr>
              <a:tr h="28732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2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GH, keine CH, Nur geringe  Winkeländerung um die X-Y-Achsen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10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Nach vorne und hinten lehnen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Einfluss auf das Handy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065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89138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Seitliches Lehnen (rechts und links)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07423"/>
                  </a:ext>
                </a:extLst>
              </a:tr>
              <a:tr h="2621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Winkeländerung um die Z-Achse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22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Ab- und Aufsteigen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32415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Bewegungsabhängig, enthält Winkeländerung (TO) und manchmal </a:t>
                      </a:r>
                      <a:r>
                        <a:rPr lang="de-DE" sz="700" u="none" strike="noStrike" dirty="0" err="1">
                          <a:effectLst/>
                        </a:rPr>
                        <a:t>GroundHit</a:t>
                      </a:r>
                      <a:r>
                        <a:rPr lang="de-DE" sz="700" u="none" strike="noStrike" dirty="0">
                          <a:effectLst/>
                        </a:rPr>
                        <a:t>. Falsch positiv bei GH. Kein GH -&gt; kein Unfall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Erstmal 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30074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am Körper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Lauferkennungmodul einbauen und die Unfallerknnung während des Laufen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657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Hand nehmen/nutzen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Eintippen, telefonieren, bwegen…ect.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Alles möglich (GH, CH, TO)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Erkennen (durch phone-lifting-Funktion?) und Unfallerkennung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418519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Wheelie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Nur auf das Hinterrad fahren; Extremer Fall (Not intended use)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2823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der Motorradsitzbank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Extremer Fall (Not intended use)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24128"/>
                  </a:ext>
                </a:extLst>
              </a:tr>
              <a:tr h="21840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dem Motorrad (Fußraste)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Beim Fahren körper dehnen/ strecken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9206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An der Ampel stehen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Fahren, dann (stark) bremsen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72413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0633"/>
                  </a:ext>
                </a:extLst>
              </a:tr>
              <a:tr h="22683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Normales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Beschleunigen, bremsen, Kurven fahren… 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64701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Tasche rutscht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Mit Winkeländerung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 und Winkeländerung -&gt;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Schnelles Nachkalibrierung oder in AGB bekannt machen (Handy befestigen)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2588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(gleiche Position)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-&gt; kein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 ob GH oder CH erkannt werden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23507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Motorrad abstellen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07211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der Kurve (Hanging off)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02417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1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07B7D3-245C-4B71-AB37-14FFA1E4C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Tiefer betrachtete Szenarien</a:t>
            </a:r>
          </a:p>
          <a:p>
            <a:pPr lvl="1"/>
            <a:r>
              <a:rPr lang="de-DE" dirty="0"/>
              <a:t>Lauferkennung</a:t>
            </a:r>
          </a:p>
          <a:p>
            <a:pPr lvl="2"/>
            <a:r>
              <a:rPr lang="de-DE" dirty="0"/>
              <a:t>Im Pocket-Mode wahrscheinlicher Mit dem Handy an sich Laufen </a:t>
            </a:r>
            <a:r>
              <a:rPr lang="de-DE" dirty="0">
                <a:sym typeface="Wingdings" panose="05000000000000000000" pitchFamily="2" charset="2"/>
              </a:rPr>
              <a:t> Falsche Alarmauslösung</a:t>
            </a:r>
          </a:p>
          <a:p>
            <a:pPr lvl="1"/>
            <a:r>
              <a:rPr lang="de-DE" dirty="0"/>
              <a:t>Ab- und Aufsteigen: </a:t>
            </a:r>
          </a:p>
          <a:p>
            <a:pPr lvl="2"/>
            <a:r>
              <a:rPr lang="de-DE" dirty="0"/>
              <a:t>Kommt sehr häufig vor bevor man die Unfallerkennung deaktiviert</a:t>
            </a:r>
          </a:p>
          <a:p>
            <a:pPr lvl="2"/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D31947-4FB0-4E8B-AD47-D8406E3CC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 r="8713"/>
          <a:stretch/>
        </p:blipFill>
        <p:spPr>
          <a:xfrm>
            <a:off x="6268915" y="1702712"/>
            <a:ext cx="4070839" cy="2765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2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Spitzenzähler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Hypothese: Jede Spitze aufzählen und Mittelwert bilden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Modell: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implementieren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Sinuskurve generieren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Ergebnis: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Rauschen und Störungen nicht erkennbar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0000"/>
                </a:solidFill>
              </a:rPr>
              <a:t>Keine kräftige Aussage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799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TEMPLATEVERSION" val="2.0"/>
  <p:tag name="MLLANGUAGE" val="deu"/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SAXMLCOMPANYNAME" val="bosch"/>
  <p:tag name="SAXMLTEMPLATE" val="presentation_169"/>
  <p:tag name="SAXCONVERTED" val="2"/>
  <p:tag name="SAXCONVERSION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IOB/PAC2 | Darwish</OrgInhalt>
      <Wert>IOB/PAC2 | Darwish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Bosch.IO GmbH 2022. All rights reserved, also regarding any disposal, exploitation, reproduction, editing, distribution as well as in the event of applications for industrial property rights.</OrgInhalt>
      <Wert>© Bosch.IO GmbH 2022. All rights reserved, also regarding any disposal, exploitation, reproduction, editing, distribution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10.10.2022</OrgInhalt>
      <Wert>14.10.2022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5733B6AC-5E6D-44B8-A77D-5101ADA6423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Benutzerdefiniert</PresentationFormat>
  <Paragraphs>236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Bosch Office Sans</vt:lpstr>
      <vt:lpstr>Calibri</vt:lpstr>
      <vt:lpstr>Cambria Math</vt:lpstr>
      <vt:lpstr>Symbol</vt:lpstr>
      <vt:lpstr>Wingdings</vt:lpstr>
      <vt:lpstr>Bosch 2022</vt:lpstr>
      <vt:lpstr>Zwischenvortrag - Masterarbeit  </vt:lpstr>
      <vt:lpstr>PowerPoint-Präsentation</vt:lpstr>
      <vt:lpstr>Statistik</vt:lpstr>
      <vt:lpstr>Unfallerkennungsalgorithmus</vt:lpstr>
      <vt:lpstr>PowerPoint-Präsentation</vt:lpstr>
      <vt:lpstr>Unfallerkennungsalgorithmus: Pocket-Mode</vt:lpstr>
      <vt:lpstr>Use- und Edgecases</vt:lpstr>
      <vt:lpstr>Use- und Edgecases</vt:lpstr>
      <vt:lpstr>Lauferkennung</vt:lpstr>
      <vt:lpstr>Lauferkennung</vt:lpstr>
      <vt:lpstr>Lauferkennung: Entscheidungsbaum</vt:lpstr>
      <vt:lpstr>Verifikationsversuche</vt:lpstr>
      <vt:lpstr>PowerPoint-Präsentation</vt:lpstr>
      <vt:lpstr>PowerPoint-Präsentation</vt:lpstr>
      <vt:lpstr>PowerPoint-Präsentation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Darwish Oays (IOB/PAC2)</cp:lastModifiedBy>
  <cp:revision>44</cp:revision>
  <dcterms:created xsi:type="dcterms:W3CDTF">2018-01-19T09:06:36Z</dcterms:created>
  <dcterms:modified xsi:type="dcterms:W3CDTF">2022-10-13T11:53:50Z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