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11.xml" ContentType="application/vnd.openxmlformats-officedocument.presentationml.tags+xml"/>
  <Override PartName="/ppt/notesSlides/notesSlide6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3"/>
  </p:sldMasterIdLst>
  <p:notesMasterIdLst>
    <p:notesMasterId r:id="rId20"/>
  </p:notesMasterIdLst>
  <p:sldIdLst>
    <p:sldId id="256" r:id="rId4"/>
    <p:sldId id="259" r:id="rId5"/>
    <p:sldId id="261" r:id="rId6"/>
    <p:sldId id="262" r:id="rId7"/>
    <p:sldId id="263" r:id="rId8"/>
    <p:sldId id="264" r:id="rId9"/>
    <p:sldId id="265" r:id="rId10"/>
    <p:sldId id="272" r:id="rId11"/>
    <p:sldId id="266" r:id="rId12"/>
    <p:sldId id="273" r:id="rId13"/>
    <p:sldId id="267" r:id="rId14"/>
    <p:sldId id="268" r:id="rId15"/>
    <p:sldId id="269" r:id="rId16"/>
    <p:sldId id="270" r:id="rId17"/>
    <p:sldId id="271" r:id="rId18"/>
    <p:sldId id="260" r:id="rId19"/>
  </p:sldIdLst>
  <p:sldSz cx="10969625" cy="6170613"/>
  <p:notesSz cx="6858000" cy="9144000"/>
  <p:custDataLst>
    <p:tags r:id="rId21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1pPr>
    <a:lvl2pPr marL="4111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8222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23341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6445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055686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466823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2877960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289097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67" autoAdjust="0"/>
    <p:restoredTop sz="90594" autoAdjust="0"/>
  </p:normalViewPr>
  <p:slideViewPr>
    <p:cSldViewPr snapToGrid="0">
      <p:cViewPr>
        <p:scale>
          <a:sx n="75" d="100"/>
          <a:sy n="75" d="100"/>
        </p:scale>
        <p:origin x="1027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1.xml"/><Relationship Id="rId21" Type="http://schemas.openxmlformats.org/officeDocument/2006/relationships/tags" Target="tags/tag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911F-CEAF-4F0B-98BD-EFB38C6572AA}" type="datetimeFigureOut">
              <a:rPr lang="de-DE" smtClean="0"/>
              <a:t>12.10.2022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D48B2-9EB0-4B37-9B35-FC11E2EA53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15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9651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Station-</a:t>
            </a:r>
            <a:r>
              <a:rPr lang="de-DE" dirty="0" err="1"/>
              <a:t>Ids</a:t>
            </a:r>
            <a:r>
              <a:rPr lang="de-DE" dirty="0"/>
              <a:t> einfügen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3650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dirty="0"/>
              <a:t>Durch</a:t>
            </a:r>
          </a:p>
          <a:p>
            <a:pPr marL="171450" indent="-171450">
              <a:buFontTx/>
              <a:buChar char="-"/>
            </a:pPr>
            <a:r>
              <a:rPr lang="de-DE" dirty="0"/>
              <a:t>Andere Untersuchungen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Eiegene</a:t>
            </a:r>
            <a:r>
              <a:rPr lang="de-DE" dirty="0"/>
              <a:t> Gedanken</a:t>
            </a:r>
          </a:p>
          <a:p>
            <a:pPr marL="171450" indent="-171450">
              <a:buFontTx/>
              <a:buChar char="-"/>
            </a:pPr>
            <a:r>
              <a:rPr lang="de-DE" dirty="0"/>
              <a:t>YT-Videos Anschauen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0517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dirty="0"/>
              <a:t>Durch</a:t>
            </a:r>
          </a:p>
          <a:p>
            <a:pPr marL="171450" indent="-171450">
              <a:buFontTx/>
              <a:buChar char="-"/>
            </a:pPr>
            <a:r>
              <a:rPr lang="de-DE" dirty="0"/>
              <a:t>Andere Untersuchungen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Eiegene</a:t>
            </a:r>
            <a:r>
              <a:rPr lang="de-DE" dirty="0"/>
              <a:t> Gedanken</a:t>
            </a:r>
          </a:p>
          <a:p>
            <a:pPr marL="171450" indent="-171450">
              <a:buFontTx/>
              <a:buChar char="-"/>
            </a:pPr>
            <a:r>
              <a:rPr lang="de-DE" dirty="0"/>
              <a:t>YT-Videos Anschauen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2766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Begründung: Lauferkennung erwähnen</a:t>
            </a:r>
          </a:p>
          <a:p>
            <a:r>
              <a:rPr lang="de-DE" dirty="0"/>
              <a:t>Methodisch eingehen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4756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Begründung: Lauferkennung erwähnen</a:t>
            </a:r>
          </a:p>
          <a:p>
            <a:r>
              <a:rPr lang="de-DE" dirty="0"/>
              <a:t>Methodisch eingehen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6697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BF558F48-F6D6-4568-8DA6-55FAE81CC26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7200" y="2602898"/>
            <a:ext cx="9268637" cy="1507549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Präsentationstitel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7B0DFCC-F037-4745-849A-E2902A32AC76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547200" y="4241130"/>
            <a:ext cx="9268637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Abteilung, Datum</a:t>
            </a:r>
          </a:p>
        </p:txBody>
      </p:sp>
      <p:pic>
        <p:nvPicPr>
          <p:cNvPr id="4" name="SuperGraphic">
            <a:extLst>
              <a:ext uri="{FF2B5EF4-FFF2-40B4-BE49-F238E27FC236}">
                <a16:creationId xmlns:a16="http://schemas.microsoft.com/office/drawing/2014/main" id="{862C2846-F73C-4F37-B810-57D2567D11EB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969200" cy="205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84853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428" userDrawn="1">
          <p15:clr>
            <a:srgbClr val="FBAE40"/>
          </p15:clr>
        </p15:guide>
        <p15:guide id="2" pos="6185" userDrawn="1">
          <p15:clr>
            <a:srgbClr val="FBAE40"/>
          </p15:clr>
        </p15:guide>
        <p15:guide id="3" orient="horz" pos="1290" userDrawn="1">
          <p15:clr>
            <a:srgbClr val="FBAE40"/>
          </p15:clr>
        </p15:guide>
        <p15:guide id="4" orient="horz" pos="2590" userDrawn="1">
          <p15:clr>
            <a:srgbClr val="FBAE40"/>
          </p15:clr>
        </p15:guide>
        <p15:guide id="5" orient="horz" pos="2664" userDrawn="1">
          <p15:clr>
            <a:srgbClr val="FBAE40"/>
          </p15:clr>
        </p15:guide>
        <p15:guide id="6" orient="horz" pos="347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E29BFEC5-7639-4AE9-A818-5EB7EC3C9C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9B80D-00FD-40C8-B929-FA71A2E035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5853600" y="1295999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0193DB20-8E77-4A05-AA77-554F32E8990F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6EE88F-E97F-46A3-8AB7-354C833C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‹Nr.›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78760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3225" userDrawn="1">
          <p15:clr>
            <a:srgbClr val="FBAE40"/>
          </p15:clr>
        </p15:guide>
        <p15:guide id="9" pos="368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pter_titleonly">
            <a:extLst>
              <a:ext uri="{FF2B5EF4-FFF2-40B4-BE49-F238E27FC236}">
                <a16:creationId xmlns:a16="http://schemas.microsoft.com/office/drawing/2014/main" id="{7CCAFAD8-87FF-4E8A-B13E-2709A28399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213B860-B040-4AA5-BCCF-91A137076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006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596000" y="1295999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3" name="AttachmentRemark">
            <a:extLst>
              <a:ext uri="{FF2B5EF4-FFF2-40B4-BE49-F238E27FC236}">
                <a16:creationId xmlns:a16="http://schemas.microsoft.com/office/drawing/2014/main" id="{79759149-285E-4F0E-938E-7199B34084B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F85651-AA1F-4EE5-A69C-0361B9A9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‹Nr.›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005200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5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85E4898A-B45B-416F-8A7F-E57751056E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33F6F31-B924-4EAD-BDA8-332AAD2C4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8776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5500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82224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3A9A741C-7644-4810-ABAF-465822FC0D7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68EDC3-D46C-4E18-BC78-B9478A7BD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‹Nr.›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763114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1731" userDrawn="1">
          <p15:clr>
            <a:srgbClr val="FBAE40"/>
          </p15:clr>
        </p15:guide>
        <p15:guide id="9" pos="1810" userDrawn="1">
          <p15:clr>
            <a:srgbClr val="FBAE40"/>
          </p15:clr>
        </p15:guide>
        <p15:guide id="10" pos="3417" userDrawn="1">
          <p15:clr>
            <a:srgbClr val="FBAE40"/>
          </p15:clr>
        </p15:guide>
        <p15:guide id="11" pos="3495" userDrawn="1">
          <p15:clr>
            <a:srgbClr val="FBAE40"/>
          </p15:clr>
        </p15:guide>
        <p15:guide id="12" pos="5098" userDrawn="1">
          <p15:clr>
            <a:srgbClr val="FBAE40"/>
          </p15:clr>
        </p15:guide>
        <p15:guide id="13" pos="5177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Horizont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9398DDFA-1939-498B-8921-7DDB40481F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B79D08E-37B8-49BA-9E18-ED577CD99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2E7C0809-54C2-4B00-97B9-AEB55C54DF3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37342F-2EB7-4EB1-963F-314A664F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‹Nr.›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956372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90C8652B-1F43-4467-AC53-668A8D3D47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FDBB36D-E1FF-4336-B805-B8B7F4B25A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5850000" y="1295999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58500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43F0E5D0-784C-433E-AAB0-40D43C1BCBA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5D5130-F453-4F60-9091-CC67A951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‹Nr.›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51935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3225" userDrawn="1">
          <p15:clr>
            <a:srgbClr val="FBAE40"/>
          </p15:clr>
        </p15:guide>
        <p15:guide id="11" pos="3683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hapter_titleonly">
            <a:extLst>
              <a:ext uri="{FF2B5EF4-FFF2-40B4-BE49-F238E27FC236}">
                <a16:creationId xmlns:a16="http://schemas.microsoft.com/office/drawing/2014/main" id="{FEDBFC76-9F59-4A18-8E8B-EDDF9CC208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26D581-60F4-440B-A410-F6582BC0D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39006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75960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half" idx="4" hasCustomPrompt="1"/>
          </p:nvPr>
        </p:nvSpPr>
        <p:spPr>
          <a:xfrm>
            <a:off x="39006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half" idx="6" hasCustomPrompt="1"/>
          </p:nvPr>
        </p:nvSpPr>
        <p:spPr>
          <a:xfrm>
            <a:off x="75960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6" name="AttachmentRemark">
            <a:extLst>
              <a:ext uri="{FF2B5EF4-FFF2-40B4-BE49-F238E27FC236}">
                <a16:creationId xmlns:a16="http://schemas.microsoft.com/office/drawing/2014/main" id="{C680F8C7-4715-4E6C-829A-E87F16C03BB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C4D98D-B6D0-4EAC-B595-B1B3F34F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‹Nr.›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482577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7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  <p15:guide id="12" orient="horz" pos="2113" userDrawn="1">
          <p15:clr>
            <a:srgbClr val="FBAE40"/>
          </p15:clr>
        </p15:guide>
        <p15:guide id="13" orient="horz" pos="219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hapter_titleonly">
            <a:extLst>
              <a:ext uri="{FF2B5EF4-FFF2-40B4-BE49-F238E27FC236}">
                <a16:creationId xmlns:a16="http://schemas.microsoft.com/office/drawing/2014/main" id="{20D581F7-7281-48B4-B67B-7228F84F39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7544615-D17B-4350-B517-7E469AC91A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28776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8468F8D-277D-4F1A-84A1-62122010643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55500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half" idx="7" hasCustomPrompt="1"/>
          </p:nvPr>
        </p:nvSpPr>
        <p:spPr>
          <a:xfrm>
            <a:off x="82224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half" idx="4" hasCustomPrompt="1"/>
          </p:nvPr>
        </p:nvSpPr>
        <p:spPr>
          <a:xfrm>
            <a:off x="28776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B143799E-2832-49D7-9953-45BACACA7549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55500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half" idx="8" hasCustomPrompt="1"/>
          </p:nvPr>
        </p:nvSpPr>
        <p:spPr>
          <a:xfrm>
            <a:off x="82224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1" name="AttachmentRemark">
            <a:extLst>
              <a:ext uri="{FF2B5EF4-FFF2-40B4-BE49-F238E27FC236}">
                <a16:creationId xmlns:a16="http://schemas.microsoft.com/office/drawing/2014/main" id="{60F530EA-2EFB-4DC6-BA26-465D18FD265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FE2449-86F7-413D-AD74-17B8BDC5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‹Nr.›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371421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1731" userDrawn="1">
          <p15:clr>
            <a:srgbClr val="FBAE40"/>
          </p15:clr>
        </p15:guide>
        <p15:guide id="11" pos="1810" userDrawn="1">
          <p15:clr>
            <a:srgbClr val="FBAE40"/>
          </p15:clr>
        </p15:guide>
        <p15:guide id="12" pos="3416" userDrawn="1">
          <p15:clr>
            <a:srgbClr val="FBAE40"/>
          </p15:clr>
        </p15:guide>
        <p15:guide id="13" pos="3497" userDrawn="1">
          <p15:clr>
            <a:srgbClr val="FBAE40"/>
          </p15:clr>
        </p15:guide>
        <p15:guide id="14" pos="5098" userDrawn="1">
          <p15:clr>
            <a:srgbClr val="FBAE40"/>
          </p15:clr>
        </p15:guide>
        <p15:guide id="15" pos="5177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Folienüberschrift hinzufügen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4A29A7-9E35-4523-8421-38341F67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‹Nr.›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822274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ttachmentRemark">
            <a:extLst>
              <a:ext uri="{FF2B5EF4-FFF2-40B4-BE49-F238E27FC236}">
                <a16:creationId xmlns:a16="http://schemas.microsoft.com/office/drawing/2014/main" id="{C868D9BE-A299-4D0B-87AF-B491FAE5FD28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0A8589-A8D2-4132-B89B-2FADFC12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‹Nr.›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074551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43858496-C239-47F8-BDF4-1C95D89182D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89593" y="1152144"/>
            <a:ext cx="7132831" cy="2044365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Präsentationstitel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5C2B86F-C1CA-4E64-9221-A99B4E89D289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3289593" y="3327191"/>
            <a:ext cx="7132831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Abteilung, Datum</a:t>
            </a:r>
          </a:p>
        </p:txBody>
      </p:sp>
      <p:pic>
        <p:nvPicPr>
          <p:cNvPr id="3" name="SuperGraphic">
            <a:extLst>
              <a:ext uri="{FF2B5EF4-FFF2-40B4-BE49-F238E27FC236}">
                <a16:creationId xmlns:a16="http://schemas.microsoft.com/office/drawing/2014/main" id="{8E3B306C-041F-4487-8C98-1BF9B6BE172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2494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303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153" userDrawn="1">
          <p15:clr>
            <a:srgbClr val="FBAE40"/>
          </p15:clr>
        </p15:guide>
        <p15:guide id="2" pos="6491" userDrawn="1">
          <p15:clr>
            <a:srgbClr val="FBAE40"/>
          </p15:clr>
        </p15:guide>
        <p15:guide id="3" orient="horz" pos="2088" userDrawn="1">
          <p15:clr>
            <a:srgbClr val="FBAE40"/>
          </p15:clr>
        </p15:guide>
        <p15:guide id="4" orient="horz" pos="2014" userDrawn="1">
          <p15:clr>
            <a:srgbClr val="FBAE40"/>
          </p15:clr>
        </p15:guide>
        <p15:guide id="5" orient="horz" pos="347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E881C9CD-D10B-4CDB-B44D-3FBD5D07A516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7200" y="2602896"/>
            <a:ext cx="9268637" cy="2892602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Kapitelüberschrift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0" y="99"/>
            <a:ext cx="10969625" cy="2055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5781" y="98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0939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2" userDrawn="1">
          <p15:clr>
            <a:srgbClr val="FBAE40"/>
          </p15:clr>
        </p15:guide>
        <p15:guide id="2" pos="6165" userDrawn="1">
          <p15:clr>
            <a:srgbClr val="FBAE40"/>
          </p15:clr>
        </p15:guide>
        <p15:guide id="3" orient="horz" pos="1557" userDrawn="1">
          <p15:clr>
            <a:srgbClr val="FBAE40"/>
          </p15:clr>
        </p15:guide>
        <p15:guide id="4" orient="horz" pos="28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E5083679-3829-4F0B-9E1A-B4E6F314AFD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79831" y="1200075"/>
            <a:ext cx="7072741" cy="3142785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Kapitelüberschrift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-1" y="99"/>
            <a:ext cx="2739600" cy="617051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4400" y="99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5" name="SuperGraphic">
            <a:extLst>
              <a:ext uri="{FF2B5EF4-FFF2-40B4-BE49-F238E27FC236}">
                <a16:creationId xmlns:a16="http://schemas.microsoft.com/office/drawing/2014/main" id="{B93399BE-B0B2-44B3-8FAE-18A968B3CDA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8143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064" userDrawn="1">
          <p15:clr>
            <a:srgbClr val="FBAE40"/>
          </p15:clr>
        </p15:guide>
        <p15:guide id="2" pos="6165" userDrawn="1">
          <p15:clr>
            <a:srgbClr val="FBAE40"/>
          </p15:clr>
        </p15:guide>
        <p15:guide id="3" orient="horz" pos="754" userDrawn="1">
          <p15:clr>
            <a:srgbClr val="FBAE40"/>
          </p15:clr>
        </p15:guide>
        <p15:guide id="4" orient="horz" pos="2738" userDrawn="1">
          <p15:clr>
            <a:srgbClr val="FBAE40"/>
          </p15:clr>
        </p15:guide>
        <p15:guide id="5" pos="29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out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926F8EF2-FFD9-4D48-A076-77C0B811BAB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Foto einfügen</a:t>
            </a:r>
          </a:p>
        </p:txBody>
      </p:sp>
    </p:spTree>
    <p:extLst>
      <p:ext uri="{BB962C8B-B14F-4D97-AF65-F5344CB8AC3E}">
        <p14:creationId xmlns:p14="http://schemas.microsoft.com/office/powerpoint/2010/main" val="76580094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B77066FA-8AE8-47E2-8A79-1355389EE47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E3AE72B7-66D7-4755-9A92-9BAA3A80886F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Foto einfügen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6B548-69AA-497B-BD64-E14E4F9EA5F6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406800" y="1036800"/>
            <a:ext cx="3780000" cy="2484000"/>
          </a:xfrm>
          <a:solidFill>
            <a:schemeClr val="bg1"/>
          </a:solidFill>
        </p:spPr>
        <p:txBody>
          <a:bodyPr lIns="252000" tIns="216000" rIns="252000" bIns="21600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Text hinzufügen</a:t>
            </a:r>
          </a:p>
        </p:txBody>
      </p:sp>
    </p:spTree>
    <p:extLst>
      <p:ext uri="{BB962C8B-B14F-4D97-AF65-F5344CB8AC3E}">
        <p14:creationId xmlns:p14="http://schemas.microsoft.com/office/powerpoint/2010/main" val="76489657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">
            <a:extLst>
              <a:ext uri="{FF2B5EF4-FFF2-40B4-BE49-F238E27FC236}">
                <a16:creationId xmlns:a16="http://schemas.microsoft.com/office/drawing/2014/main" id="{1630DC1C-C3C8-477E-AC19-4DC706EB499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30852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Foto einfügen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90CB4FC-C276-4DB5-A6E3-49DD9BC66B63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205199" y="3495705"/>
            <a:ext cx="10558800" cy="2041094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Text hinzufügen</a:t>
            </a:r>
          </a:p>
        </p:txBody>
      </p:sp>
    </p:spTree>
    <p:extLst>
      <p:ext uri="{BB962C8B-B14F-4D97-AF65-F5344CB8AC3E}">
        <p14:creationId xmlns:p14="http://schemas.microsoft.com/office/powerpoint/2010/main" val="83206144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949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orient="horz" pos="220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FD4E5E48-387B-4CE0-80BE-1097F697DAD5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5486400" cy="6170400"/>
          </a:xfr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Foto einfügen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6647D1E-89E9-4244-B52F-555902731C7A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5895302" y="410492"/>
            <a:ext cx="4596486" cy="5126308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Text hinzufügen</a:t>
            </a:r>
          </a:p>
        </p:txBody>
      </p:sp>
      <p:pic>
        <p:nvPicPr>
          <p:cNvPr id="6" name="SuperGraphic">
            <a:extLst>
              <a:ext uri="{FF2B5EF4-FFF2-40B4-BE49-F238E27FC236}">
                <a16:creationId xmlns:a16="http://schemas.microsoft.com/office/drawing/2014/main" id="{2D38AACD-EB97-4B81-ACAA-2074E22BBC0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0059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56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250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pos="371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Conten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E43D273-A15E-4B64-AFD2-1388D749B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15" name="Chapter_titleonly">
            <a:extLst>
              <a:ext uri="{FF2B5EF4-FFF2-40B4-BE49-F238E27FC236}">
                <a16:creationId xmlns:a16="http://schemas.microsoft.com/office/drawing/2014/main" id="{5B281E01-A653-4813-BC65-8900B31D11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05200" y="1296000"/>
            <a:ext cx="105588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261F3-E57F-4170-BD7E-F44931BED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‹Nr.›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897738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Logo">
            <a:extLst>
              <a:ext uri="{FF2B5EF4-FFF2-40B4-BE49-F238E27FC236}">
                <a16:creationId xmlns:a16="http://schemas.microsoft.com/office/drawing/2014/main" id="{F38A617B-35DF-43CE-B5F7-67FA9A7F247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1"/>
              <a:t>Folienüberschrift hinzufügen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200" y="1296000"/>
            <a:ext cx="10558800" cy="4240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  <a:p>
            <a:pPr lvl="5"/>
            <a:r>
              <a:rPr lang="en-US" noProof="1"/>
              <a:t>Sixth level</a:t>
            </a:r>
          </a:p>
          <a:p>
            <a:pPr lvl="6"/>
            <a:r>
              <a:rPr lang="en-US" noProof="1"/>
              <a:t>Seventh level</a:t>
            </a:r>
          </a:p>
          <a:p>
            <a:pPr lvl="7"/>
            <a:r>
              <a:rPr lang="en-US" noProof="1"/>
              <a:t>Eighth level</a:t>
            </a:r>
          </a:p>
          <a:p>
            <a:pPr lvl="8"/>
            <a:r>
              <a:rPr lang="en-US" noProof="1"/>
              <a:t>Ninth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rgbClr val="999FA6"/>
                </a:solidFill>
                <a:latin typeface="+mn-lt"/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‹Nr.›</a:t>
            </a:fld>
            <a:endParaRPr lang="en-US" noProof="1"/>
          </a:p>
        </p:txBody>
      </p:sp>
      <p:sp>
        <p:nvSpPr>
          <p:cNvPr id="14" name="Bosch_footer_1">
            <a:extLst>
              <a:ext uri="{FF2B5EF4-FFF2-40B4-BE49-F238E27FC236}">
                <a16:creationId xmlns:a16="http://schemas.microsoft.com/office/drawing/2014/main" id="{179AD5EC-CEF2-4193-998B-D730BC74E01B}"/>
              </a:ext>
            </a:extLst>
          </p:cNvPr>
          <p:cNvSpPr txBox="1"/>
          <p:nvPr userDrawn="1"/>
        </p:nvSpPr>
        <p:spPr>
          <a:xfrm>
            <a:off x="547200" y="5688000"/>
            <a:ext cx="9126000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  <a:latin typeface="+mn-lt"/>
              </a:rPr>
              <a:t>Intern</a:t>
            </a:r>
            <a:r>
              <a:rPr lang="en-US" sz="600" kern="0" baseline="0" noProof="1">
                <a:solidFill>
                  <a:schemeClr val="tx1"/>
                </a:solidFill>
                <a:latin typeface="+mn-lt"/>
              </a:rPr>
              <a:t> | IOB/PAC2 | Darwish | 10.10.2022</a:t>
            </a: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Bosch_footer_2">
            <a:extLst>
              <a:ext uri="{FF2B5EF4-FFF2-40B4-BE49-F238E27FC236}">
                <a16:creationId xmlns:a16="http://schemas.microsoft.com/office/drawing/2014/main" id="{C3D77AD5-379C-4A86-AFCF-32945A0FEE26}"/>
              </a:ext>
            </a:extLst>
          </p:cNvPr>
          <p:cNvSpPr txBox="1"/>
          <p:nvPr userDrawn="1"/>
        </p:nvSpPr>
        <p:spPr>
          <a:xfrm>
            <a:off x="547200" y="5793901"/>
            <a:ext cx="912600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rgbClr val="B2B3B5"/>
                </a:solidFill>
                <a:latin typeface="+mn-lt"/>
              </a:rPr>
              <a:t>© Bosch.IO GmbH 2022. All rights reserved, also regarding any disposal, exploitation, reproduction, editing, distribution as well as in the event of applications for industrial property rights.</a:t>
            </a:r>
          </a:p>
        </p:txBody>
      </p:sp>
      <p:sp>
        <p:nvSpPr>
          <p:cNvPr id="15" name="Bosch_footer_1" hidden="1">
            <a:extLst>
              <a:ext uri="{FF2B5EF4-FFF2-40B4-BE49-F238E27FC236}">
                <a16:creationId xmlns:a16="http://schemas.microsoft.com/office/drawing/2014/main" id="{DB0BF576-A4BE-4521-98AB-F28795DF7BD0}"/>
              </a:ext>
            </a:extLst>
          </p:cNvPr>
          <p:cNvSpPr txBox="1"/>
          <p:nvPr userDrawn="1"/>
        </p:nvSpPr>
        <p:spPr>
          <a:xfrm>
            <a:off x="816069" y="5383543"/>
            <a:ext cx="9154800" cy="10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</a:rPr>
              <a:t>%confidentiality%</a:t>
            </a:r>
            <a:r>
              <a:rPr lang="en-US" sz="600" kern="0" baseline="0" noProof="1">
                <a:solidFill>
                  <a:schemeClr val="tx1"/>
                </a:solidFill>
              </a:rPr>
              <a:t>%businessunit%%departmentshort%%dateformat%</a:t>
            </a:r>
          </a:p>
        </p:txBody>
      </p:sp>
      <p:sp>
        <p:nvSpPr>
          <p:cNvPr id="9" name="Bosch_footer_2" hidden="1">
            <a:extLst>
              <a:ext uri="{FF2B5EF4-FFF2-40B4-BE49-F238E27FC236}">
                <a16:creationId xmlns:a16="http://schemas.microsoft.com/office/drawing/2014/main" id="{E897C98A-4665-443F-B1CF-E9B71E9916EC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chemeClr val="tx1"/>
                </a:solidFill>
              </a:rPr>
              <a:t>%repositoryremark%</a:t>
            </a:r>
            <a:r>
              <a:rPr lang="en-US" sz="600" kern="0" baseline="0" noProof="1">
                <a:solidFill>
                  <a:srgbClr val="B2B3B5"/>
                </a:solidFill>
              </a:rPr>
              <a:t>%copyright%</a:t>
            </a:r>
          </a:p>
        </p:txBody>
      </p:sp>
      <p:sp>
        <p:nvSpPr>
          <p:cNvPr id="13" name="AttachmentRemark" hidden="1">
            <a:extLst>
              <a:ext uri="{FF2B5EF4-FFF2-40B4-BE49-F238E27FC236}">
                <a16:creationId xmlns:a16="http://schemas.microsoft.com/office/drawing/2014/main" id="{F41551A9-D6BA-431A-8DBF-55BA472D9657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%attachmentremark% </a:t>
            </a:r>
          </a:p>
        </p:txBody>
      </p:sp>
      <p:pic>
        <p:nvPicPr>
          <p:cNvPr id="12" name="SuperGraphic">
            <a:extLst>
              <a:ext uri="{FF2B5EF4-FFF2-40B4-BE49-F238E27FC236}">
                <a16:creationId xmlns:a16="http://schemas.microsoft.com/office/drawing/2014/main" id="{1E0562BC-DD12-4C96-A115-D2D70EC1366D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5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10" r:id="rId2"/>
    <p:sldLayoutId id="2147483713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46" r:id="rId9"/>
    <p:sldLayoutId id="2147483744" r:id="rId10"/>
    <p:sldLayoutId id="2147483724" r:id="rId11"/>
    <p:sldLayoutId id="2147483726" r:id="rId12"/>
    <p:sldLayoutId id="2147483727" r:id="rId13"/>
    <p:sldLayoutId id="2147483728" r:id="rId14"/>
    <p:sldLayoutId id="2147483729" r:id="rId15"/>
    <p:sldLayoutId id="2147483745" r:id="rId16"/>
    <p:sldLayoutId id="2147483723" r:id="rId17"/>
    <p:sldLayoutId id="2147483734" r:id="rId18"/>
  </p:sldLayoutIdLst>
  <p:hf hdr="0" ftr="0" dt="0"/>
  <p:txStyles>
    <p:titleStyle>
      <a:lvl1pPr algn="l" defTabSz="914333" rtl="0" eaLnBrk="1" latinLnBrk="0" hangingPunct="1">
        <a:lnSpc>
          <a:spcPct val="89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30400" indent="-230400" algn="l" defTabSz="914333" rtl="0" eaLnBrk="1" latinLnBrk="0" hangingPunct="1">
        <a:lnSpc>
          <a:spcPct val="107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7600" indent="-230400" algn="l" defTabSz="914333" rtl="0" eaLnBrk="1" latinLnBrk="0" hangingPunct="1">
        <a:lnSpc>
          <a:spcPct val="103000"/>
        </a:lnSpc>
        <a:spcBef>
          <a:spcPts val="500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4800" indent="-230400" algn="l" defTabSz="914333" rtl="0" eaLnBrk="1" latinLnBrk="0" hangingPunct="1">
        <a:lnSpc>
          <a:spcPct val="102000"/>
        </a:lnSpc>
        <a:spcBef>
          <a:spcPts val="500"/>
        </a:spcBef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1.xml"/><Relationship Id="rId6" Type="http://schemas.microsoft.com/office/2007/relationships/hdphoto" Target="../media/hdphoto1.wdp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9.xml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D82EB9-F888-4EF5-9BD3-4FB532D116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Zwischenvortrag - Masterarbeit</a:t>
            </a:r>
            <a:br>
              <a:rPr lang="de-DE" dirty="0"/>
            </a:br>
            <a:br>
              <a:rPr lang="de-DE" dirty="0"/>
            </a:b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92822E9-942B-4A4F-832F-839D47BE5E00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de-DE" dirty="0"/>
              <a:t>Oays Darwish</a:t>
            </a:r>
          </a:p>
          <a:p>
            <a:r>
              <a:rPr lang="de-DE" dirty="0"/>
              <a:t>14.10.2022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2197877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pter_conv">
            <a:extLst>
              <a:ext uri="{FF2B5EF4-FFF2-40B4-BE49-F238E27FC236}">
                <a16:creationId xmlns:a16="http://schemas.microsoft.com/office/drawing/2014/main" id="{276DAAC4-76CA-432B-999A-928D698F8D2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vert="horz" lIns="0" tIns="0" rIns="0" bIns="0" rtlCol="0">
            <a:noAutofit/>
          </a:bodyPr>
          <a:lstStyle/>
          <a:p>
            <a:r>
              <a:rPr lang="de-DE"/>
              <a:t>Masterthesis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520F071-DC7C-429D-8423-D81D3132C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r>
              <a:rPr lang="de-DE" dirty="0"/>
              <a:t>Lauferkennung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34BB2F14-FF7A-4B8F-8A2A-A5FE5E9898C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 lIns="0" tIns="0" rIns="0" bIns="0"/>
              <a:lstStyle/>
              <a:p>
                <a:r>
                  <a:rPr lang="de-DE" dirty="0">
                    <a:solidFill>
                      <a:srgbClr val="000000"/>
                    </a:solidFill>
                  </a:rPr>
                  <a:t>Frequenzbasierete Lauferkennung</a:t>
                </a:r>
              </a:p>
              <a:p>
                <a:pPr lvl="1"/>
                <a:r>
                  <a:rPr lang="de-DE" dirty="0">
                    <a:solidFill>
                      <a:srgbClr val="000000"/>
                    </a:solidFill>
                  </a:rPr>
                  <a:t>Hypothese: Pattern erkennen. </a:t>
                </a:r>
              </a:p>
              <a:p>
                <a:pPr marL="457200" lvl="1" indent="0">
                  <a:buNone/>
                </a:pPr>
                <a:r>
                  <a:rPr lang="de-DE" dirty="0">
                    <a:solidFill>
                      <a:srgbClr val="000000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𝐿𝑎𝑢𝑓𝑒𝑛</m:t>
                        </m:r>
                      </m:sub>
                    </m:sSub>
                    <m:r>
                      <a:rPr lang="de-DE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=0,5 </m:t>
                    </m:r>
                    <m:r>
                      <a:rPr lang="de-DE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𝑏𝑖𝑠</m:t>
                    </m:r>
                    <m:r>
                      <a:rPr lang="de-DE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2 </m:t>
                    </m:r>
                    <m:r>
                      <a:rPr lang="de-DE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r>
                  <a:rPr lang="de-DE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𝐿𝑎𝑢𝑓𝑒𝑛</m:t>
                        </m:r>
                      </m:sub>
                    </m:sSub>
                    <m:r>
                      <a:rPr lang="de-DE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&gt;7</m:t>
                    </m:r>
                    <m:r>
                      <a:rPr lang="de-DE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endParaRPr lang="de-DE" dirty="0">
                  <a:solidFill>
                    <a:srgbClr val="000000"/>
                  </a:solidFill>
                </a:endParaRPr>
              </a:p>
              <a:p>
                <a:pPr lvl="1"/>
                <a:r>
                  <a:rPr lang="de-DE" dirty="0">
                    <a:solidFill>
                      <a:srgbClr val="000000"/>
                    </a:solidFill>
                  </a:rPr>
                  <a:t>Modell:</a:t>
                </a:r>
              </a:p>
              <a:p>
                <a:pPr lvl="2"/>
                <a:r>
                  <a:rPr lang="de-DE" dirty="0">
                    <a:solidFill>
                      <a:srgbClr val="000000"/>
                    </a:solidFill>
                  </a:rPr>
                  <a:t>Komplexeres Signal erzeugen und testen</a:t>
                </a:r>
              </a:p>
              <a:p>
                <a:pPr lvl="2"/>
                <a:r>
                  <a:rPr lang="de-DE" dirty="0">
                    <a:solidFill>
                      <a:srgbClr val="000000"/>
                    </a:solidFill>
                  </a:rPr>
                  <a:t>Richtungsunabhängig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𝐴𝑐𝑐</m:t>
                        </m:r>
                      </m:e>
                      <m:sub>
                        <m:r>
                          <a:rPr lang="de-DE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de-DE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𝑒𝑡𝑟𝑎𝑔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rgbClr val="000000"/>
                    </a:solidFill>
                  </a:rPr>
                  <a:t>)</a:t>
                </a:r>
              </a:p>
              <a:p>
                <a:pPr lvl="2"/>
                <a:r>
                  <a:rPr lang="de-DE" dirty="0">
                    <a:solidFill>
                      <a:srgbClr val="000000"/>
                    </a:solidFill>
                  </a:rPr>
                  <a:t>FFT</a:t>
                </a:r>
              </a:p>
              <a:p>
                <a:pPr lvl="2"/>
                <a:r>
                  <a:rPr lang="de-DE" dirty="0">
                    <a:solidFill>
                      <a:srgbClr val="000000"/>
                    </a:solidFill>
                  </a:rPr>
                  <a:t>Modell testen</a:t>
                </a:r>
              </a:p>
              <a:p>
                <a:pPr lvl="1"/>
                <a:r>
                  <a:rPr lang="de-DE" dirty="0">
                    <a:solidFill>
                      <a:srgbClr val="000000"/>
                    </a:solidFill>
                  </a:rPr>
                  <a:t>Ergebnis:</a:t>
                </a:r>
              </a:p>
              <a:p>
                <a:pPr lvl="2"/>
                <a:r>
                  <a:rPr lang="de-DE" dirty="0">
                    <a:solidFill>
                      <a:srgbClr val="000000"/>
                    </a:solidFill>
                  </a:rPr>
                  <a:t>Frequenzerkennung funktioniert </a:t>
                </a:r>
                <a:r>
                  <a:rPr lang="de-DE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 Verbesserungsfähig</a:t>
                </a:r>
              </a:p>
              <a:p>
                <a:pPr lvl="2"/>
                <a:r>
                  <a:rPr lang="de-DE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Entscheidungsbaum</a:t>
                </a:r>
                <a:endParaRPr lang="de-DE" dirty="0">
                  <a:solidFill>
                    <a:srgbClr val="000000"/>
                  </a:solidFill>
                </a:endParaRPr>
              </a:p>
              <a:p>
                <a:endParaRPr lang="de-DE" dirty="0"/>
              </a:p>
            </p:txBody>
          </p:sp>
        </mc:Choice>
        <mc:Fallback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34BB2F14-FF7A-4B8F-8A2A-A5FE5E9898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4"/>
                <a:stretch>
                  <a:fillRect l="-2730" t="-187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9BF6FA1-6418-4DE0-99D4-1E4BD0BEC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10</a:t>
            </a:fld>
            <a:endParaRPr lang="en-US" noProof="1"/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BCE058E-998A-4C91-9FBC-48027C2CBDB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577" b="89703" l="8475" r="97966">
                        <a14:foregroundMark x1="30339" y1="63844" x2="11356" y2="37529"/>
                        <a14:foregroundMark x1="11356" y1="37529" x2="7797" y2="51716"/>
                        <a14:foregroundMark x1="7797" y1="51716" x2="30339" y2="66590"/>
                        <a14:foregroundMark x1="30339" y1="66590" x2="29831" y2="51030"/>
                        <a14:foregroundMark x1="29831" y1="51030" x2="18475" y2="39588"/>
                        <a14:foregroundMark x1="18475" y1="39588" x2="8475" y2="35011"/>
                        <a14:foregroundMark x1="8475" y1="35011" x2="8475" y2="35011"/>
                        <a14:foregroundMark x1="36993" y1="6720" x2="43051" y2="14188"/>
                        <a14:foregroundMark x1="26441" y1="13272" x2="34576" y2="20824"/>
                        <a14:foregroundMark x1="19153" y1="19222" x2="28475" y2="32265"/>
                        <a14:foregroundMark x1="10508" y1="23570" x2="22203" y2="18993"/>
                        <a14:foregroundMark x1="22203" y1="18993" x2="31695" y2="7323"/>
                        <a14:foregroundMark x1="31695" y1="7323" x2="62034" y2="27002"/>
                        <a14:foregroundMark x1="62034" y1="27002" x2="57288" y2="46911"/>
                        <a14:foregroundMark x1="57288" y1="46911" x2="43729" y2="50801"/>
                        <a14:foregroundMark x1="43729" y1="50801" x2="31017" y2="47826"/>
                        <a14:foregroundMark x1="23729" y1="71625" x2="34407" y2="81236"/>
                        <a14:foregroundMark x1="34407" y1="81236" x2="34407" y2="83524"/>
                        <a14:foregroundMark x1="22542" y1="70252" x2="36441" y2="79634"/>
                        <a14:foregroundMark x1="36441" y1="79634" x2="24746" y2="83066"/>
                        <a14:foregroundMark x1="24746" y1="83066" x2="22542" y2="71396"/>
                        <a14:foregroundMark x1="27797" y1="79863" x2="36102" y2="73455"/>
                        <a14:foregroundMark x1="32203" y1="78032" x2="46102" y2="80092"/>
                        <a14:foregroundMark x1="46102" y1="80092" x2="53729" y2="69565"/>
                        <a14:foregroundMark x1="53729" y1="69565" x2="47288" y2="51259"/>
                        <a14:foregroundMark x1="47288" y1="51259" x2="33559" y2="54920"/>
                        <a14:foregroundMark x1="33559" y1="54920" x2="31864" y2="66819"/>
                        <a14:foregroundMark x1="25085" y1="72082" x2="28305" y2="89016"/>
                        <a14:foregroundMark x1="28305" y1="89016" x2="40678" y2="83753"/>
                        <a14:foregroundMark x1="40678" y1="83753" x2="30000" y2="70709"/>
                        <a14:foregroundMark x1="30000" y1="70709" x2="23051" y2="72769"/>
                        <a14:foregroundMark x1="67797" y1="64073" x2="77966" y2="69565"/>
                        <a14:foregroundMark x1="77966" y1="69565" x2="92203" y2="69794"/>
                        <a14:foregroundMark x1="92203" y1="69794" x2="97966" y2="57895"/>
                        <a14:foregroundMark x1="97966" y1="57895" x2="76102" y2="42792"/>
                        <a14:backgroundMark x1="4068" y1="15561" x2="36102" y2="1144"/>
                        <a14:backgroundMark x1="36102" y1="1144" x2="59322" y2="6865"/>
                        <a14:backgroundMark x1="59322" y1="6865" x2="93559" y2="32494"/>
                        <a14:backgroundMark x1="93559" y1="32494" x2="95763" y2="13043"/>
                        <a14:backgroundMark x1="95763" y1="13043" x2="80000" y2="229"/>
                        <a14:backgroundMark x1="80000" y1="229" x2="3390" y2="4348"/>
                        <a14:backgroundMark x1="3390" y1="4348" x2="4237" y2="155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61" r="2281" b="11608"/>
          <a:stretch/>
        </p:blipFill>
        <p:spPr>
          <a:xfrm>
            <a:off x="6156464" y="1612543"/>
            <a:ext cx="4308197" cy="294552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83906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20F071-DC7C-429D-8423-D81D3132C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99" y="648000"/>
            <a:ext cx="10558800" cy="388800"/>
          </a:xfrm>
        </p:spPr>
        <p:txBody>
          <a:bodyPr lIns="0" tIns="0" rIns="0" bIns="0"/>
          <a:lstStyle/>
          <a:p>
            <a:r>
              <a:rPr lang="de-DE" dirty="0"/>
              <a:t>Lauferkennung: Entscheidungsbaum</a:t>
            </a:r>
          </a:p>
        </p:txBody>
      </p:sp>
      <p:sp>
        <p:nvSpPr>
          <p:cNvPr id="3" name="chapter_conv">
            <a:extLst>
              <a:ext uri="{FF2B5EF4-FFF2-40B4-BE49-F238E27FC236}">
                <a16:creationId xmlns:a16="http://schemas.microsoft.com/office/drawing/2014/main" id="{276DAAC4-76CA-432B-999A-928D698F8D2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5199" y="259200"/>
            <a:ext cx="10558800" cy="388800"/>
          </a:xfrm>
        </p:spPr>
        <p:txBody>
          <a:bodyPr vert="horz" lIns="0" tIns="0" rIns="0" bIns="0" rtlCol="0">
            <a:noAutofit/>
          </a:bodyPr>
          <a:lstStyle/>
          <a:p>
            <a:r>
              <a:rPr lang="de-DE"/>
              <a:t>Masterthesis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4BB2F14-FF7A-4B8F-8A2A-A5FE5E9898C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232" y="1296000"/>
            <a:ext cx="10450799" cy="4168801"/>
          </a:xfrm>
        </p:spPr>
        <p:txBody>
          <a:bodyPr lIns="0" tIns="0" rIns="0" bIns="0"/>
          <a:lstStyle/>
          <a:p>
            <a:r>
              <a:rPr lang="de-DE" dirty="0">
                <a:solidFill>
                  <a:srgbClr val="000000"/>
                </a:solidFill>
              </a:rPr>
              <a:t>Tabelle oder Skizze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4812396-C007-48DA-A290-C3FA1056C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11</a:t>
            </a:fld>
            <a:endParaRPr lang="en-US" noProof="1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36371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20F071-DC7C-429D-8423-D81D3132C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99" y="648000"/>
            <a:ext cx="10558800" cy="388800"/>
          </a:xfrm>
        </p:spPr>
        <p:txBody>
          <a:bodyPr lIns="0" tIns="0" rIns="0" bIns="0"/>
          <a:lstStyle/>
          <a:p>
            <a:r>
              <a:rPr lang="de-DE" dirty="0"/>
              <a:t>Verifikationsversuche</a:t>
            </a:r>
          </a:p>
        </p:txBody>
      </p:sp>
      <p:sp>
        <p:nvSpPr>
          <p:cNvPr id="3" name="chapter_conv">
            <a:extLst>
              <a:ext uri="{FF2B5EF4-FFF2-40B4-BE49-F238E27FC236}">
                <a16:creationId xmlns:a16="http://schemas.microsoft.com/office/drawing/2014/main" id="{276DAAC4-76CA-432B-999A-928D698F8D2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5199" y="259200"/>
            <a:ext cx="10558800" cy="388800"/>
          </a:xfrm>
        </p:spPr>
        <p:txBody>
          <a:bodyPr vert="horz" lIns="0" tIns="0" rIns="0" bIns="0" rtlCol="0">
            <a:noAutofit/>
          </a:bodyPr>
          <a:lstStyle/>
          <a:p>
            <a:r>
              <a:rPr lang="de-DE"/>
              <a:t>Masterthesis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4BB2F14-FF7A-4B8F-8A2A-A5FE5E9898C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232" y="1296000"/>
            <a:ext cx="10450799" cy="4168801"/>
          </a:xfrm>
        </p:spPr>
        <p:txBody>
          <a:bodyPr lIns="0" tIns="0" rIns="0" bIns="0"/>
          <a:lstStyle/>
          <a:p>
            <a:r>
              <a:rPr lang="de-DE" dirty="0">
                <a:solidFill>
                  <a:srgbClr val="000000"/>
                </a:solidFill>
              </a:rPr>
              <a:t>Hypothesen und implementierte Modelle testen</a:t>
            </a:r>
          </a:p>
          <a:p>
            <a:pPr lvl="1"/>
            <a:r>
              <a:rPr lang="de-DE" dirty="0">
                <a:solidFill>
                  <a:srgbClr val="000000"/>
                </a:solidFill>
              </a:rPr>
              <a:t>Vor Allem die Lauferkennung (Testfahrt)</a:t>
            </a:r>
          </a:p>
          <a:p>
            <a:pPr lvl="1"/>
            <a:r>
              <a:rPr lang="de-DE" dirty="0" err="1">
                <a:solidFill>
                  <a:srgbClr val="000000"/>
                </a:solidFill>
              </a:rPr>
              <a:t>Groundtruthdaten</a:t>
            </a:r>
            <a:r>
              <a:rPr lang="de-DE" dirty="0">
                <a:solidFill>
                  <a:srgbClr val="000000"/>
                </a:solidFill>
              </a:rPr>
              <a:t> sammeln (</a:t>
            </a:r>
            <a:r>
              <a:rPr lang="de-DE" dirty="0" err="1">
                <a:solidFill>
                  <a:srgbClr val="000000"/>
                </a:solidFill>
              </a:rPr>
              <a:t>DaVilt</a:t>
            </a:r>
            <a:r>
              <a:rPr lang="de-DE" dirty="0">
                <a:solidFill>
                  <a:srgbClr val="000000"/>
                </a:solidFill>
              </a:rPr>
              <a:t>-Tool)</a:t>
            </a:r>
          </a:p>
          <a:p>
            <a:r>
              <a:rPr lang="de-DE" dirty="0">
                <a:solidFill>
                  <a:srgbClr val="000000"/>
                </a:solidFill>
              </a:rPr>
              <a:t>Versuche für Oktober/November geplant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AE422BE-EB13-40A7-99DA-E3695C780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12</a:t>
            </a:fld>
            <a:endParaRPr lang="en-US" noProof="1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63708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20F071-DC7C-429D-8423-D81D3132C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99" y="648000"/>
            <a:ext cx="10558800" cy="388800"/>
          </a:xfrm>
        </p:spPr>
        <p:txBody>
          <a:bodyPr lIns="0" tIns="0" rIns="0" bIns="0"/>
          <a:lstStyle/>
          <a:p>
            <a:endParaRPr lang="de-DE" dirty="0"/>
          </a:p>
        </p:txBody>
      </p:sp>
      <p:sp>
        <p:nvSpPr>
          <p:cNvPr id="3" name="chapter_conv">
            <a:extLst>
              <a:ext uri="{FF2B5EF4-FFF2-40B4-BE49-F238E27FC236}">
                <a16:creationId xmlns:a16="http://schemas.microsoft.com/office/drawing/2014/main" id="{276DAAC4-76CA-432B-999A-928D698F8D2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5199" y="259200"/>
            <a:ext cx="10558800" cy="388800"/>
          </a:xfrm>
        </p:spPr>
        <p:txBody>
          <a:bodyPr vert="horz" lIns="0" tIns="0" rIns="0" bIns="0" rtlCol="0">
            <a:noAutofit/>
          </a:bodyPr>
          <a:lstStyle/>
          <a:p>
            <a:r>
              <a:rPr lang="de-DE"/>
              <a:t>Masterthesis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4BB2F14-FF7A-4B8F-8A2A-A5FE5E9898C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232" y="1296000"/>
            <a:ext cx="10450799" cy="4168801"/>
          </a:xfrm>
        </p:spPr>
        <p:txBody>
          <a:bodyPr lIns="0" tIns="0" rIns="0" bIns="0"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DAC99AC-6353-4E22-AAF7-AA11B8DCF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13</a:t>
            </a:fld>
            <a:endParaRPr lang="en-US" noProof="1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5183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20F071-DC7C-429D-8423-D81D3132C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99" y="648000"/>
            <a:ext cx="10558800" cy="388800"/>
          </a:xfrm>
        </p:spPr>
        <p:txBody>
          <a:bodyPr lIns="0" tIns="0" rIns="0" bIns="0"/>
          <a:lstStyle/>
          <a:p>
            <a:endParaRPr lang="de-DE" dirty="0"/>
          </a:p>
        </p:txBody>
      </p:sp>
      <p:sp>
        <p:nvSpPr>
          <p:cNvPr id="3" name="chapter_conv">
            <a:extLst>
              <a:ext uri="{FF2B5EF4-FFF2-40B4-BE49-F238E27FC236}">
                <a16:creationId xmlns:a16="http://schemas.microsoft.com/office/drawing/2014/main" id="{276DAAC4-76CA-432B-999A-928D698F8D2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5199" y="259200"/>
            <a:ext cx="10558800" cy="388800"/>
          </a:xfrm>
        </p:spPr>
        <p:txBody>
          <a:bodyPr vert="horz" lIns="0" tIns="0" rIns="0" bIns="0" rtlCol="0">
            <a:noAutofit/>
          </a:bodyPr>
          <a:lstStyle/>
          <a:p>
            <a:r>
              <a:rPr lang="de-DE"/>
              <a:t>Masterthesis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4BB2F14-FF7A-4B8F-8A2A-A5FE5E9898C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232" y="1296000"/>
            <a:ext cx="10450799" cy="4168801"/>
          </a:xfrm>
        </p:spPr>
        <p:txBody>
          <a:bodyPr lIns="0" tIns="0" rIns="0" bIns="0"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C44E5B0-0781-46A3-ABF5-C1514CEDC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14</a:t>
            </a:fld>
            <a:endParaRPr lang="en-US" noProof="1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1088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20F071-DC7C-429D-8423-D81D3132C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99" y="648000"/>
            <a:ext cx="10558800" cy="388800"/>
          </a:xfrm>
        </p:spPr>
        <p:txBody>
          <a:bodyPr lIns="0" tIns="0" rIns="0" bIns="0"/>
          <a:lstStyle/>
          <a:p>
            <a:endParaRPr lang="de-DE" dirty="0"/>
          </a:p>
        </p:txBody>
      </p:sp>
      <p:sp>
        <p:nvSpPr>
          <p:cNvPr id="3" name="chapter_conv">
            <a:extLst>
              <a:ext uri="{FF2B5EF4-FFF2-40B4-BE49-F238E27FC236}">
                <a16:creationId xmlns:a16="http://schemas.microsoft.com/office/drawing/2014/main" id="{276DAAC4-76CA-432B-999A-928D698F8D2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5199" y="259200"/>
            <a:ext cx="10558800" cy="388800"/>
          </a:xfrm>
        </p:spPr>
        <p:txBody>
          <a:bodyPr vert="horz" lIns="0" tIns="0" rIns="0" bIns="0" rtlCol="0">
            <a:noAutofit/>
          </a:bodyPr>
          <a:lstStyle/>
          <a:p>
            <a:r>
              <a:rPr lang="de-DE"/>
              <a:t>Masterthesis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4BB2F14-FF7A-4B8F-8A2A-A5FE5E9898C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232" y="1296000"/>
            <a:ext cx="10450799" cy="4168801"/>
          </a:xfrm>
        </p:spPr>
        <p:txBody>
          <a:bodyPr lIns="0" tIns="0" rIns="0" bIns="0"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D49A0CA-9C02-4918-BDF8-5C271051E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15</a:t>
            </a:fld>
            <a:endParaRPr lang="en-US" noProof="1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5818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AF2803-711D-4E3F-ABF2-081C31650B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Danke!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550E54F-64F5-4E41-AC35-52CC8956B325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de-DE" dirty="0"/>
              <a:t>Oays Darwish</a:t>
            </a:r>
          </a:p>
          <a:p>
            <a:r>
              <a:rPr lang="de-DE" dirty="0"/>
              <a:t>14.10.2022</a:t>
            </a:r>
          </a:p>
          <a:p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7696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74647D4-361E-49E9-8C07-F2296274EDAF}"/>
              </a:ext>
            </a:extLst>
          </p:cNvPr>
          <p:cNvSpPr txBox="1"/>
          <p:nvPr/>
        </p:nvSpPr>
        <p:spPr>
          <a:xfrm>
            <a:off x="205232" y="1296000"/>
            <a:ext cx="10450800" cy="416880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marL="251982" marR="0" lvl="0" indent="-251982" algn="l" defTabSz="914333" rtl="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Einleitung</a:t>
            </a:r>
          </a:p>
          <a:p>
            <a:pPr marL="507563" marR="0" lvl="1" indent="-273580" algn="l" defTabSz="914333" rtl="0" eaLnBrk="1" fontAlgn="auto" latinLnBrk="0" hangingPunct="1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Statistik</a:t>
            </a:r>
          </a:p>
          <a:p>
            <a:pPr marL="507563" marR="0" lvl="1" indent="-273580" algn="l" defTabSz="914333" rtl="0" eaLnBrk="1" fontAlgn="auto" latinLnBrk="0" hangingPunct="1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Unfallerkennungsalgorithmus</a:t>
            </a:r>
          </a:p>
          <a:p>
            <a:pPr marL="251982" marR="0" lvl="0" indent="-251982" algn="l" defTabSz="914333" rtl="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Nutzerumfrage </a:t>
            </a:r>
            <a:r>
              <a:rPr lang="de-DE" dirty="0">
                <a:solidFill>
                  <a:srgbClr val="000000"/>
                </a:solidFill>
                <a:latin typeface="+mn-lt"/>
                <a:sym typeface="Wingdings" panose="05000000000000000000" pitchFamily="2" charset="2"/>
              </a:rPr>
              <a:t>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Pocket-Mode</a:t>
            </a:r>
          </a:p>
          <a:p>
            <a:pPr marL="251982" marR="0" lvl="0" indent="-251982" algn="l" defTabSz="914333" rtl="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Masterthesis</a:t>
            </a:r>
          </a:p>
          <a:p>
            <a:pPr marL="507563" marR="0" lvl="1" indent="-273580" algn="l" defTabSz="914333" rtl="0" eaLnBrk="1" fontAlgn="auto" latinLnBrk="0" hangingPunct="1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Use- und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Edgecases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07563" marR="0" lvl="1" indent="-273580" algn="l" defTabSz="914333" rtl="0" eaLnBrk="1" fontAlgn="auto" latinLnBrk="0" hangingPunct="1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Lauferkennung</a:t>
            </a:r>
          </a:p>
          <a:p>
            <a:pPr marL="507563" marR="0" lvl="1" indent="-273580" algn="l" defTabSz="914333" rtl="0" eaLnBrk="1" fontAlgn="auto" latinLnBrk="0" hangingPunct="1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Verifikationsversuche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1104085-3982-41A4-AA2B-45D9E7D75EA5}"/>
              </a:ext>
            </a:extLst>
          </p:cNvPr>
          <p:cNvSpPr txBox="1"/>
          <p:nvPr/>
        </p:nvSpPr>
        <p:spPr>
          <a:xfrm>
            <a:off x="205232" y="259200"/>
            <a:ext cx="10450800" cy="777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Agenda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C5FED80F-12C9-45D2-8F91-15A7A5A83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</a:t>
            </a:fld>
            <a:endParaRPr lang="en-US" noProof="1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9843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pter_conv">
            <a:extLst>
              <a:ext uri="{FF2B5EF4-FFF2-40B4-BE49-F238E27FC236}">
                <a16:creationId xmlns:a16="http://schemas.microsoft.com/office/drawing/2014/main" id="{A1CFF985-F2F8-4B4B-9D84-A29123AE78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5199" y="259200"/>
            <a:ext cx="10558800" cy="388800"/>
          </a:xfrm>
        </p:spPr>
        <p:txBody>
          <a:bodyPr vert="horz" lIns="0" tIns="0" rIns="0" bIns="0" rtlCol="0">
            <a:noAutofit/>
          </a:bodyPr>
          <a:lstStyle/>
          <a:p>
            <a:r>
              <a:rPr lang="de-DE" dirty="0"/>
              <a:t>Einleitung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B596359-3A75-4069-BDB3-A3F3598F1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99" y="648000"/>
            <a:ext cx="10558800" cy="388800"/>
          </a:xfrm>
        </p:spPr>
        <p:txBody>
          <a:bodyPr lIns="0" tIns="0" rIns="0" bIns="0"/>
          <a:lstStyle/>
          <a:p>
            <a:r>
              <a:rPr lang="de-DE" dirty="0"/>
              <a:t>Statistik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84DDD43E-9741-40CA-B732-EDE5EE74214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90" y="1532720"/>
            <a:ext cx="4600772" cy="3600000"/>
          </a:xfrm>
        </p:spPr>
      </p:pic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0B855D6C-DA61-4FF5-A0A4-D2F8341CA00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865" y="1532720"/>
            <a:ext cx="4630458" cy="3600000"/>
          </a:xfr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D499D13B-2478-4D48-AF90-9D2DFD2D0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</a:t>
            </a:fld>
            <a:endParaRPr lang="en-US" noProof="1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3681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B596359-3A75-4069-BDB3-A3F3598F1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99" y="648000"/>
            <a:ext cx="10558800" cy="388800"/>
          </a:xfrm>
        </p:spPr>
        <p:txBody>
          <a:bodyPr lIns="0" tIns="0" rIns="0" bIns="0"/>
          <a:lstStyle/>
          <a:p>
            <a:r>
              <a:rPr lang="de-DE" dirty="0"/>
              <a:t>Unfallerkennungsalgorithmus</a:t>
            </a:r>
          </a:p>
        </p:txBody>
      </p:sp>
      <p:sp>
        <p:nvSpPr>
          <p:cNvPr id="6" name="chapter_conv">
            <a:extLst>
              <a:ext uri="{FF2B5EF4-FFF2-40B4-BE49-F238E27FC236}">
                <a16:creationId xmlns:a16="http://schemas.microsoft.com/office/drawing/2014/main" id="{A1CFF985-F2F8-4B4B-9D84-A29123AE78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5199" y="259200"/>
            <a:ext cx="10558800" cy="388800"/>
          </a:xfrm>
        </p:spPr>
        <p:txBody>
          <a:bodyPr vert="horz" lIns="0" tIns="0" rIns="0" bIns="0" rtlCol="0">
            <a:noAutofit/>
          </a:bodyPr>
          <a:lstStyle/>
          <a:p>
            <a:r>
              <a:rPr lang="de-DE" dirty="0"/>
              <a:t>Einleitung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704C00D2-8E1D-48D0-A843-9B6CD33AC3C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232" y="1296000"/>
            <a:ext cx="10450799" cy="4168801"/>
          </a:xfrm>
        </p:spPr>
        <p:txBody>
          <a:bodyPr lIns="0" tIns="0" rIns="0" bIns="0"/>
          <a:lstStyle/>
          <a:p>
            <a:r>
              <a:rPr lang="de-DE" dirty="0">
                <a:solidFill>
                  <a:srgbClr val="000000"/>
                </a:solidFill>
              </a:rPr>
              <a:t>Am Lenker befestigen</a:t>
            </a:r>
          </a:p>
          <a:p>
            <a:r>
              <a:rPr lang="de-DE" dirty="0">
                <a:solidFill>
                  <a:srgbClr val="000000"/>
                </a:solidFill>
              </a:rPr>
              <a:t>Aktive einschalten</a:t>
            </a:r>
          </a:p>
          <a:p>
            <a:r>
              <a:rPr lang="de-DE" dirty="0">
                <a:solidFill>
                  <a:srgbClr val="000000"/>
                </a:solidFill>
              </a:rPr>
              <a:t>Bildschirm immer an</a:t>
            </a:r>
          </a:p>
          <a:p>
            <a:r>
              <a:rPr lang="de-DE" dirty="0">
                <a:solidFill>
                  <a:srgbClr val="000000"/>
                </a:solidFill>
              </a:rPr>
              <a:t>Entscheidungsbaum (Tabelle)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8CC0E9B1-E6D2-41B7-BE36-116C4CE89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</a:t>
            </a:fld>
            <a:endParaRPr lang="en-US" noProof="1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7087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B596359-3A75-4069-BDB3-A3F3598F1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99" y="648000"/>
            <a:ext cx="10558800" cy="388800"/>
          </a:xfrm>
        </p:spPr>
        <p:txBody>
          <a:bodyPr lIns="0" tIns="0" rIns="0" bIns="0"/>
          <a:lstStyle/>
          <a:p>
            <a:endParaRPr lang="de-DE" dirty="0"/>
          </a:p>
        </p:txBody>
      </p:sp>
      <p:sp>
        <p:nvSpPr>
          <p:cNvPr id="6" name="chapter_conv">
            <a:extLst>
              <a:ext uri="{FF2B5EF4-FFF2-40B4-BE49-F238E27FC236}">
                <a16:creationId xmlns:a16="http://schemas.microsoft.com/office/drawing/2014/main" id="{A1CFF985-F2F8-4B4B-9D84-A29123AE78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5199" y="259200"/>
            <a:ext cx="10558800" cy="388800"/>
          </a:xfrm>
        </p:spPr>
        <p:txBody>
          <a:bodyPr vert="horz" lIns="0" tIns="0" rIns="0" bIns="0" rtlCol="0">
            <a:noAutofit/>
          </a:bodyPr>
          <a:lstStyle/>
          <a:p>
            <a:r>
              <a:rPr lang="de-DE" dirty="0"/>
              <a:t>Nutzerumfrage</a:t>
            </a:r>
          </a:p>
        </p:txBody>
      </p:sp>
      <p:pic>
        <p:nvPicPr>
          <p:cNvPr id="7" name="Inhaltsplatzhalter 9">
            <a:extLst>
              <a:ext uri="{FF2B5EF4-FFF2-40B4-BE49-F238E27FC236}">
                <a16:creationId xmlns:a16="http://schemas.microsoft.com/office/drawing/2014/main" id="{DE6AB4B0-F15D-4091-BC28-7778DEDD58B6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942671" y="1295400"/>
            <a:ext cx="9082694" cy="4168775"/>
          </a:xfr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C3DF447A-9809-4680-8CFB-58B99B106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5</a:t>
            </a:fld>
            <a:endParaRPr lang="en-US" noProof="1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5164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B596359-3A75-4069-BDB3-A3F3598F1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99" y="648000"/>
            <a:ext cx="10558800" cy="388800"/>
          </a:xfrm>
        </p:spPr>
        <p:txBody>
          <a:bodyPr lIns="0" tIns="0" rIns="0" bIns="0"/>
          <a:lstStyle/>
          <a:p>
            <a:r>
              <a:rPr lang="de-DE" dirty="0"/>
              <a:t>Unfallerkennungsalgorithmus: Pocket-Mode</a:t>
            </a:r>
          </a:p>
        </p:txBody>
      </p:sp>
      <p:sp>
        <p:nvSpPr>
          <p:cNvPr id="6" name="chapter_conv">
            <a:extLst>
              <a:ext uri="{FF2B5EF4-FFF2-40B4-BE49-F238E27FC236}">
                <a16:creationId xmlns:a16="http://schemas.microsoft.com/office/drawing/2014/main" id="{A1CFF985-F2F8-4B4B-9D84-A29123AE78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5199" y="259200"/>
            <a:ext cx="10558800" cy="388800"/>
          </a:xfrm>
        </p:spPr>
        <p:txBody>
          <a:bodyPr vert="horz" lIns="0" tIns="0" rIns="0" bIns="0" rtlCol="0">
            <a:noAutofit/>
          </a:bodyPr>
          <a:lstStyle/>
          <a:p>
            <a:r>
              <a:rPr lang="de-DE" dirty="0"/>
              <a:t>Nutzerumfrage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9DE21CD-FC13-421E-9350-7D43B1B1DD5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232" y="1296000"/>
            <a:ext cx="10450799" cy="4168801"/>
          </a:xfrm>
        </p:spPr>
        <p:txBody>
          <a:bodyPr lIns="0" tIns="0" rIns="0" bIns="0"/>
          <a:lstStyle/>
          <a:p>
            <a:r>
              <a:rPr lang="de-DE" dirty="0">
                <a:solidFill>
                  <a:srgbClr val="000000"/>
                </a:solidFill>
              </a:rPr>
              <a:t>Proof </a:t>
            </a:r>
            <a:r>
              <a:rPr lang="de-DE" dirty="0" err="1">
                <a:solidFill>
                  <a:srgbClr val="000000"/>
                </a:solidFill>
              </a:rPr>
              <a:t>of</a:t>
            </a:r>
            <a:r>
              <a:rPr lang="de-DE" dirty="0">
                <a:solidFill>
                  <a:srgbClr val="000000"/>
                </a:solidFill>
              </a:rPr>
              <a:t> Concept: Kann der bisherige Crash-Algorithmus kann für den </a:t>
            </a:r>
            <a:r>
              <a:rPr lang="de-DE" dirty="0" err="1">
                <a:solidFill>
                  <a:srgbClr val="000000"/>
                </a:solidFill>
              </a:rPr>
              <a:t>Pocketmode</a:t>
            </a:r>
            <a:r>
              <a:rPr lang="de-DE" dirty="0">
                <a:solidFill>
                  <a:srgbClr val="000000"/>
                </a:solidFill>
              </a:rPr>
              <a:t> prinzipiell verwendet werden?</a:t>
            </a:r>
          </a:p>
          <a:p>
            <a:r>
              <a:rPr lang="de-DE" dirty="0">
                <a:solidFill>
                  <a:srgbClr val="000000"/>
                </a:solidFill>
              </a:rPr>
              <a:t>Was sind die Unterschiede zwischen den Befestigungs- bzw. Transportpositionen (Lenkerhalterung, Tankrucksack, Jackentasche, …)?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3F094E7-B171-4A01-AB39-2E92F33C5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6</a:t>
            </a:fld>
            <a:endParaRPr lang="en-US" noProof="1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9935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DB2ED2-DEC2-438A-8CEA-85B24F869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99" y="648000"/>
            <a:ext cx="10558800" cy="388800"/>
          </a:xfrm>
        </p:spPr>
        <p:txBody>
          <a:bodyPr lIns="0" tIns="0" rIns="0" bIns="0"/>
          <a:lstStyle/>
          <a:p>
            <a:r>
              <a:rPr lang="de-DE" dirty="0"/>
              <a:t>Use- und </a:t>
            </a:r>
            <a:r>
              <a:rPr lang="de-DE" dirty="0" err="1"/>
              <a:t>Edgecases</a:t>
            </a:r>
            <a:endParaRPr lang="de-DE" dirty="0"/>
          </a:p>
        </p:txBody>
      </p:sp>
      <p:sp>
        <p:nvSpPr>
          <p:cNvPr id="3" name="chapter_conv">
            <a:extLst>
              <a:ext uri="{FF2B5EF4-FFF2-40B4-BE49-F238E27FC236}">
                <a16:creationId xmlns:a16="http://schemas.microsoft.com/office/drawing/2014/main" id="{FF3B088D-B0F8-4C35-B323-B4FF0EB70C1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5199" y="259200"/>
            <a:ext cx="10558800" cy="388800"/>
          </a:xfrm>
        </p:spPr>
        <p:txBody>
          <a:bodyPr vert="horz" lIns="0" tIns="0" rIns="0" bIns="0" rtlCol="0">
            <a:noAutofit/>
          </a:bodyPr>
          <a:lstStyle/>
          <a:p>
            <a:r>
              <a:rPr lang="de-DE" dirty="0"/>
              <a:t>Masterthesis</a:t>
            </a:r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6A1B3478-DDE5-491E-8111-42B3091F4BC5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529013158"/>
              </p:ext>
            </p:extLst>
          </p:nvPr>
        </p:nvGraphicFramePr>
        <p:xfrm>
          <a:off x="901057" y="1295403"/>
          <a:ext cx="9165926" cy="42661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5222">
                  <a:extLst>
                    <a:ext uri="{9D8B030D-6E8A-4147-A177-3AD203B41FA5}">
                      <a16:colId xmlns:a16="http://schemas.microsoft.com/office/drawing/2014/main" val="1012415636"/>
                    </a:ext>
                  </a:extLst>
                </a:gridCol>
                <a:gridCol w="1417493">
                  <a:extLst>
                    <a:ext uri="{9D8B030D-6E8A-4147-A177-3AD203B41FA5}">
                      <a16:colId xmlns:a16="http://schemas.microsoft.com/office/drawing/2014/main" val="1564419734"/>
                    </a:ext>
                  </a:extLst>
                </a:gridCol>
                <a:gridCol w="1728068">
                  <a:extLst>
                    <a:ext uri="{9D8B030D-6E8A-4147-A177-3AD203B41FA5}">
                      <a16:colId xmlns:a16="http://schemas.microsoft.com/office/drawing/2014/main" val="1103332306"/>
                    </a:ext>
                  </a:extLst>
                </a:gridCol>
                <a:gridCol w="605222">
                  <a:extLst>
                    <a:ext uri="{9D8B030D-6E8A-4147-A177-3AD203B41FA5}">
                      <a16:colId xmlns:a16="http://schemas.microsoft.com/office/drawing/2014/main" val="969993706"/>
                    </a:ext>
                  </a:extLst>
                </a:gridCol>
                <a:gridCol w="605222">
                  <a:extLst>
                    <a:ext uri="{9D8B030D-6E8A-4147-A177-3AD203B41FA5}">
                      <a16:colId xmlns:a16="http://schemas.microsoft.com/office/drawing/2014/main" val="1340925990"/>
                    </a:ext>
                  </a:extLst>
                </a:gridCol>
                <a:gridCol w="2062532">
                  <a:extLst>
                    <a:ext uri="{9D8B030D-6E8A-4147-A177-3AD203B41FA5}">
                      <a16:colId xmlns:a16="http://schemas.microsoft.com/office/drawing/2014/main" val="3338629"/>
                    </a:ext>
                  </a:extLst>
                </a:gridCol>
                <a:gridCol w="2142167">
                  <a:extLst>
                    <a:ext uri="{9D8B030D-6E8A-4147-A177-3AD203B41FA5}">
                      <a16:colId xmlns:a16="http://schemas.microsoft.com/office/drawing/2014/main" val="3210011611"/>
                    </a:ext>
                  </a:extLst>
                </a:gridCol>
              </a:tblGrid>
              <a:tr h="12602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effectLst/>
                        </a:rPr>
                        <a:t>ID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B0E1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effectLst/>
                        </a:rPr>
                        <a:t>Name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B0E1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effectLst/>
                        </a:rPr>
                        <a:t>Beschreibung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B0E1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effectLst/>
                        </a:rPr>
                        <a:t>Erkennung durch den </a:t>
                      </a:r>
                      <a:r>
                        <a:rPr lang="de-DE" sz="700" u="none" strike="noStrike" dirty="0" err="1">
                          <a:effectLst/>
                        </a:rPr>
                        <a:t>Algo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B0E1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effectLst/>
                        </a:rPr>
                        <a:t>Bemerkungen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B0E1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Geplante (mögliche) Maßnahmen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B0E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254410"/>
                  </a:ext>
                </a:extLst>
              </a:tr>
              <a:tr h="24196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effectLst/>
                        </a:rPr>
                        <a:t>Handy am Körper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B0E1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effectLst/>
                        </a:rPr>
                        <a:t>Handy am Motorrad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B0E1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616065"/>
                  </a:ext>
                </a:extLst>
              </a:tr>
              <a:tr h="120980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1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Oberkörper bewegen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effectLst/>
                        </a:rPr>
                        <a:t>Umdrehen, Nach hinten schauen, Lenker mit einer Hand halten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-</a:t>
                      </a:r>
                      <a:endParaRPr lang="de-DE" sz="7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IO</a:t>
                      </a:r>
                      <a:endParaRPr lang="de-DE" sz="7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Kein Einfluss auf das Handy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effectLst/>
                        </a:rPr>
                        <a:t>Keine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287761"/>
                  </a:ext>
                </a:extLst>
              </a:tr>
              <a:tr h="287328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effectLst/>
                        </a:rPr>
                        <a:t>2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IO</a:t>
                      </a:r>
                      <a:endParaRPr lang="de-DE" sz="7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solidFill>
                            <a:srgbClr val="00B050"/>
                          </a:solidFill>
                          <a:effectLst/>
                        </a:rPr>
                        <a:t>-</a:t>
                      </a:r>
                      <a:endParaRPr lang="de-DE" sz="7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effectLst/>
                        </a:rPr>
                        <a:t>Kein GH, keine CH, Nur geringe  Winkeländerung um die X-Y-Achsen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effectLst/>
                        </a:rPr>
                        <a:t>Keine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6100"/>
                  </a:ext>
                </a:extLst>
              </a:tr>
              <a:tr h="120980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3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Nach vorne und hinten lehnen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solidFill>
                            <a:srgbClr val="00B050"/>
                          </a:solidFill>
                          <a:effectLst/>
                        </a:rPr>
                        <a:t>-</a:t>
                      </a:r>
                      <a:endParaRPr lang="de-DE" sz="7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IO</a:t>
                      </a:r>
                      <a:endParaRPr lang="de-DE" sz="7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effectLst/>
                        </a:rPr>
                        <a:t>Kein Einfluss auf das Handy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Keine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4065"/>
                  </a:ext>
                </a:extLst>
              </a:tr>
              <a:tr h="241960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4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solidFill>
                            <a:srgbClr val="00B050"/>
                          </a:solidFill>
                          <a:effectLst/>
                        </a:rPr>
                        <a:t>IO</a:t>
                      </a:r>
                      <a:endParaRPr lang="de-DE" sz="7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-</a:t>
                      </a:r>
                      <a:endParaRPr lang="de-DE" sz="7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Kein GH, keine CH, Keine kritische Winkeländerung um die X-Y-Achsen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effectLst/>
                        </a:rPr>
                        <a:t>Keine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189138"/>
                  </a:ext>
                </a:extLst>
              </a:tr>
              <a:tr h="120980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5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Seitliches Lehnen (rechts und links)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solidFill>
                            <a:srgbClr val="00B050"/>
                          </a:solidFill>
                          <a:effectLst/>
                        </a:rPr>
                        <a:t>-</a:t>
                      </a:r>
                      <a:endParaRPr lang="de-DE" sz="7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IO</a:t>
                      </a:r>
                      <a:endParaRPr lang="de-DE" sz="7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Kein Einfluss auf das Handy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Keine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907423"/>
                  </a:ext>
                </a:extLst>
              </a:tr>
              <a:tr h="262124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6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solidFill>
                            <a:srgbClr val="00B050"/>
                          </a:solidFill>
                          <a:effectLst/>
                        </a:rPr>
                        <a:t>IO</a:t>
                      </a:r>
                      <a:endParaRPr lang="de-DE" sz="7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-</a:t>
                      </a:r>
                      <a:endParaRPr lang="de-DE" sz="7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Kein GH, keine CH, Keine Winkeländerung um die Z-Achse 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Keine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846220"/>
                  </a:ext>
                </a:extLst>
              </a:tr>
              <a:tr h="120980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7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Ab- und Aufsteigen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solidFill>
                            <a:srgbClr val="00B050"/>
                          </a:solidFill>
                          <a:effectLst/>
                        </a:rPr>
                        <a:t>-</a:t>
                      </a:r>
                      <a:endParaRPr lang="de-DE" sz="7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IO</a:t>
                      </a:r>
                      <a:endParaRPr lang="de-DE" sz="7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Kein Einfluss auf das Handy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Keine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8632415"/>
                  </a:ext>
                </a:extLst>
              </a:tr>
              <a:tr h="362940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8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NIO</a:t>
                      </a:r>
                      <a:endParaRPr lang="de-DE" sz="7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-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effectLst/>
                        </a:rPr>
                        <a:t>Bewegungsabhängig, enthält Winkeländerung (TO) und manchmal </a:t>
                      </a:r>
                      <a:r>
                        <a:rPr lang="de-DE" sz="700" u="none" strike="noStrike" dirty="0" err="1">
                          <a:effectLst/>
                        </a:rPr>
                        <a:t>GroundHit</a:t>
                      </a:r>
                      <a:r>
                        <a:rPr lang="de-DE" sz="700" u="none" strike="noStrike" dirty="0">
                          <a:effectLst/>
                        </a:rPr>
                        <a:t>. Falsch positiv bei GH. Kein GH -&gt; kein Unfall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Erstmal Testen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530074"/>
                  </a:ext>
                </a:extLst>
              </a:tr>
              <a:tr h="241960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9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Laufen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Handy am Körper 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NIO</a:t>
                      </a:r>
                      <a:endParaRPr lang="de-DE" sz="7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-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Lauferkennungmodul einbauen und die Unfallerknnung während des Laufen deaktivieren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4657"/>
                  </a:ext>
                </a:extLst>
              </a:tr>
              <a:tr h="241960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10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Handy in der Hand nehmen/nutzen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Eintippen, telefonieren, bwegen…ect.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NIO</a:t>
                      </a:r>
                      <a:endParaRPr lang="de-DE" sz="7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-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Alles möglich (GH, CH, TO)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Erkennen (durch phone-lifting-Funktion?) und Unfallerkennung deaktivieren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418519"/>
                  </a:ext>
                </a:extLst>
              </a:tr>
              <a:tr h="241960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11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Wheelie fahren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Nur auf das Hinterrad fahren; Extremer Fall (Not intended use)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NIO</a:t>
                      </a:r>
                      <a:endParaRPr lang="de-DE" sz="7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-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In AGB ausschließen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028236"/>
                  </a:ext>
                </a:extLst>
              </a:tr>
              <a:tr h="120980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12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Auf der Motorradsitzbank stehen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Extremer Fall (Not intended use)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NIO</a:t>
                      </a:r>
                      <a:endParaRPr lang="de-DE" sz="7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-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In AGB ausschließen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24128"/>
                  </a:ext>
                </a:extLst>
              </a:tr>
              <a:tr h="218401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13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Auf dem Motorrad (Fußraste) stehen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Beim Fahren körper dehnen/ strecken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Testen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492063"/>
                  </a:ext>
                </a:extLst>
              </a:tr>
              <a:tr h="120980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14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An der Ampel stehen und Fuß runter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Fahren, dann (stark) bremsen und Fuß runter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-</a:t>
                      </a:r>
                      <a:endParaRPr lang="de-DE" sz="7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IO</a:t>
                      </a:r>
                      <a:endParaRPr lang="de-DE" sz="7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Kein Einfluss auf das Handy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Keine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572413"/>
                  </a:ext>
                </a:extLst>
              </a:tr>
              <a:tr h="241960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15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IO</a:t>
                      </a:r>
                      <a:endParaRPr lang="de-DE" sz="7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-</a:t>
                      </a:r>
                      <a:endParaRPr lang="de-DE" sz="7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Kein GH, keine CH, Keine kritische Winkeländerung um die X-Y-Achsen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Keine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00633"/>
                  </a:ext>
                </a:extLst>
              </a:tr>
              <a:tr h="226838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16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Normales Fahren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Beschleunigen, bremsen, Kurven fahren… ect.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IO</a:t>
                      </a:r>
                      <a:endParaRPr lang="de-DE" sz="7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Im aktuellen Algo abgedeckt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Keine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564701"/>
                  </a:ext>
                </a:extLst>
              </a:tr>
              <a:tr h="241960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17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Handy in der Tasche rutscht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Mit Winkeländerung 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NIO</a:t>
                      </a:r>
                      <a:endParaRPr lang="de-DE" sz="7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Fahren und Winkeländerung -&gt; Unfall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Schnelles Nachkalibrierung oder in AGB bekannt machen (Handy befestigen)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625883"/>
                  </a:ext>
                </a:extLst>
              </a:tr>
              <a:tr h="120980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18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Keine Winkeländerung (gleiche Position)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IO</a:t>
                      </a:r>
                      <a:endParaRPr lang="de-DE" sz="7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Keine Winkeländerung -&gt; kein Unfall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Testen ob GH oder CH erkannt werden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623507"/>
                  </a:ext>
                </a:extLst>
              </a:tr>
              <a:tr h="120980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19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Motorrad abstellen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IO</a:t>
                      </a:r>
                      <a:endParaRPr lang="de-DE" sz="7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Im aktuellen Algo abgedeckt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effectLst/>
                        </a:rPr>
                        <a:t>Keine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907211"/>
                  </a:ext>
                </a:extLst>
              </a:tr>
              <a:tr h="120980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20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In der Kurve (Hanging off)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effectLst/>
                        </a:rPr>
                        <a:t> 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802417"/>
                  </a:ext>
                </a:extLst>
              </a:tr>
            </a:tbl>
          </a:graphicData>
        </a:graphic>
      </p:graphicFrame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E732FB7-DE4D-46CB-8A7B-68ECF5D64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7</a:t>
            </a:fld>
            <a:endParaRPr lang="en-US" noProof="1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8116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pter_conv">
            <a:extLst>
              <a:ext uri="{FF2B5EF4-FFF2-40B4-BE49-F238E27FC236}">
                <a16:creationId xmlns:a16="http://schemas.microsoft.com/office/drawing/2014/main" id="{FF3B088D-B0F8-4C35-B323-B4FF0EB70C1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vert="horz" lIns="0" tIns="0" rIns="0" bIns="0" rtlCol="0">
            <a:noAutofit/>
          </a:bodyPr>
          <a:lstStyle/>
          <a:p>
            <a:r>
              <a:rPr lang="de-DE" dirty="0"/>
              <a:t>Masterthesis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2DB2ED2-DEC2-438A-8CEA-85B24F869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r>
              <a:rPr lang="de-DE" dirty="0"/>
              <a:t>Use- und </a:t>
            </a:r>
            <a:r>
              <a:rPr lang="de-DE" dirty="0" err="1"/>
              <a:t>Edgecases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907B7D3-245C-4B71-AB37-14FFA1E4C6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Tiefer betrachtete Szenarien</a:t>
            </a:r>
          </a:p>
          <a:p>
            <a:pPr lvl="1"/>
            <a:r>
              <a:rPr lang="de-DE" dirty="0"/>
              <a:t>Lauferkennung</a:t>
            </a:r>
          </a:p>
          <a:p>
            <a:pPr lvl="2"/>
            <a:r>
              <a:rPr lang="de-DE" dirty="0"/>
              <a:t>Im Pocket-Mode wahrscheinlicher Mit dem Handy an sich Laufen </a:t>
            </a:r>
            <a:r>
              <a:rPr lang="de-DE" dirty="0">
                <a:sym typeface="Wingdings" panose="05000000000000000000" pitchFamily="2" charset="2"/>
              </a:rPr>
              <a:t> Falsche Alarmauslösung</a:t>
            </a:r>
          </a:p>
          <a:p>
            <a:pPr lvl="1"/>
            <a:r>
              <a:rPr lang="de-DE" dirty="0"/>
              <a:t>Ab- und Aufsteigen: </a:t>
            </a:r>
          </a:p>
          <a:p>
            <a:pPr lvl="2"/>
            <a:r>
              <a:rPr lang="de-DE" dirty="0"/>
              <a:t>Kommt sehr häufig vor bevor man die Unfallerkennung deaktiviert</a:t>
            </a:r>
          </a:p>
          <a:p>
            <a:pPr lvl="2"/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6AD31947-4FB0-4E8B-AD47-D8406E3CC8A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0" r="8713"/>
          <a:stretch/>
        </p:blipFill>
        <p:spPr>
          <a:xfrm>
            <a:off x="6268915" y="1702712"/>
            <a:ext cx="4070839" cy="27651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E732FB7-DE4D-46CB-8A7B-68ECF5D64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8</a:t>
            </a:fld>
            <a:endParaRPr lang="en-US" noProof="1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6290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20F071-DC7C-429D-8423-D81D3132C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99" y="648000"/>
            <a:ext cx="10558800" cy="388800"/>
          </a:xfrm>
        </p:spPr>
        <p:txBody>
          <a:bodyPr lIns="0" tIns="0" rIns="0" bIns="0"/>
          <a:lstStyle/>
          <a:p>
            <a:r>
              <a:rPr lang="de-DE" dirty="0"/>
              <a:t>Lauferkennung</a:t>
            </a:r>
          </a:p>
        </p:txBody>
      </p:sp>
      <p:sp>
        <p:nvSpPr>
          <p:cNvPr id="3" name="chapter_conv">
            <a:extLst>
              <a:ext uri="{FF2B5EF4-FFF2-40B4-BE49-F238E27FC236}">
                <a16:creationId xmlns:a16="http://schemas.microsoft.com/office/drawing/2014/main" id="{276DAAC4-76CA-432B-999A-928D698F8D2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5199" y="259200"/>
            <a:ext cx="10558800" cy="388800"/>
          </a:xfrm>
        </p:spPr>
        <p:txBody>
          <a:bodyPr vert="horz" lIns="0" tIns="0" rIns="0" bIns="0" rtlCol="0">
            <a:noAutofit/>
          </a:bodyPr>
          <a:lstStyle/>
          <a:p>
            <a:r>
              <a:rPr lang="de-DE"/>
              <a:t>Masterthesis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4BB2F14-FF7A-4B8F-8A2A-A5FE5E9898C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232" y="1296000"/>
            <a:ext cx="10450799" cy="4168801"/>
          </a:xfrm>
        </p:spPr>
        <p:txBody>
          <a:bodyPr lIns="0" tIns="0" rIns="0" bIns="0"/>
          <a:lstStyle/>
          <a:p>
            <a:r>
              <a:rPr lang="de-DE" dirty="0">
                <a:solidFill>
                  <a:srgbClr val="000000"/>
                </a:solidFill>
              </a:rPr>
              <a:t>Spitzenzähler</a:t>
            </a:r>
          </a:p>
          <a:p>
            <a:pPr lvl="1"/>
            <a:r>
              <a:rPr lang="de-DE" dirty="0">
                <a:solidFill>
                  <a:srgbClr val="000000"/>
                </a:solidFill>
              </a:rPr>
              <a:t>Hypothese: Jede Spitze aufzählen und Mittelwert bilden</a:t>
            </a:r>
          </a:p>
          <a:p>
            <a:pPr lvl="1"/>
            <a:r>
              <a:rPr lang="de-DE" dirty="0">
                <a:solidFill>
                  <a:srgbClr val="000000"/>
                </a:solidFill>
              </a:rPr>
              <a:t>Modell:</a:t>
            </a:r>
          </a:p>
          <a:p>
            <a:pPr lvl="2"/>
            <a:r>
              <a:rPr lang="de-DE" dirty="0">
                <a:solidFill>
                  <a:srgbClr val="000000"/>
                </a:solidFill>
              </a:rPr>
              <a:t>Modell implementieren</a:t>
            </a:r>
          </a:p>
          <a:p>
            <a:pPr lvl="2"/>
            <a:r>
              <a:rPr lang="de-DE" dirty="0">
                <a:solidFill>
                  <a:srgbClr val="000000"/>
                </a:solidFill>
              </a:rPr>
              <a:t>Sinuskurve generieren</a:t>
            </a:r>
          </a:p>
          <a:p>
            <a:pPr lvl="2"/>
            <a:r>
              <a:rPr lang="de-DE" dirty="0">
                <a:solidFill>
                  <a:srgbClr val="000000"/>
                </a:solidFill>
              </a:rPr>
              <a:t>Modell testen</a:t>
            </a:r>
          </a:p>
          <a:p>
            <a:pPr lvl="1"/>
            <a:r>
              <a:rPr lang="de-DE" dirty="0">
                <a:solidFill>
                  <a:srgbClr val="000000"/>
                </a:solidFill>
              </a:rPr>
              <a:t>Ergebnis:</a:t>
            </a:r>
          </a:p>
          <a:p>
            <a:pPr lvl="2"/>
            <a:r>
              <a:rPr lang="de-DE" dirty="0">
                <a:solidFill>
                  <a:srgbClr val="000000"/>
                </a:solidFill>
              </a:rPr>
              <a:t>Rauschen und Störungen nicht erkennbar </a:t>
            </a:r>
            <a:r>
              <a:rPr lang="de-DE" dirty="0">
                <a:solidFill>
                  <a:srgbClr val="000000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rgbClr val="000000"/>
                </a:solidFill>
              </a:rPr>
              <a:t>Keine kräftige Aussage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9BF6FA1-6418-4DE0-99D4-1E4BD0BEC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9</a:t>
            </a:fld>
            <a:endParaRPr lang="en-US" noProof="1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97997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LTEMPLATEVERSION" val="2.0"/>
  <p:tag name="MLLANGUAGE" val="deu"/>
  <p:tag name="BG1_D2_169.PNG" val="image1.png"/>
  <p:tag name="RIGHT_D2.PNG" val="image3.png"/>
  <p:tag name="BG2_D2_169.PNG" val="image4.png"/>
  <p:tag name="SWITCH_BG1_D2_169.JPG" val="image5.png"/>
  <p:tag name="BOTTOM_D2_169.PNG" val="image6.png"/>
  <p:tag name="LOGO2_D2.PNG" val="image7.png"/>
  <p:tag name="BG3_D2_169.PNG" val="image9.png"/>
  <p:tag name="SWITCH_BG2_D2_169.JPG" val="image8.png"/>
  <p:tag name="LOGO1_D2.PNG" val="image2.png"/>
  <p:tag name="SAXMLCOMPANYNAME" val="bosch"/>
  <p:tag name="SAXMLTEMPLATE" val="presentation_169"/>
  <p:tag name="SAXCONVERTED" val="2"/>
  <p:tag name="SAXCONVERSION" val="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CONVERTED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CONVERTED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CONVERTED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CONVERTED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CONVERTED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CONVERTED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CONVERTED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CONVERTED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CONVERTED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CONVERTED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CONVERTED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CONVERTED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CONVERTED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CONVERTED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CONVERTED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CONVERTED" val="2"/>
</p:tagLst>
</file>

<file path=ppt/theme/theme1.xml><?xml version="1.0" encoding="utf-8"?>
<a:theme xmlns:a="http://schemas.openxmlformats.org/drawingml/2006/main" name="Bosch 2022">
  <a:themeElements>
    <a:clrScheme name="Bosch Blau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007BC0"/>
      </a:accent1>
      <a:accent2>
        <a:srgbClr val="004975"/>
      </a:accent2>
      <a:accent3>
        <a:srgbClr val="007BC0"/>
      </a:accent3>
      <a:accent4>
        <a:srgbClr val="004975"/>
      </a:accent4>
      <a:accent5>
        <a:srgbClr val="007BC0"/>
      </a:accent5>
      <a:accent6>
        <a:srgbClr val="004975"/>
      </a:accent6>
      <a:hlink>
        <a:srgbClr val="738CB4"/>
      </a:hlink>
      <a:folHlink>
        <a:srgbClr val="B0BBD0"/>
      </a:folHlink>
    </a:clrScheme>
    <a:fontScheme name="Bosch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algn="l" defTabSz="914400" eaLnBrk="1" fontAlgn="auto" latinLnBrk="0" hangingPunct="1"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custClrLst>
    <a:custClr name="Bosch Red 50">
      <a:srgbClr val="ED0007"/>
    </a:custClr>
    <a:custClr name="Bosch Purple 40">
      <a:srgbClr val="9E2896"/>
    </a:custClr>
    <a:custClr name="Bosch Purple 20">
      <a:srgbClr val="551151"/>
    </a:custClr>
    <a:custClr name="Bosch Blue 50">
      <a:srgbClr val="007BC0"/>
    </a:custClr>
    <a:custClr name="Bosch Blue 30">
      <a:srgbClr val="004975"/>
    </a:custClr>
    <a:custClr name="Bosch Turquoise 50">
      <a:srgbClr val="18837E"/>
    </a:custClr>
    <a:custClr name="Bosch Turquoise 30">
      <a:srgbClr val="0A4F4B"/>
    </a:custClr>
    <a:custClr name="Bosch Green 50">
      <a:srgbClr val="00884A"/>
    </a:custClr>
    <a:custClr name="Bosch Green 30">
      <a:srgbClr val="00512A"/>
    </a:custClr>
    <a:custClr name="Bosch Gray 50">
      <a:srgbClr val="71767C"/>
    </a:custClr>
  </a:custClrLst>
  <a:extLst>
    <a:ext uri="{05A4C25C-085E-4340-85A3-A5531E510DB2}">
      <thm15:themeFamily xmlns:thm15="http://schemas.microsoft.com/office/thememl/2012/main" name="template1.potx" id="{52924039-0E61-4818-99E1-D362E68D7D91}" vid="{B6C1A3BA-AF47-4731-9FD9-D2E65E1AD312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osch Blau">
    <a:dk1>
      <a:sysClr val="windowText" lastClr="000000"/>
    </a:dk1>
    <a:lt1>
      <a:sysClr val="window" lastClr="FFFFFF"/>
    </a:lt1>
    <a:dk2>
      <a:srgbClr val="424C58"/>
    </a:dk2>
    <a:lt2>
      <a:srgbClr val="B2B3B5"/>
    </a:lt2>
    <a:accent1>
      <a:srgbClr val="007BC0"/>
    </a:accent1>
    <a:accent2>
      <a:srgbClr val="004975"/>
    </a:accent2>
    <a:accent3>
      <a:srgbClr val="007BC0"/>
    </a:accent3>
    <a:accent4>
      <a:srgbClr val="004975"/>
    </a:accent4>
    <a:accent5>
      <a:srgbClr val="007BC0"/>
    </a:accent5>
    <a:accent6>
      <a:srgbClr val="004975"/>
    </a:accent6>
    <a:hlink>
      <a:srgbClr val="738CB4"/>
    </a:hlink>
    <a:folHlink>
      <a:srgbClr val="B0BBD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saxML>
  <saxMLTemplate>presentation_169</saxMLTemplate>
  <Variablen>
    <Variable>
      <Name>attachmentremark</Name>
      <OrgInhalt/>
      <Wert/>
      <Platzhalter>False</Platzhalter>
      <DocDatenDialog>True</DocDatenDialog>
      <Label>Anlagenvermerk</Label>
      <FrageVar>False</FrageVar>
      <Prefix/>
      <Suffix/>
      <WegfallVar/>
      <MussFeld>False</MussFeld>
      <InDokument>True</InDokument>
      <Sektion>AttachmentRemark</Sektion>
      <Reihenfolge>0</Reihenfolge>
    </Variable>
    <Variable>
      <Name>departmentshort</Name>
      <OrgInhalt>IOB/PAC2 | Darwish</OrgInhalt>
      <Wert>IOB/PAC2 | Darwish</Wert>
      <Platzhalter>False</Platzhalter>
      <DocDatenDialog>True</DocDatenDialog>
      <Label>Urhebervermerk</Label>
      <FrageVar>False</FrageVar>
      <Prefix/>
      <Suffix/>
      <WegfallVar/>
      <MussFeld>False</MussFeld>
      <Trenner>
        <VariableVor>confidentiality</VariableVor>
        <VariableVor>businessunit</VariableVor>
        <Zwischen> | </Zwischen>
        <VariableNach>departmentshort</VariableNach>
      </Trenner>
      <InDokument>True</InDokument>
      <Sektion>Bosch_footer_1</Sektion>
      <Reihenfolge/>
    </Variable>
    <Variable>
      <Name>confidentiality</Name>
      <OrgInhalt>Intern</OrgInhalt>
      <Wert>Intern</Wert>
      <Platzhalter>False</Platzhalter>
      <DocDatenDialog>True</DocDatenDialog>
      <Label>Vertraulichkeitsvermerk</Label>
      <FrageVar>False</FrageVar>
      <Prefix/>
      <Suffix/>
      <WegfallVar/>
      <ComboBox>
        <Option>Intern</Option>
        <Option>Vertraulich</Option>
        <Option>Streng vertraulich</Option>
        <Option/>
      </ComboBox>
      <MussFeld>False</MussFeld>
      <InDokument>True</InDokument>
      <Sektion>Bosch_footer_1</Sektion>
      <Reihenfolge>0</Reihenfolge>
    </Variable>
    <Variable>
      <Name>copyright</Name>
      <OrgInhalt>© Bosch.IO GmbH 2022. All rights reserved, also regarding any disposal, exploitation, reproduction, editing, distribution as well as in the event of applications for industrial property rights.</OrgInhalt>
      <Wert>© Bosch.IO GmbH 2022. All rights reserved, also regarding any disposal, exploitation, reproduction, editing, distribution as well as in the event of applications for industrial property rights.</Wert>
      <Platzhalter>False</Platzhalter>
      <DocDatenDialog>False</DocDatenDialog>
      <Label>$tr_copyright$</Label>
      <FrageVar>False</FrageVar>
      <Prefix/>
      <Suffix/>
      <WegfallVar/>
      <MussFeld>False</MussFeld>
      <Trenner>
        <VariableVor>repositoryremark</VariableVor>
        <Zwischen>&lt;br&gt;</Zwischen>
        <VariableNach>copyright</VariableNach>
      </Trenner>
      <InDokument>True</InDokument>
      <Sektion>Bosch_footer_2</Sektion>
      <Reihenfolge/>
    </Variable>
    <Variable>
      <Name>dateformat</Name>
      <OrgInhalt>10.10.2022</OrgInhalt>
      <Wert>10.10.2022</Wert>
      <Platzhalter>False</Platzhalter>
      <DocDatenDialog>True</DocDatenDialog>
      <Label>Datum</Label>
      <FrageVar>False</FrageVar>
      <Prefix/>
      <Suffix/>
      <WegfallVar/>
      <MussFeld>False</MussFeld>
      <Trenner>
        <VariableVor>departmentshort</VariableVor>
        <VariableVor>confidentiality</VariableVor>
        <VariableVor>businessunit</VariableVor>
        <Zwischen> | </Zwischen>
        <VariableNach>dateformat</VariableNach>
      </Trenner>
      <InDokument>True</InDokument>
      <Sektion>Bosch_footer_1</Sektion>
      <Reihenfolge>0</Reihenfolge>
    </Variable>
    <Variable>
      <Name>businessunit</Name>
      <OrgInhalt/>
      <Wert/>
      <Platzhalter>False</Platzhalter>
      <DocDatenDialog>False</DocDatenDialog>
      <Label>$tr_businessunit$</Label>
      <FrageVar>False</FrageVar>
      <Prefix/>
      <Suffix/>
      <WegfallVar/>
      <MussFeld>False</MussFeld>
      <Trenner>
        <VariableVor>confidentiality</VariableVor>
        <Zwischen> | </Zwischen>
        <VariableNach>businessunit</VariableNach>
      </Trenner>
      <InDokument>True</InDokument>
      <Sektion>Bosch_footer_1</Sektion>
      <Reihenfolge>0</Reihenfolge>
    </Variable>
    <Variable>
      <Name>repositoryremark</Name>
      <OrgInhalt/>
      <Wert/>
      <Platzhalter>False</Platzhalter>
      <DocDatenDialog>True</DocDatenDialog>
      <Label>Ablagevermerk</Label>
      <FrageVar>False</FrageVar>
      <Prefix/>
      <Suffix/>
      <WegfallVar/>
      <MussFeld>False</MussFeld>
      <InDokument>True</InDokument>
      <Sektion>Bosch_footer_2</Sektion>
      <Reihenfolge>0</Reihenfolge>
    </Variable>
  </Variablen>
</saxML>
</file>

<file path=customXml/item2.xml><?xml version="1.0" encoding="utf-8"?>
<sax_Colors>
  <Line size="7">
    <Color val="9e2896" tooltip="Bosch Purple 40"/>
    <Color val="551151" tooltip="Bosch Purple 20"/>
  </Line>
  <Line size="7">
    <Color val="007bc0" tooltip="Bosch Blue 50"/>
    <Color val="004975" tooltip="Bosch Blue 30"/>
  </Line>
  <Line size="7">
    <Color val="18837e" tooltip="Bosch Turquoise 50"/>
    <Color val="0a4f4b" tooltip="Bosch Turquoise 30"/>
  </Line>
  <Line size="7">
    <Color val="00884a" tooltip="Bosch Green 50"/>
    <Color val="00512a" tooltip="Bosch Green 30"/>
  </Line>
</sax_Colors>
</file>

<file path=customXml/itemProps1.xml><?xml version="1.0" encoding="utf-8"?>
<ds:datastoreItem xmlns:ds="http://schemas.openxmlformats.org/officeDocument/2006/customXml" ds:itemID="{304CF217-3C90-4AA0-B541-CE45F9BD305E}">
  <ds:schemaRefs/>
</ds:datastoreItem>
</file>

<file path=customXml/itemProps2.xml><?xml version="1.0" encoding="utf-8"?>
<ds:datastoreItem xmlns:ds="http://schemas.openxmlformats.org/officeDocument/2006/customXml" ds:itemID="{D0252559-44F8-474C-B66D-E357B88E32C2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666</Words>
  <Application>Microsoft Office PowerPoint</Application>
  <PresentationFormat>Benutzerdefiniert</PresentationFormat>
  <Paragraphs>235</Paragraphs>
  <Slides>16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2" baseType="lpstr">
      <vt:lpstr>Bosch Office Sans</vt:lpstr>
      <vt:lpstr>Calibri</vt:lpstr>
      <vt:lpstr>Cambria Math</vt:lpstr>
      <vt:lpstr>Symbol</vt:lpstr>
      <vt:lpstr>Wingdings</vt:lpstr>
      <vt:lpstr>Bosch 2022</vt:lpstr>
      <vt:lpstr>Zwischenvortrag - Masterarbeit  </vt:lpstr>
      <vt:lpstr>PowerPoint-Präsentation</vt:lpstr>
      <vt:lpstr>Statistik</vt:lpstr>
      <vt:lpstr>Unfallerkennungsalgorithmus</vt:lpstr>
      <vt:lpstr>PowerPoint-Präsentation</vt:lpstr>
      <vt:lpstr>Unfallerkennungsalgorithmus: Pocket-Mode</vt:lpstr>
      <vt:lpstr>Use- und Edgecases</vt:lpstr>
      <vt:lpstr>Use- und Edgecases</vt:lpstr>
      <vt:lpstr>Lauferkennung</vt:lpstr>
      <vt:lpstr>Lauferkennung</vt:lpstr>
      <vt:lpstr>Lauferkennung: Entscheidungsbaum</vt:lpstr>
      <vt:lpstr>Verifikationsversuche</vt:lpstr>
      <vt:lpstr>PowerPoint-Präsentation</vt:lpstr>
      <vt:lpstr>PowerPoint-Präsentation</vt:lpstr>
      <vt:lpstr>PowerPoint-Präsentation</vt:lpstr>
      <vt:lpstr>Danke!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Darwish Oays (IOB/PAC2)</dc:creator>
  <cp:lastModifiedBy>Darwish Oays (IOB/PAC2)</cp:lastModifiedBy>
  <cp:revision>39</cp:revision>
  <dcterms:created xsi:type="dcterms:W3CDTF">2018-01-19T09:06:36Z</dcterms:created>
  <dcterms:modified xsi:type="dcterms:W3CDTF">2022-10-12T17:51:59Z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$confidentiality_internal$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</Properties>
</file>