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20"/>
  </p:notesMasterIdLst>
  <p:sldIdLst>
    <p:sldId id="256" r:id="rId4"/>
    <p:sldId id="259" r:id="rId5"/>
    <p:sldId id="261" r:id="rId6"/>
    <p:sldId id="262" r:id="rId7"/>
    <p:sldId id="274" r:id="rId8"/>
    <p:sldId id="263" r:id="rId9"/>
    <p:sldId id="264" r:id="rId10"/>
    <p:sldId id="265" r:id="rId11"/>
    <p:sldId id="272" r:id="rId12"/>
    <p:sldId id="266" r:id="rId13"/>
    <p:sldId id="273" r:id="rId14"/>
    <p:sldId id="267" r:id="rId15"/>
    <p:sldId id="268" r:id="rId16"/>
    <p:sldId id="269" r:id="rId17"/>
    <p:sldId id="275" r:id="rId18"/>
    <p:sldId id="276" r:id="rId19"/>
  </p:sldIdLst>
  <p:sldSz cx="10969625" cy="6170613"/>
  <p:notesSz cx="6858000" cy="9144000"/>
  <p:custDataLst>
    <p:tags r:id="rId2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0594" autoAdjust="0"/>
  </p:normalViewPr>
  <p:slideViewPr>
    <p:cSldViewPr snapToGrid="0">
      <p:cViewPr varScale="1">
        <p:scale>
          <a:sx n="87" d="100"/>
          <a:sy n="87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14.10.2022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5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Station-</a:t>
            </a:r>
            <a:r>
              <a:rPr lang="de-DE" dirty="0" err="1"/>
              <a:t>Ids</a:t>
            </a:r>
            <a:r>
              <a:rPr lang="de-DE" dirty="0"/>
              <a:t> einfügen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65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51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Durch</a:t>
            </a:r>
          </a:p>
          <a:p>
            <a:pPr marL="171450" indent="-171450">
              <a:buFontTx/>
              <a:buChar char="-"/>
            </a:pPr>
            <a:r>
              <a:rPr lang="de-DE" dirty="0"/>
              <a:t>Andere Untersuchungen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Eiegene</a:t>
            </a:r>
            <a:r>
              <a:rPr lang="de-DE" dirty="0"/>
              <a:t> Gedanken</a:t>
            </a:r>
          </a:p>
          <a:p>
            <a:pPr marL="171450" indent="-171450">
              <a:buFontTx/>
              <a:buChar char="-"/>
            </a:pPr>
            <a:r>
              <a:rPr lang="de-DE" dirty="0"/>
              <a:t>YT-Videos Anschauen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766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5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Begründung: Lauferkennung erwähnen</a:t>
            </a:r>
          </a:p>
          <a:p>
            <a:r>
              <a:rPr lang="de-DE" dirty="0"/>
              <a:t>Methodisch eingehen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9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1">
                <a:ln>
                  <a:noFill/>
                </a:ln>
                <a:solidFill>
                  <a:srgbClr val="D70012"/>
                </a:solidFill>
                <a:effectLst/>
                <a:uLnTx/>
                <a:uFillTx/>
                <a:latin typeface="Bosch Office Sans" pitchFamily="2" charset="0"/>
              </a:rPr>
              <a:t>Intern</a:t>
            </a: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 | IOB/PAC2 | Darwish | 14.10.2022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Bosch.IO GmbH 2022. All rights reserved, also regarding any disposal, exploitation, reproduction, editing, distribution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Zwischenvortrag – Masterarbeit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2822E9-942B-4A4F-832F-839D47BE5E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1978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Spitzenzähler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Hypothese: Jede Spitze aufzählen und Mittelwert bilden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Modell: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implementieren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Sinuskurve generieren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Modell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Ergebnis:</a:t>
            </a:r>
          </a:p>
          <a:p>
            <a:pPr lvl="2"/>
            <a:r>
              <a:rPr lang="de-DE" dirty="0">
                <a:solidFill>
                  <a:srgbClr val="000000"/>
                </a:solidFill>
              </a:rPr>
              <a:t>Rauschen und Störungen nicht erkennbar </a:t>
            </a:r>
            <a:r>
              <a:rPr lang="de-DE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00000"/>
                </a:solidFill>
              </a:rPr>
              <a:t>Keine kräftige Aussage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2FE2C4BF-57A5-43CF-9711-68464BCDFD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5959" r="7462"/>
          <a:stretch/>
        </p:blipFill>
        <p:spPr>
          <a:xfrm>
            <a:off x="5484600" y="1722356"/>
            <a:ext cx="4914900" cy="2725899"/>
          </a:xfrm>
          <a:ln>
            <a:solidFill>
              <a:schemeClr val="accent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876FEF-2A3E-4EBC-BDA7-02F5A4AC3BBF}"/>
              </a:ext>
            </a:extLst>
          </p:cNvPr>
          <p:cNvSpPr txBox="1"/>
          <p:nvPr/>
        </p:nvSpPr>
        <p:spPr>
          <a:xfrm>
            <a:off x="5484601" y="4467900"/>
            <a:ext cx="48551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Abb. 3: Beschleunigungssignal - Laufmuster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7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Lauferkennung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lIns="0" tIns="0" rIns="0" bIns="0"/>
              <a:lstStyle/>
              <a:p>
                <a:r>
                  <a:rPr lang="de-DE" dirty="0">
                    <a:solidFill>
                      <a:srgbClr val="000000"/>
                    </a:solidFill>
                  </a:rPr>
                  <a:t>Frequenzbasierete Lauferkennung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Hypothese: Pattern erkennen. </a:t>
                </a:r>
              </a:p>
              <a:p>
                <a:pPr marL="457200" lvl="1" indent="0">
                  <a:buNone/>
                </a:pPr>
                <a:r>
                  <a:rPr lang="de-DE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𝐿𝑎𝑢𝑓𝑒𝑛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=0,5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𝐹𝑎h𝑟𝑒𝑛</m:t>
                        </m:r>
                      </m:sub>
                    </m:sSub>
                    <m:r>
                      <a:rPr lang="de-DE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&gt;7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de-DE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Modell: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Komplexeres Signal erzeugen und testen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Richtungsunabhängig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𝑒𝑡𝑟𝑎𝑔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FFT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Modell testen</a:t>
                </a:r>
              </a:p>
              <a:p>
                <a:pPr lvl="1"/>
                <a:r>
                  <a:rPr lang="de-DE" dirty="0">
                    <a:solidFill>
                      <a:srgbClr val="000000"/>
                    </a:solidFill>
                  </a:rPr>
                  <a:t>Ergebnis: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</a:rPr>
                  <a:t>Frequenzerkennung funktioniert </a:t>
                </a:r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 Verbesserungsfähig</a:t>
                </a:r>
              </a:p>
              <a:p>
                <a:pPr lvl="2"/>
                <a:r>
                  <a:rPr lang="de-DE" dirty="0">
                    <a:solidFill>
                      <a:srgbClr val="000000"/>
                    </a:solidFill>
                    <a:sym typeface="Wingdings" panose="05000000000000000000" pitchFamily="2" charset="2"/>
                  </a:rPr>
                  <a:t>Entscheidungsbaum</a:t>
                </a:r>
                <a:endParaRPr lang="de-DE" dirty="0">
                  <a:solidFill>
                    <a:srgbClr val="000000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4BB2F14-FF7A-4B8F-8A2A-A5FE5E989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730" t="-18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F6FA1-6418-4DE0-99D4-1E4BD0BE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BCE058E-998A-4C91-9FBC-48027C2CBD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77" b="89703" l="8475" r="97966">
                        <a14:foregroundMark x1="30339" y1="63844" x2="11356" y2="37529"/>
                        <a14:foregroundMark x1="11356" y1="37529" x2="7797" y2="51716"/>
                        <a14:foregroundMark x1="7797" y1="51716" x2="30339" y2="66590"/>
                        <a14:foregroundMark x1="30339" y1="66590" x2="29831" y2="51030"/>
                        <a14:foregroundMark x1="29831" y1="51030" x2="18475" y2="39588"/>
                        <a14:foregroundMark x1="18475" y1="39588" x2="8475" y2="35011"/>
                        <a14:foregroundMark x1="8475" y1="35011" x2="8475" y2="35011"/>
                        <a14:foregroundMark x1="36993" y1="6720" x2="43051" y2="14188"/>
                        <a14:foregroundMark x1="26441" y1="13272" x2="34576" y2="20824"/>
                        <a14:foregroundMark x1="19153" y1="19222" x2="28475" y2="32265"/>
                        <a14:foregroundMark x1="10508" y1="23570" x2="22203" y2="18993"/>
                        <a14:foregroundMark x1="22203" y1="18993" x2="31695" y2="7323"/>
                        <a14:foregroundMark x1="31695" y1="7323" x2="62034" y2="27002"/>
                        <a14:foregroundMark x1="62034" y1="27002" x2="57288" y2="46911"/>
                        <a14:foregroundMark x1="57288" y1="46911" x2="43729" y2="50801"/>
                        <a14:foregroundMark x1="43729" y1="50801" x2="31017" y2="47826"/>
                        <a14:foregroundMark x1="23729" y1="71625" x2="34407" y2="81236"/>
                        <a14:foregroundMark x1="34407" y1="81236" x2="34407" y2="83524"/>
                        <a14:foregroundMark x1="22542" y1="70252" x2="36441" y2="79634"/>
                        <a14:foregroundMark x1="36441" y1="79634" x2="24746" y2="83066"/>
                        <a14:foregroundMark x1="24746" y1="83066" x2="22542" y2="71396"/>
                        <a14:foregroundMark x1="27797" y1="79863" x2="36102" y2="73455"/>
                        <a14:foregroundMark x1="32203" y1="78032" x2="46102" y2="80092"/>
                        <a14:foregroundMark x1="46102" y1="80092" x2="53729" y2="69565"/>
                        <a14:foregroundMark x1="53729" y1="69565" x2="47288" y2="51259"/>
                        <a14:foregroundMark x1="47288" y1="51259" x2="33559" y2="54920"/>
                        <a14:foregroundMark x1="33559" y1="54920" x2="31864" y2="66819"/>
                        <a14:foregroundMark x1="25085" y1="72082" x2="28305" y2="89016"/>
                        <a14:foregroundMark x1="28305" y1="89016" x2="40678" y2="83753"/>
                        <a14:foregroundMark x1="40678" y1="83753" x2="30000" y2="70709"/>
                        <a14:foregroundMark x1="30000" y1="70709" x2="23051" y2="72769"/>
                        <a14:foregroundMark x1="67797" y1="64073" x2="77966" y2="69565"/>
                        <a14:foregroundMark x1="77966" y1="69565" x2="92203" y2="69794"/>
                        <a14:foregroundMark x1="92203" y1="69794" x2="97966" y2="57895"/>
                        <a14:foregroundMark x1="97966" y1="57895" x2="76102" y2="42792"/>
                        <a14:backgroundMark x1="4068" y1="15561" x2="36102" y2="1144"/>
                        <a14:backgroundMark x1="36102" y1="1144" x2="59322" y2="6865"/>
                        <a14:backgroundMark x1="59322" y1="6865" x2="93559" y2="32494"/>
                        <a14:backgroundMark x1="93559" y1="32494" x2="95763" y2="13043"/>
                        <a14:backgroundMark x1="95763" y1="13043" x2="80000" y2="229"/>
                        <a14:backgroundMark x1="80000" y1="229" x2="3390" y2="4348"/>
                        <a14:backgroundMark x1="3390" y1="4348" x2="4237" y2="155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1" r="2281" b="11608"/>
          <a:stretch/>
        </p:blipFill>
        <p:spPr>
          <a:xfrm>
            <a:off x="6156464" y="1612543"/>
            <a:ext cx="4308197" cy="294552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3C4AEC9-6593-4041-B612-618B56781F10}"/>
              </a:ext>
            </a:extLst>
          </p:cNvPr>
          <p:cNvSpPr txBox="1"/>
          <p:nvPr/>
        </p:nvSpPr>
        <p:spPr>
          <a:xfrm>
            <a:off x="6156464" y="4510572"/>
            <a:ext cx="48551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Abb. 4: FFT-Beispiel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90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Lauferkennung: Entscheidungsbaum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49957B-B554-4418-A03C-B1D218FC0A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91" y="1295400"/>
            <a:ext cx="6040305" cy="41687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812396-C007-48DA-A290-C3FA105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E62C2A-A713-43AE-92E2-3A5D258059E7}"/>
              </a:ext>
            </a:extLst>
          </p:cNvPr>
          <p:cNvSpPr/>
          <p:nvPr/>
        </p:nvSpPr>
        <p:spPr>
          <a:xfrm>
            <a:off x="7433310" y="168021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E78D37-F57B-44BC-9A9E-96294392F5E1}"/>
              </a:ext>
            </a:extLst>
          </p:cNvPr>
          <p:cNvSpPr/>
          <p:nvPr/>
        </p:nvSpPr>
        <p:spPr>
          <a:xfrm>
            <a:off x="7433310" y="2028407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F24D0C-9E44-4EB7-AAF8-75B10AE87939}"/>
              </a:ext>
            </a:extLst>
          </p:cNvPr>
          <p:cNvSpPr/>
          <p:nvPr/>
        </p:nvSpPr>
        <p:spPr>
          <a:xfrm>
            <a:off x="7433310" y="270372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C8A89BA-5264-4A94-94A2-E45CD63ADB34}"/>
              </a:ext>
            </a:extLst>
          </p:cNvPr>
          <p:cNvSpPr/>
          <p:nvPr/>
        </p:nvSpPr>
        <p:spPr>
          <a:xfrm>
            <a:off x="7433310" y="3049007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21986AD-A472-451E-9720-FAC4AEAA481A}"/>
              </a:ext>
            </a:extLst>
          </p:cNvPr>
          <p:cNvSpPr/>
          <p:nvPr/>
        </p:nvSpPr>
        <p:spPr>
          <a:xfrm>
            <a:off x="7433310" y="371627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2F4C10-44DA-40C0-AE34-00C7CAA08D2C}"/>
              </a:ext>
            </a:extLst>
          </p:cNvPr>
          <p:cNvSpPr/>
          <p:nvPr/>
        </p:nvSpPr>
        <p:spPr>
          <a:xfrm>
            <a:off x="7433310" y="405155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C495790-1A58-40C0-9385-445C88DD283D}"/>
              </a:ext>
            </a:extLst>
          </p:cNvPr>
          <p:cNvSpPr/>
          <p:nvPr/>
        </p:nvSpPr>
        <p:spPr>
          <a:xfrm>
            <a:off x="7433310" y="4691634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D979BB4-9059-464D-ACDF-681F41AD0C4D}"/>
              </a:ext>
            </a:extLst>
          </p:cNvPr>
          <p:cNvSpPr/>
          <p:nvPr/>
        </p:nvSpPr>
        <p:spPr>
          <a:xfrm>
            <a:off x="7433310" y="5067300"/>
            <a:ext cx="1002030" cy="259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3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Verifikationsversuche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Hypothesen und implementierte Modelle testen</a:t>
            </a:r>
          </a:p>
          <a:p>
            <a:pPr lvl="1"/>
            <a:r>
              <a:rPr lang="de-DE" dirty="0">
                <a:solidFill>
                  <a:srgbClr val="000000"/>
                </a:solidFill>
              </a:rPr>
              <a:t>Vor Allem die Lauferkennung (Testfahrt)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Groundtruthdaten</a:t>
            </a:r>
            <a:r>
              <a:rPr lang="de-DE" dirty="0">
                <a:solidFill>
                  <a:srgbClr val="000000"/>
                </a:solidFill>
              </a:rPr>
              <a:t> sammeln (</a:t>
            </a:r>
            <a:r>
              <a:rPr lang="de-DE" dirty="0" err="1">
                <a:solidFill>
                  <a:srgbClr val="000000"/>
                </a:solidFill>
              </a:rPr>
              <a:t>DaVilt</a:t>
            </a:r>
            <a:r>
              <a:rPr lang="de-DE" dirty="0">
                <a:solidFill>
                  <a:srgbClr val="000000"/>
                </a:solidFill>
              </a:rPr>
              <a:t>-Tool)</a:t>
            </a:r>
          </a:p>
          <a:p>
            <a:r>
              <a:rPr lang="de-DE" dirty="0">
                <a:solidFill>
                  <a:srgbClr val="000000"/>
                </a:solidFill>
              </a:rPr>
              <a:t>Versuche für Oktober/November geplant</a:t>
            </a:r>
          </a:p>
          <a:p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8D0A5EA-F2B1-4A06-9258-1A2970FD29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8386" y="789780"/>
            <a:ext cx="3990726" cy="4591051"/>
          </a:xfrm>
          <a:ln>
            <a:solidFill>
              <a:schemeClr val="accent1"/>
            </a:solidFill>
          </a:ln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E422BE-EB13-40A7-99DA-E3695C78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6B9674-53BE-42E7-82C4-39C015968088}"/>
              </a:ext>
            </a:extLst>
          </p:cNvPr>
          <p:cNvSpPr txBox="1"/>
          <p:nvPr/>
        </p:nvSpPr>
        <p:spPr>
          <a:xfrm>
            <a:off x="6418386" y="5380831"/>
            <a:ext cx="48551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Abb. 5: Exportdatei des Tools ‚</a:t>
            </a:r>
            <a:r>
              <a:rPr kumimoji="0" lang="de-DE" sz="1000" b="0" i="1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DaVilt</a:t>
            </a: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70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F071-DC7C-429D-8423-D81D3132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276DAAC4-76CA-432B-999A-928D698F8D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/>
              <a:t>Masterthesis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BB2F14-FF7A-4B8F-8A2A-A5FE5E9898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/>
              <a:t>Lauferkennung verbessern:</a:t>
            </a:r>
          </a:p>
          <a:p>
            <a:pPr lvl="1"/>
            <a:r>
              <a:rPr lang="de-DE" dirty="0"/>
              <a:t>Gyroskope-Daten nutzen</a:t>
            </a:r>
          </a:p>
          <a:p>
            <a:pPr lvl="1"/>
            <a:r>
              <a:rPr lang="de-DE" dirty="0"/>
              <a:t>Zuverlässigkeit der Geschwindigkeit überprüfen</a:t>
            </a:r>
          </a:p>
          <a:p>
            <a:r>
              <a:rPr lang="de-DE" dirty="0"/>
              <a:t>Auf- und Absteigen näher betrachten</a:t>
            </a:r>
          </a:p>
          <a:p>
            <a:r>
              <a:rPr lang="de-DE" dirty="0"/>
              <a:t>Testversuche durchführen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AC99AC-6353-4E22-AAF7-AA11B8DC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18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E3133C-2382-4505-B064-2954525B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C315D0-048C-4A2A-8087-6CAA40C0E24D}"/>
              </a:ext>
            </a:extLst>
          </p:cNvPr>
          <p:cNvSpPr txBox="1"/>
          <p:nvPr/>
        </p:nvSpPr>
        <p:spPr>
          <a:xfrm>
            <a:off x="3560700" y="2654419"/>
            <a:ext cx="384822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0" b="1" dirty="0">
                <a:latin typeface="+mj-lt"/>
              </a:rPr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354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Zwischenvortrag – Masterarbeit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2822E9-942B-4A4F-832F-839D47BE5E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Oays Darwish</a:t>
            </a:r>
          </a:p>
          <a:p>
            <a:r>
              <a:rPr lang="de-DE" dirty="0"/>
              <a:t>14.10.2022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44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4647D4-361E-49E9-8C07-F2296274EDAF}"/>
              </a:ext>
            </a:extLst>
          </p:cNvPr>
          <p:cNvSpPr txBox="1"/>
          <p:nvPr/>
        </p:nvSpPr>
        <p:spPr>
          <a:xfrm>
            <a:off x="205232" y="1296000"/>
            <a:ext cx="10450800" cy="4168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Einleitung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Statistik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Unfallerkennungsalgorithmus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Nutzerumfrage </a:t>
            </a:r>
            <a:r>
              <a:rPr lang="de-DE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Pocket-Mode</a:t>
            </a:r>
          </a:p>
          <a:p>
            <a:pPr marL="251982" marR="0" lvl="0" indent="-251982" algn="l" defTabSz="914333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Masterthesis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Use- und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Edgecases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Lauferkennung</a:t>
            </a:r>
          </a:p>
          <a:p>
            <a:pPr marL="507563" marR="0" lvl="1" indent="-273580" algn="l" defTabSz="914333" rtl="0" eaLnBrk="1" fontAlgn="auto" latinLnBrk="0" hangingPunct="1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Verifikationsversuche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104085-3982-41A4-AA2B-45D9E7D75EA5}"/>
              </a:ext>
            </a:extLst>
          </p:cNvPr>
          <p:cNvSpPr txBox="1"/>
          <p:nvPr/>
        </p:nvSpPr>
        <p:spPr>
          <a:xfrm>
            <a:off x="205232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5FED80F-12C9-45D2-8F91-15A7A5A8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84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Statistik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4DDD43E-9741-40CA-B732-EDE5EE7421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 t="5049" r="2559" b="8248"/>
          <a:stretch/>
        </p:blipFill>
        <p:spPr>
          <a:xfrm>
            <a:off x="694592" y="1714500"/>
            <a:ext cx="4343400" cy="3121269"/>
          </a:xfrm>
          <a:ln>
            <a:solidFill>
              <a:schemeClr val="accent2"/>
            </a:solidFill>
          </a:ln>
        </p:spPr>
      </p:pic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B855D6C-DA61-4FF5-A0A4-D2F8341CA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5049" r="3656" b="8248"/>
          <a:stretch/>
        </p:blipFill>
        <p:spPr>
          <a:xfrm>
            <a:off x="5931634" y="1714500"/>
            <a:ext cx="4343400" cy="3121269"/>
          </a:xfrm>
          <a:ln>
            <a:solidFill>
              <a:schemeClr val="accent2"/>
            </a:solidFill>
          </a:ln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499D13B-2478-4D48-AF90-9D2DFD2D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237D7A-2135-4570-8519-86BA003D8FE3}"/>
              </a:ext>
            </a:extLst>
          </p:cNvPr>
          <p:cNvSpPr txBox="1"/>
          <p:nvPr/>
        </p:nvSpPr>
        <p:spPr>
          <a:xfrm>
            <a:off x="694592" y="4835769"/>
            <a:ext cx="4600772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Abb. 1: Geschwindigkeitsüberschreitungen nach PKW- und Motorradfahrern an bestimmten Messstationen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27578E-BF0C-4B50-ADF6-8A13F48A4336}"/>
              </a:ext>
            </a:extLst>
          </p:cNvPr>
          <p:cNvSpPr txBox="1"/>
          <p:nvPr/>
        </p:nvSpPr>
        <p:spPr>
          <a:xfrm>
            <a:off x="5931634" y="4835769"/>
            <a:ext cx="4600772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Abb. 2: Unfallschwere über Geschwindigkeit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68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Unfallerkennungsalgorithmus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04C00D2-8E1D-48D0-A843-9B6CD33AC3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Für Fahrrad und Motorrad agil entwickelt</a:t>
            </a:r>
          </a:p>
          <a:p>
            <a:r>
              <a:rPr lang="de-DE" dirty="0">
                <a:solidFill>
                  <a:srgbClr val="000000"/>
                </a:solidFill>
              </a:rPr>
              <a:t>Handy am Lenker befestigen</a:t>
            </a:r>
          </a:p>
          <a:p>
            <a:r>
              <a:rPr lang="de-DE" dirty="0">
                <a:solidFill>
                  <a:srgbClr val="000000"/>
                </a:solidFill>
              </a:rPr>
              <a:t>Manuelle Aktivierung der Unfallerkennung</a:t>
            </a:r>
          </a:p>
          <a:p>
            <a:r>
              <a:rPr lang="de-DE" dirty="0">
                <a:solidFill>
                  <a:srgbClr val="000000"/>
                </a:solidFill>
              </a:rPr>
              <a:t>Bildschirm immer an</a:t>
            </a:r>
          </a:p>
          <a:p>
            <a:r>
              <a:rPr lang="de-DE" dirty="0">
                <a:solidFill>
                  <a:srgbClr val="000000"/>
                </a:solidFill>
              </a:rPr>
              <a:t>3 Hauptkriterien:</a:t>
            </a: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Collision</a:t>
            </a:r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GroundHit</a:t>
            </a:r>
            <a:endParaRPr lang="de-DE" dirty="0">
              <a:solidFill>
                <a:srgbClr val="000000"/>
              </a:solidFill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TipOver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dirty="0" err="1">
                <a:solidFill>
                  <a:srgbClr val="000000"/>
                </a:solidFill>
              </a:rPr>
              <a:t>Calimoto</a:t>
            </a:r>
            <a:r>
              <a:rPr lang="de-DE" dirty="0">
                <a:solidFill>
                  <a:srgbClr val="000000"/>
                </a:solidFill>
              </a:rPr>
              <a:t>: Motorrad Routenplaner, Navi &amp; Tracker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C0E9B1-E6D2-41B7-BE36-116C4CE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160D804-81EB-4105-B365-386DFD987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84600" y="1568293"/>
            <a:ext cx="4914900" cy="3034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8A39A67-A18D-4D76-9A67-52E6FCFE6240}"/>
              </a:ext>
            </a:extLst>
          </p:cNvPr>
          <p:cNvSpPr txBox="1"/>
          <p:nvPr/>
        </p:nvSpPr>
        <p:spPr>
          <a:xfrm>
            <a:off x="9618784" y="4602319"/>
            <a:ext cx="780715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Calimoto.com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0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Unfallerkennungsalgorithmus: Entscheidungsbaum</a:t>
            </a:r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Einleitung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84AB7F8-9AB8-48F5-BB2C-3E60AC5B9D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83" y="1295400"/>
            <a:ext cx="3235271" cy="42418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C0E9B1-E6D2-41B7-BE36-116C4CE8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31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endParaRPr lang="de-DE" dirty="0"/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DF447A-9809-4680-8CFB-58B99B10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11" name="Inhaltsplatzhalter 9">
            <a:extLst>
              <a:ext uri="{FF2B5EF4-FFF2-40B4-BE49-F238E27FC236}">
                <a16:creationId xmlns:a16="http://schemas.microsoft.com/office/drawing/2014/main" id="{CD3A6898-BC9E-4E4A-B40B-81FDF6E863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l="54090" t="16513" r="816" b="1820"/>
          <a:stretch/>
        </p:blipFill>
        <p:spPr>
          <a:xfrm>
            <a:off x="2932502" y="1295400"/>
            <a:ext cx="5103034" cy="4241800"/>
          </a:xfrm>
          <a:ln>
            <a:solidFill>
              <a:schemeClr val="accent1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487EBB6-5AE7-4AEB-9F2C-11F617B81197}"/>
              </a:ext>
            </a:extLst>
          </p:cNvPr>
          <p:cNvSpPr txBox="1"/>
          <p:nvPr/>
        </p:nvSpPr>
        <p:spPr>
          <a:xfrm>
            <a:off x="6938298" y="5537200"/>
            <a:ext cx="1097238" cy="2921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Spiegel-Institute.de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16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596359-3A75-4069-BDB3-A3F3598F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Unfallerkennungsalgorithmus: Pocket-Mode</a:t>
            </a:r>
          </a:p>
        </p:txBody>
      </p:sp>
      <p:sp>
        <p:nvSpPr>
          <p:cNvPr id="6" name="chapter_conv">
            <a:extLst>
              <a:ext uri="{FF2B5EF4-FFF2-40B4-BE49-F238E27FC236}">
                <a16:creationId xmlns:a16="http://schemas.microsoft.com/office/drawing/2014/main" id="{A1CFF985-F2F8-4B4B-9D84-A29123AE7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Nutzerumfrage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DE21CD-FC13-421E-9350-7D43B1B1DD5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168801"/>
          </a:xfrm>
        </p:spPr>
        <p:txBody>
          <a:bodyPr lIns="0" tIns="0" rIns="0" bIns="0"/>
          <a:lstStyle/>
          <a:p>
            <a:r>
              <a:rPr lang="de-DE" dirty="0">
                <a:solidFill>
                  <a:srgbClr val="000000"/>
                </a:solidFill>
              </a:rPr>
              <a:t>Proof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Concept: Kann der bisherige Crash-Algorithmus kann für den </a:t>
            </a:r>
            <a:r>
              <a:rPr lang="de-DE" dirty="0" err="1">
                <a:solidFill>
                  <a:srgbClr val="000000"/>
                </a:solidFill>
              </a:rPr>
              <a:t>Pocketmode</a:t>
            </a:r>
            <a:r>
              <a:rPr lang="de-DE" dirty="0">
                <a:solidFill>
                  <a:srgbClr val="000000"/>
                </a:solidFill>
              </a:rPr>
              <a:t> prinzipiell verwendet werden?</a:t>
            </a:r>
          </a:p>
          <a:p>
            <a:r>
              <a:rPr lang="de-DE" dirty="0">
                <a:solidFill>
                  <a:srgbClr val="000000"/>
                </a:solidFill>
              </a:rPr>
              <a:t>Was sind die Unterschiede zwischen den Befestigungs- bzw. Transportpositionen (Lenkerhalterung, Tankrucksack, Jackentasche, …)?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3F094E7-B171-4A01-AB39-2E92F33C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93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A1B3478-DDE5-491E-8111-42B3091F4BC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9013158"/>
              </p:ext>
            </p:extLst>
          </p:nvPr>
        </p:nvGraphicFramePr>
        <p:xfrm>
          <a:off x="901057" y="1295403"/>
          <a:ext cx="9165926" cy="4266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5222">
                  <a:extLst>
                    <a:ext uri="{9D8B030D-6E8A-4147-A177-3AD203B41FA5}">
                      <a16:colId xmlns:a16="http://schemas.microsoft.com/office/drawing/2014/main" val="1012415636"/>
                    </a:ext>
                  </a:extLst>
                </a:gridCol>
                <a:gridCol w="1417493">
                  <a:extLst>
                    <a:ext uri="{9D8B030D-6E8A-4147-A177-3AD203B41FA5}">
                      <a16:colId xmlns:a16="http://schemas.microsoft.com/office/drawing/2014/main" val="1564419734"/>
                    </a:ext>
                  </a:extLst>
                </a:gridCol>
                <a:gridCol w="1728068">
                  <a:extLst>
                    <a:ext uri="{9D8B030D-6E8A-4147-A177-3AD203B41FA5}">
                      <a16:colId xmlns:a16="http://schemas.microsoft.com/office/drawing/2014/main" val="11033323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969993706"/>
                    </a:ext>
                  </a:extLst>
                </a:gridCol>
                <a:gridCol w="605222">
                  <a:extLst>
                    <a:ext uri="{9D8B030D-6E8A-4147-A177-3AD203B41FA5}">
                      <a16:colId xmlns:a16="http://schemas.microsoft.com/office/drawing/2014/main" val="1340925990"/>
                    </a:ext>
                  </a:extLst>
                </a:gridCol>
                <a:gridCol w="2062532">
                  <a:extLst>
                    <a:ext uri="{9D8B030D-6E8A-4147-A177-3AD203B41FA5}">
                      <a16:colId xmlns:a16="http://schemas.microsoft.com/office/drawing/2014/main" val="3338629"/>
                    </a:ext>
                  </a:extLst>
                </a:gridCol>
                <a:gridCol w="2142167">
                  <a:extLst>
                    <a:ext uri="{9D8B030D-6E8A-4147-A177-3AD203B41FA5}">
                      <a16:colId xmlns:a16="http://schemas.microsoft.com/office/drawing/2014/main" val="3210011611"/>
                    </a:ext>
                  </a:extLst>
                </a:gridCol>
              </a:tblGrid>
              <a:tr h="126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ID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Name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Beschreibung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Erkennung durch den </a:t>
                      </a:r>
                      <a:r>
                        <a:rPr lang="de-DE" sz="700" u="none" strike="noStrike" dirty="0" err="1">
                          <a:effectLst/>
                        </a:rPr>
                        <a:t>Algo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Bemerkungen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Geplante (mögliche) Maßnahmen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54410"/>
                  </a:ext>
                </a:extLst>
              </a:tr>
              <a:tr h="24196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Körper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Handy am Motorrad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B0E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616065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Oberkörper bewegen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Umdrehen, Nach hinten schauen, Lenker mit einer Hand halten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87761"/>
                  </a:ext>
                </a:extLst>
              </a:tr>
              <a:tr h="28732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2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GH, keine CH, Nur geringe  Winkeländerung um die X-Y-Achsen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610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Nach vorne und hinten lehnen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 Einfluss auf das Handy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065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189138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Seitliches Lehnen (rechts und links)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07423"/>
                  </a:ext>
                </a:extLst>
              </a:tr>
              <a:tr h="262124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Winkeländerung um die Z-Achse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220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Ab- und Aufsteigen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32415"/>
                  </a:ext>
                </a:extLst>
              </a:tr>
              <a:tr h="36294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Bewegungsabhängig, enthält Winkeländerung (TO) und manchmal </a:t>
                      </a:r>
                      <a:r>
                        <a:rPr lang="de-DE" sz="700" u="none" strike="noStrike" dirty="0" err="1">
                          <a:effectLst/>
                        </a:rPr>
                        <a:t>GroundHit</a:t>
                      </a:r>
                      <a:r>
                        <a:rPr lang="de-DE" sz="700" u="none" strike="noStrike" dirty="0">
                          <a:effectLst/>
                        </a:rPr>
                        <a:t>. Falsch positiv bei GH. Kein GH -&gt; kein Unfall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Erstmal 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530074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am Körper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Lauferkennungmodul einbauen und die Unfallerknnung während des Laufen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657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Hand nehmen/nutzen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Eintippen, telefonieren, bwegen…ect.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Alles möglich (GH, CH, TO)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Erkennen (durch phone-lifting-Funktion?) und Unfallerkennung deaktivieren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418519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Wheelie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Nur auf das Hinterrad fahren; Extremer Fall (Not intended use)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028236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der Motorradsitzbank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Extremer Fall (Not intended use)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-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AGB ausschließen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24128"/>
                  </a:ext>
                </a:extLst>
              </a:tr>
              <a:tr h="218401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Auf dem Motorrad (Fußraste) stehen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Beim Fahren körper dehnen/ strecken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49206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An der Ampel stehen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Fahren, dann (stark) bremsen und Fuß runter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Einfluss auf das Handy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72413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 GH, keine CH, Keine kritische Winkeländerung um die X-Y-Achsen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0633"/>
                  </a:ext>
                </a:extLst>
              </a:tr>
              <a:tr h="226838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Normales Fahren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Beschleunigen, bremsen, Kurven fahren… ect.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64701"/>
                  </a:ext>
                </a:extLst>
              </a:tr>
              <a:tr h="24196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Handy in der Tasche rutscht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Mit Winkeländerung 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NIO</a:t>
                      </a:r>
                      <a:endParaRPr lang="de-DE" sz="7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Fahren und Winkeländerung -&gt;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Schnelles Nachkalibrierung oder in AGB bekannt machen (Handy befestigen)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625883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(gleiche Position)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Keine Winkeländerung -&gt; kein Unfall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Testen ob GH oder CH erkannt werden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623507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19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Motorrad abstellen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IO</a:t>
                      </a:r>
                      <a:endParaRPr lang="de-DE" sz="7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Im aktuellen Algo abgedeckt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Keine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907211"/>
                  </a:ext>
                </a:extLst>
              </a:tr>
              <a:tr h="12098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In der Kurve (Hanging off)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1" marR="5041" marT="5041" marB="0" anchor="ctr">
                    <a:solidFill>
                      <a:srgbClr val="E7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802417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11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_conv">
            <a:extLst>
              <a:ext uri="{FF2B5EF4-FFF2-40B4-BE49-F238E27FC236}">
                <a16:creationId xmlns:a16="http://schemas.microsoft.com/office/drawing/2014/main" id="{FF3B088D-B0F8-4C35-B323-B4FF0EB70C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>
            <a:noAutofit/>
          </a:bodyPr>
          <a:lstStyle/>
          <a:p>
            <a:r>
              <a:rPr lang="de-DE" dirty="0"/>
              <a:t>Masterthesis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DB2ED2-DEC2-438A-8CEA-85B24F86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de-DE" dirty="0"/>
              <a:t>Use- und </a:t>
            </a:r>
            <a:r>
              <a:rPr lang="de-DE" dirty="0" err="1"/>
              <a:t>Edgecases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07B7D3-245C-4B71-AB37-14FFA1E4C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Tiefer betrachtete Szenarien</a:t>
            </a:r>
          </a:p>
          <a:p>
            <a:pPr lvl="1"/>
            <a:r>
              <a:rPr lang="de-DE" dirty="0"/>
              <a:t>Lauferkennung</a:t>
            </a:r>
          </a:p>
          <a:p>
            <a:pPr lvl="2"/>
            <a:r>
              <a:rPr lang="de-DE" dirty="0"/>
              <a:t>Im Pocket-Mode wahrscheinlicher Mit dem Handy an sich Laufen </a:t>
            </a:r>
            <a:r>
              <a:rPr lang="de-DE" dirty="0">
                <a:sym typeface="Wingdings" panose="05000000000000000000" pitchFamily="2" charset="2"/>
              </a:rPr>
              <a:t> Falsche Alarmauslösung</a:t>
            </a:r>
          </a:p>
          <a:p>
            <a:pPr lvl="1"/>
            <a:r>
              <a:rPr lang="de-DE" dirty="0"/>
              <a:t>Ab- und Aufsteigen: </a:t>
            </a:r>
          </a:p>
          <a:p>
            <a:pPr lvl="2"/>
            <a:r>
              <a:rPr lang="de-DE" dirty="0"/>
              <a:t>Kommt sehr häufig vor bevor man die Unfallerkennung deaktiviert</a:t>
            </a:r>
          </a:p>
          <a:p>
            <a:pPr lvl="2"/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AD31947-4FB0-4E8B-AD47-D8406E3CC8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0" r="8713"/>
          <a:stretch/>
        </p:blipFill>
        <p:spPr>
          <a:xfrm>
            <a:off x="6268915" y="1702712"/>
            <a:ext cx="4070839" cy="2765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32FB7-DE4D-46CB-8A7B-68ECF5D6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4B19D5-35FB-4A96-BBEF-5F307339202B}"/>
              </a:ext>
            </a:extLst>
          </p:cNvPr>
          <p:cNvSpPr txBox="1"/>
          <p:nvPr/>
        </p:nvSpPr>
        <p:spPr>
          <a:xfrm>
            <a:off x="9123607" y="4467900"/>
            <a:ext cx="12161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motorradonline.de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290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TEMPLATEVERSION" val="2.0"/>
  <p:tag name="MLLANGUAGE" val="deu"/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SAXMLCOMPANYNAME" val="bosch"/>
  <p:tag name="SAXMLTEMPLATE" val="presentation_169"/>
  <p:tag name="SAXCONVERTED" val="2"/>
  <p:tag name="SAXCONVERSION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IOB/PAC2 | Darwish</OrgInhalt>
      <Wert>IOB/PAC2 | Darwish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Bosch.IO GmbH 2022. All rights reserved, also regarding any disposal, exploitation, reproduction, editing, distribution as well as in the event of applications for industrial property rights.</OrgInhalt>
      <Wert>© Bosch.IO GmbH 2022. All rights reserved, also regarding any disposal, exploitation, reproduction, editing, distribution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10.10.2022</OrgInhalt>
      <Wert>14.10.2022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5733B6AC-5E6D-44B8-A77D-5101ADA6423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758</Words>
  <Application>Microsoft Office PowerPoint</Application>
  <PresentationFormat>Benutzerdefiniert</PresentationFormat>
  <Paragraphs>254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Bosch Office Sans</vt:lpstr>
      <vt:lpstr>Calibri</vt:lpstr>
      <vt:lpstr>Cambria Math</vt:lpstr>
      <vt:lpstr>Symbol</vt:lpstr>
      <vt:lpstr>Wingdings</vt:lpstr>
      <vt:lpstr>Bosch 2022</vt:lpstr>
      <vt:lpstr>Zwischenvortrag – Masterarbeit  </vt:lpstr>
      <vt:lpstr>PowerPoint-Präsentation</vt:lpstr>
      <vt:lpstr>Statistik</vt:lpstr>
      <vt:lpstr>Unfallerkennungsalgorithmus</vt:lpstr>
      <vt:lpstr>Unfallerkennungsalgorithmus: Entscheidungsbaum</vt:lpstr>
      <vt:lpstr>PowerPoint-Präsentation</vt:lpstr>
      <vt:lpstr>Unfallerkennungsalgorithmus: Pocket-Mode</vt:lpstr>
      <vt:lpstr>Use- und Edgecases</vt:lpstr>
      <vt:lpstr>Use- und Edgecases</vt:lpstr>
      <vt:lpstr>Lauferkennung</vt:lpstr>
      <vt:lpstr>Lauferkennung</vt:lpstr>
      <vt:lpstr>Lauferkennung: Entscheidungsbaum</vt:lpstr>
      <vt:lpstr>Verifikationsversuche</vt:lpstr>
      <vt:lpstr>Nächste Schritte</vt:lpstr>
      <vt:lpstr>PowerPoint-Präsentation</vt:lpstr>
      <vt:lpstr>Zwischenvortrag – Masterarbeit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Darwish Oays (IOB/PAC2)</dc:creator>
  <cp:lastModifiedBy>Darwish Oays (IOB/PAC2)</cp:lastModifiedBy>
  <cp:revision>64</cp:revision>
  <dcterms:created xsi:type="dcterms:W3CDTF">2018-01-19T09:06:36Z</dcterms:created>
  <dcterms:modified xsi:type="dcterms:W3CDTF">2022-10-14T11:59:12Z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