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8"/>
  </p:notesMasterIdLst>
  <p:sldIdLst>
    <p:sldId id="256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10969625" cy="6170613"/>
  <p:notesSz cx="6858000" cy="9144000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Inhalte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Inhalt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ollbild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Abschluss­worte hinzufügen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enutzerdefinierte 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Kap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Kapitel­überschrift hinzufügen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„Zitat hinzufügen”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azi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Fazit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1"/>
              <a:t>Mastertextformat bearbeiten</a:t>
            </a:r>
          </a:p>
          <a:p>
            <a:pPr lvl="1"/>
            <a:r>
              <a:rPr lang="de-DE" noProof="1"/>
              <a:t>Zweite Ebene</a:t>
            </a:r>
          </a:p>
          <a:p>
            <a:pPr lvl="2"/>
            <a:r>
              <a:rPr lang="de-DE" noProof="1"/>
              <a:t>Dritte Ebene</a:t>
            </a:r>
          </a:p>
          <a:p>
            <a:pPr lvl="3"/>
            <a:r>
              <a:rPr lang="de-DE" noProof="1"/>
              <a:t>Vierte Ebene</a:t>
            </a:r>
          </a:p>
          <a:p>
            <a:pPr lvl="4"/>
            <a:r>
              <a:rPr lang="de-DE" noProof="1"/>
              <a:t>Fünfte Ebene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1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</a:t>
            </a:r>
            <a:r>
              <a:rPr kumimoji="0" lang="en-US" sz="6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IOB/PAC2 | Darwish | 10.10.2022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© Bosch.IO GmbH 2022. All rights reserved, also regarding any disposal, exploitation, reproduction, editing, distribution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Vortrag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	Masterarbeit</a:t>
            </a:r>
            <a:br>
              <a:rPr lang="de-DE" dirty="0">
                <a:solidFill>
                  <a:srgbClr val="FFFFFF"/>
                </a:solidFill>
              </a:rPr>
            </a:br>
            <a:br>
              <a:rPr lang="de-DE" dirty="0">
                <a:solidFill>
                  <a:srgbClr val="FFFFFF"/>
                </a:solidFill>
              </a:rPr>
            </a:b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Verifikationsversuche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Masterthesis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D5AD4-B359-48F3-BA56-61B7F930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Hypothesen und implementierte Modelle testen</a:t>
            </a:r>
          </a:p>
          <a:p>
            <a:pPr lvl="1"/>
            <a:r>
              <a:rPr lang="de-DE" dirty="0"/>
              <a:t>Vor Allem die Lauferkennung</a:t>
            </a:r>
          </a:p>
          <a:p>
            <a:pPr lvl="1"/>
            <a:r>
              <a:rPr lang="de-DE" dirty="0" err="1"/>
              <a:t>Groundtruthdaten</a:t>
            </a:r>
            <a:r>
              <a:rPr lang="de-DE" dirty="0"/>
              <a:t> sammeln (</a:t>
            </a:r>
            <a:r>
              <a:rPr lang="de-DE" dirty="0" err="1"/>
              <a:t>DaVilt</a:t>
            </a:r>
            <a:r>
              <a:rPr lang="de-DE" dirty="0"/>
              <a:t>-Tool)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70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Masterthesis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D5AD4-B359-48F3-BA56-61B7F930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18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Masterthesis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D5AD4-B359-48F3-BA56-61B7F930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08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Masterthesis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D5AD4-B359-48F3-BA56-61B7F930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81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F2803-711D-4E3F-ABF2-081C31650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Danke!</a:t>
            </a:r>
          </a:p>
        </p:txBody>
      </p:sp>
    </p:spTree>
    <p:extLst>
      <p:ext uri="{BB962C8B-B14F-4D97-AF65-F5344CB8AC3E}">
        <p14:creationId xmlns:p14="http://schemas.microsoft.com/office/powerpoint/2010/main" val="315769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04B587C-9C31-40DB-8C1C-69FE39E4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0A10A9-7625-4501-9D20-B1C4CDF38C1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pPr lvl="1"/>
            <a:r>
              <a:rPr lang="de-DE" dirty="0"/>
              <a:t>Statistik</a:t>
            </a:r>
          </a:p>
          <a:p>
            <a:pPr lvl="1"/>
            <a:r>
              <a:rPr lang="de-DE" dirty="0"/>
              <a:t>Unfallerkennungsalgorithmus</a:t>
            </a:r>
          </a:p>
          <a:p>
            <a:r>
              <a:rPr lang="de-DE" dirty="0"/>
              <a:t>Nutzerumfrage =&gt; Pocket-Mode</a:t>
            </a:r>
          </a:p>
          <a:p>
            <a:r>
              <a:rPr lang="de-DE" dirty="0"/>
              <a:t>Masterthesis</a:t>
            </a:r>
          </a:p>
          <a:p>
            <a:pPr lvl="1"/>
            <a:r>
              <a:rPr lang="de-DE" dirty="0"/>
              <a:t>Use- und </a:t>
            </a:r>
            <a:r>
              <a:rPr lang="de-DE" dirty="0" err="1"/>
              <a:t>Edgecases</a:t>
            </a:r>
            <a:endParaRPr lang="de-DE" dirty="0"/>
          </a:p>
          <a:p>
            <a:pPr lvl="1"/>
            <a:r>
              <a:rPr lang="de-DE" dirty="0"/>
              <a:t>Lauferkennung</a:t>
            </a:r>
          </a:p>
          <a:p>
            <a:pPr lvl="1"/>
            <a:r>
              <a:rPr lang="de-DE" dirty="0"/>
              <a:t>Verifikationsversuche</a:t>
            </a:r>
          </a:p>
        </p:txBody>
      </p:sp>
    </p:spTree>
    <p:extLst>
      <p:ext uri="{BB962C8B-B14F-4D97-AF65-F5344CB8AC3E}">
        <p14:creationId xmlns:p14="http://schemas.microsoft.com/office/powerpoint/2010/main" val="400984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Statistik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4DDD43E-9741-40CA-B732-EDE5EE7421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0" y="1532720"/>
            <a:ext cx="4600772" cy="3600000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B855D6C-DA61-4FF5-A0A4-D2F8341CA0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864" y="1532720"/>
            <a:ext cx="4630458" cy="3600000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66AA3D7-D2E1-4B01-80F1-5AB11843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9368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Unfallerkennungsalgorithmus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66AA3D7-D2E1-4B01-80F1-5AB11843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04C00D2-8E1D-48D0-A843-9B6CD33AC3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Am Lenker befestigen</a:t>
            </a:r>
          </a:p>
          <a:p>
            <a:r>
              <a:rPr lang="de-DE" dirty="0"/>
              <a:t>Aktive einschalten</a:t>
            </a:r>
          </a:p>
          <a:p>
            <a:r>
              <a:rPr lang="de-DE" dirty="0"/>
              <a:t>Bildschirm immer an</a:t>
            </a:r>
          </a:p>
          <a:p>
            <a:r>
              <a:rPr lang="de-DE" dirty="0"/>
              <a:t>Entscheidungsbaum (Tabelle)</a:t>
            </a:r>
          </a:p>
        </p:txBody>
      </p:sp>
    </p:spTree>
    <p:extLst>
      <p:ext uri="{BB962C8B-B14F-4D97-AF65-F5344CB8AC3E}">
        <p14:creationId xmlns:p14="http://schemas.microsoft.com/office/powerpoint/2010/main" val="122708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Nutzerumfrage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66AA3D7-D2E1-4B01-80F1-5AB11843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7" name="Inhaltsplatzhalter 9">
            <a:extLst>
              <a:ext uri="{FF2B5EF4-FFF2-40B4-BE49-F238E27FC236}">
                <a16:creationId xmlns:a16="http://schemas.microsoft.com/office/drawing/2014/main" id="{DE6AB4B0-F15D-4091-BC28-7778DEDD58B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2672" y="1295400"/>
            <a:ext cx="9082693" cy="4168775"/>
          </a:xfrm>
        </p:spPr>
      </p:pic>
    </p:spTree>
    <p:extLst>
      <p:ext uri="{BB962C8B-B14F-4D97-AF65-F5344CB8AC3E}">
        <p14:creationId xmlns:p14="http://schemas.microsoft.com/office/powerpoint/2010/main" val="49516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Unfallerkennungsalgorithmus: Pocket-Mode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Nutzerumfrage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66AA3D7-D2E1-4B01-80F1-5AB11843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DE21CD-FC13-421E-9350-7D43B1B1DD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Concept: Kann der bisherige Crash-Algorithmus kann für den </a:t>
            </a:r>
            <a:r>
              <a:rPr lang="de-DE" dirty="0" err="1"/>
              <a:t>Pockemode</a:t>
            </a:r>
            <a:r>
              <a:rPr lang="de-DE" dirty="0"/>
              <a:t> prinzipiell verwendet werden?</a:t>
            </a:r>
          </a:p>
          <a:p>
            <a:r>
              <a:rPr lang="de-DE" dirty="0"/>
              <a:t>Was sind die Unterschiede zwischen den Befestigungs- bzw. Transportpositionen (Lenkerhalterung, Tankrucksack, Jackentasche, …)?</a:t>
            </a:r>
          </a:p>
        </p:txBody>
      </p:sp>
    </p:spTree>
    <p:extLst>
      <p:ext uri="{BB962C8B-B14F-4D97-AF65-F5344CB8AC3E}">
        <p14:creationId xmlns:p14="http://schemas.microsoft.com/office/powerpoint/2010/main" val="91993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B2ED2-DEC2-438A-8CEA-85B24F86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 und </a:t>
            </a:r>
            <a:r>
              <a:rPr lang="de-DE" dirty="0" err="1"/>
              <a:t>Edgecases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3B088D-B0F8-4C35-B323-B4FF0EB70C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Masterthesis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36A6A0-3750-48FC-969C-AAD5E86B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A1B3478-DDE5-491E-8111-42B3091F4BC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23302517"/>
              </p:ext>
            </p:extLst>
          </p:nvPr>
        </p:nvGraphicFramePr>
        <p:xfrm>
          <a:off x="901056" y="1295402"/>
          <a:ext cx="9165926" cy="4266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222">
                  <a:extLst>
                    <a:ext uri="{9D8B030D-6E8A-4147-A177-3AD203B41FA5}">
                      <a16:colId xmlns:a16="http://schemas.microsoft.com/office/drawing/2014/main" val="1012415636"/>
                    </a:ext>
                  </a:extLst>
                </a:gridCol>
                <a:gridCol w="1417493">
                  <a:extLst>
                    <a:ext uri="{9D8B030D-6E8A-4147-A177-3AD203B41FA5}">
                      <a16:colId xmlns:a16="http://schemas.microsoft.com/office/drawing/2014/main" val="1564419734"/>
                    </a:ext>
                  </a:extLst>
                </a:gridCol>
                <a:gridCol w="1728068">
                  <a:extLst>
                    <a:ext uri="{9D8B030D-6E8A-4147-A177-3AD203B41FA5}">
                      <a16:colId xmlns:a16="http://schemas.microsoft.com/office/drawing/2014/main" val="1103332306"/>
                    </a:ext>
                  </a:extLst>
                </a:gridCol>
                <a:gridCol w="605222">
                  <a:extLst>
                    <a:ext uri="{9D8B030D-6E8A-4147-A177-3AD203B41FA5}">
                      <a16:colId xmlns:a16="http://schemas.microsoft.com/office/drawing/2014/main" val="969993706"/>
                    </a:ext>
                  </a:extLst>
                </a:gridCol>
                <a:gridCol w="605222">
                  <a:extLst>
                    <a:ext uri="{9D8B030D-6E8A-4147-A177-3AD203B41FA5}">
                      <a16:colId xmlns:a16="http://schemas.microsoft.com/office/drawing/2014/main" val="1340925990"/>
                    </a:ext>
                  </a:extLst>
                </a:gridCol>
                <a:gridCol w="2062532">
                  <a:extLst>
                    <a:ext uri="{9D8B030D-6E8A-4147-A177-3AD203B41FA5}">
                      <a16:colId xmlns:a16="http://schemas.microsoft.com/office/drawing/2014/main" val="3338629"/>
                    </a:ext>
                  </a:extLst>
                </a:gridCol>
                <a:gridCol w="2142167">
                  <a:extLst>
                    <a:ext uri="{9D8B030D-6E8A-4147-A177-3AD203B41FA5}">
                      <a16:colId xmlns:a16="http://schemas.microsoft.com/office/drawing/2014/main" val="3210011611"/>
                    </a:ext>
                  </a:extLst>
                </a:gridCol>
              </a:tblGrid>
              <a:tr h="126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ID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Name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Beschreibung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Erkennung durch den </a:t>
                      </a:r>
                      <a:r>
                        <a:rPr lang="de-DE" sz="700" u="none" strike="noStrike" dirty="0" err="1">
                          <a:effectLst/>
                        </a:rPr>
                        <a:t>Algo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Bemerkungen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Geplante (mögliche) Maßnahmen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254410"/>
                  </a:ext>
                </a:extLst>
              </a:tr>
              <a:tr h="2419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Handy am Körper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Handy am Motorrad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6065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Oberkörper bewegen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Umdrehen, Nach hinten schauen, Lenker mit einer Hand halten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2434287761"/>
                  </a:ext>
                </a:extLst>
              </a:tr>
              <a:tr h="287328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2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 GH, keine CH, Nur geringe  Winkeländerung um die X-Y-Achsen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37636100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Nach vorne und hinten lehnen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 Einfluss auf das Handy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17034065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kritische Winkeländerung um die X-Y-Achsen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1287189138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Seitliches Lehnen (rechts und links)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1014907423"/>
                  </a:ext>
                </a:extLst>
              </a:tr>
              <a:tr h="26212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Winkeländerung um die Z-Achse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3307846220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Ab- und Aufsteigen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4168632415"/>
                  </a:ext>
                </a:extLst>
              </a:tr>
              <a:tr h="36294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Bewegungsabhängig, enthält Winkeländerung (TO) und manchmal </a:t>
                      </a:r>
                      <a:r>
                        <a:rPr lang="de-DE" sz="700" u="none" strike="noStrike" dirty="0" err="1">
                          <a:effectLst/>
                        </a:rPr>
                        <a:t>GroundHit</a:t>
                      </a:r>
                      <a:r>
                        <a:rPr lang="de-DE" sz="700" u="none" strike="noStrike" dirty="0">
                          <a:effectLst/>
                        </a:rPr>
                        <a:t>. Falsch positiv bei GH. Kein GH -&gt; kein Unfall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Erstmal Testen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3320530074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Laufen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am Körper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Lauferkennungmodul einbauen und die Unfallerknnung während des Laufen deaktivieren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14464657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in der Hand nehmen/nutzen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Eintippen, telefonieren, bwegen…ect.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Alles möglich (GH, CH, TO)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Erkennen (durch phone-lifting-Funktion?) und Unfallerkennung deaktivieren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2412418519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Wheelie fahren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Nur auf das Hinterrad fahren; Extremer Fall (Not intended use)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AGB ausschließen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797028236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Auf der Motorradsitzbank stehen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Extremer Fall (Not intended use)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AGB ausschließen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1764824128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Auf dem Motorrad (Fußraste) stehen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Beim Fahren körper dehnen/ strecken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Testen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958492063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An der Ampel stehen und Fuß runter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Fahren, dann (stark) bremsen und Fuß runter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1770572413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kritische Winkeländerung um die X-Y-Achsen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306600633"/>
                  </a:ext>
                </a:extLst>
              </a:tr>
              <a:tr h="226838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Normales Fahren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Beschleunigen, bremsen, Kurven fahren… ect.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Im aktuellen Algo abgedeckt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3524564701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in der Tasche rutscht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Mit Winkeländerung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Fahren und Winkeländerung -&gt; Unfall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Schnelles Nachkalibrierung oder in AGB bekannt machen (Handy befestigen)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3453625883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 Winkeländerung (gleiche Position)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 Winkeländerung -&gt; kein Unfall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Testen ob GH oder CH erkannt werden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2876623507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Motorrad abstellen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Im aktuellen Algo abgedeckt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1999907211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der Kurve (Hanging off)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 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/>
                </a:tc>
                <a:extLst>
                  <a:ext uri="{0D108BD9-81ED-4DB2-BD59-A6C34878D82A}">
                    <a16:rowId xmlns:a16="http://schemas.microsoft.com/office/drawing/2014/main" val="45280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11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Lauferkennung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Masterthesis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D5AD4-B359-48F3-BA56-61B7F930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4BB2F14-FF7A-4B8F-8A2A-A5FE5E9898C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de-DE" dirty="0"/>
                  <a:t>Spitzenzähler</a:t>
                </a:r>
              </a:p>
              <a:p>
                <a:r>
                  <a:rPr lang="de-DE" dirty="0" err="1"/>
                  <a:t>Frequenzbasierete</a:t>
                </a:r>
                <a:r>
                  <a:rPr lang="de-DE" dirty="0"/>
                  <a:t> Lauferkennung</a:t>
                </a:r>
              </a:p>
              <a:p>
                <a:pPr lvl="1"/>
                <a:r>
                  <a:rPr lang="de-DE" dirty="0"/>
                  <a:t>Richtungsunabhängig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err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𝐴𝑐𝑐</m:t>
                        </m:r>
                      </m:e>
                      <m:sub>
                        <m:r>
                          <a:rPr lang="de-DE" i="1" dirty="0" err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𝑒𝑡𝑟𝑎𝑔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FFT</a:t>
                </a:r>
              </a:p>
              <a:p>
                <a:r>
                  <a:rPr lang="de-DE" dirty="0"/>
                  <a:t>Entscheidungsbaum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4BB2F14-FF7A-4B8F-8A2A-A5FE5E989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83" t="-1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79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Lauferkennung: Entscheidungsbaum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Masterthesis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D5AD4-B359-48F3-BA56-61B7F930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Tabelle oder Skizze</a:t>
            </a:r>
          </a:p>
        </p:txBody>
      </p:sp>
    </p:spTree>
    <p:extLst>
      <p:ext uri="{BB962C8B-B14F-4D97-AF65-F5344CB8AC3E}">
        <p14:creationId xmlns:p14="http://schemas.microsoft.com/office/powerpoint/2010/main" val="21363717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IOB/PAC2</OrgInhalt>
      <Wert>IOB/PAC2 | Darwish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Bosch.IO GmbH 2022. All rights reserved, also regarding any disposal, exploitation, reproduction, editing, distribution as well as in the event of applications for industrial property rights.</OrgInhalt>
      <Wert>© Bosch.IO GmbH 2022. All rights reserved, also regarding any disposal, exploitation, reproduction, editing, distribution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10.10.2022</OrgInhalt>
      <Wert>10.10.2022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D5984386-AFD6-4A42-8454-25BE66EAF26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522</Words>
  <Application>Microsoft Office PowerPoint</Application>
  <PresentationFormat>Benutzerdefiniert</PresentationFormat>
  <Paragraphs>185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Bosch Office Sans</vt:lpstr>
      <vt:lpstr>Calibri</vt:lpstr>
      <vt:lpstr>Cambria Math</vt:lpstr>
      <vt:lpstr>Wingdings 3</vt:lpstr>
      <vt:lpstr>Bosch NG</vt:lpstr>
      <vt:lpstr>Vortrag  Masterarbeit  </vt:lpstr>
      <vt:lpstr>PowerPoint-Präsentation</vt:lpstr>
      <vt:lpstr>Statistik</vt:lpstr>
      <vt:lpstr>Unfallerkennungsalgorithmus</vt:lpstr>
      <vt:lpstr>PowerPoint-Präsentation</vt:lpstr>
      <vt:lpstr>Unfallerkennungsalgorithmus: Pocket-Mode</vt:lpstr>
      <vt:lpstr>Use- und Edgecases</vt:lpstr>
      <vt:lpstr>Lauferkennung</vt:lpstr>
      <vt:lpstr>Lauferkennung: Entscheidungsbaum</vt:lpstr>
      <vt:lpstr>Verifikationsversuche</vt:lpstr>
      <vt:lpstr>PowerPoint-Präsentation</vt:lpstr>
      <vt:lpstr>PowerPoint-Präsentation</vt:lpstr>
      <vt:lpstr>PowerPoint-Präsentation</vt:lpstr>
      <vt:lpstr>Danke!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Darwish Oays (IOB/PAC2)</dc:creator>
  <cp:lastModifiedBy>Darwish Oays (IOB/PAC2)</cp:lastModifiedBy>
  <cp:revision>27</cp:revision>
  <dcterms:created xsi:type="dcterms:W3CDTF">2022-10-10T15:16:43Z</dcterms:created>
  <dcterms:modified xsi:type="dcterms:W3CDTF">2022-10-10T19:11:44Z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