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83" r:id="rId4"/>
    <p:sldId id="257" r:id="rId5"/>
    <p:sldId id="259" r:id="rId6"/>
    <p:sldId id="269" r:id="rId7"/>
    <p:sldId id="268" r:id="rId8"/>
    <p:sldId id="267" r:id="rId9"/>
    <p:sldId id="274" r:id="rId10"/>
    <p:sldId id="280" r:id="rId11"/>
    <p:sldId id="281" r:id="rId12"/>
    <p:sldId id="282" r:id="rId13"/>
    <p:sldId id="276" r:id="rId14"/>
    <p:sldId id="273" r:id="rId15"/>
    <p:sldId id="27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ppaquay/65559" TargetMode="External"/><Relationship Id="rId2" Type="http://schemas.openxmlformats.org/officeDocument/2006/relationships/hyperlink" Target="http://www.springer.com/series/4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~schneide/tut5/node42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22" y="651510"/>
            <a:ext cx="9092248" cy="51777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sz="3600" dirty="0" smtClean="0"/>
              <a:t>CROSS VALIDATION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      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          BY : ANGELA ERDIAW- KWASIE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     (Ms. Statistics)</a:t>
            </a:r>
          </a:p>
        </p:txBody>
      </p:sp>
    </p:spTree>
    <p:extLst>
      <p:ext uri="{BB962C8B-B14F-4D97-AF65-F5344CB8AC3E}">
        <p14:creationId xmlns:p14="http://schemas.microsoft.com/office/powerpoint/2010/main" val="32327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SOFTWARE </a:t>
            </a:r>
            <a:r>
              <a:rPr lang="en-US" sz="3600" dirty="0"/>
              <a:t>DEMONSTRATION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2" y="1780186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VALIDATION SET</a:t>
            </a:r>
          </a:p>
          <a:p>
            <a:pPr marL="0" indent="0">
              <a:buNone/>
            </a:pPr>
            <a:r>
              <a:rPr lang="en-US" dirty="0"/>
              <a:t>library(ISLR)</a:t>
            </a:r>
          </a:p>
          <a:p>
            <a:pPr marL="0" indent="0">
              <a:buNone/>
            </a:pPr>
            <a:r>
              <a:rPr lang="en-US" dirty="0" smtClean="0"/>
              <a:t>fix(Auto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/>
              <a:t>set.seed</a:t>
            </a:r>
            <a:r>
              <a:rPr lang="en-US" dirty="0" smtClean="0"/>
              <a:t>(1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train=sample(392 ,196)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lm.fit</a:t>
            </a:r>
            <a:r>
              <a:rPr lang="en-US" dirty="0" smtClean="0"/>
              <a:t> </a:t>
            </a:r>
            <a:r>
              <a:rPr lang="en-US" dirty="0"/>
              <a:t>=lm(</a:t>
            </a:r>
            <a:r>
              <a:rPr lang="en-US" dirty="0" err="1"/>
              <a:t>mpg~poly</a:t>
            </a:r>
            <a:r>
              <a:rPr lang="en-US" dirty="0"/>
              <a:t>(horsepower,2) ,data=Auto ,subset =train )</a:t>
            </a:r>
          </a:p>
          <a:p>
            <a:pPr marL="0" indent="0">
              <a:buNone/>
            </a:pPr>
            <a:r>
              <a:rPr lang="en-US" dirty="0"/>
              <a:t>attach (Auto)</a:t>
            </a:r>
          </a:p>
          <a:p>
            <a:pPr marL="0" indent="0">
              <a:buNone/>
            </a:pPr>
            <a:r>
              <a:rPr lang="en-US" dirty="0"/>
              <a:t>mean((mpg -predict (</a:t>
            </a:r>
            <a:r>
              <a:rPr lang="en-US" dirty="0" err="1"/>
              <a:t>lm.fit</a:t>
            </a:r>
            <a:r>
              <a:rPr lang="en-US" dirty="0"/>
              <a:t> ,Auto))[-train ]^2)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#[1] 19.82259</a:t>
            </a:r>
          </a:p>
        </p:txBody>
      </p:sp>
    </p:spTree>
    <p:extLst>
      <p:ext uri="{BB962C8B-B14F-4D97-AF65-F5344CB8AC3E}">
        <p14:creationId xmlns:p14="http://schemas.microsoft.com/office/powerpoint/2010/main" val="39441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92" y="130996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LEAVE- ONE- OUT APPROACH</a:t>
            </a:r>
          </a:p>
          <a:p>
            <a:pPr marL="0" indent="0">
              <a:buNone/>
            </a:pPr>
            <a:r>
              <a:rPr lang="en-US" dirty="0"/>
              <a:t>library(boot)</a:t>
            </a:r>
          </a:p>
          <a:p>
            <a:pPr marL="0" indent="0">
              <a:buNone/>
            </a:pPr>
            <a:r>
              <a:rPr lang="en-US" dirty="0"/>
              <a:t>LOOCV=NULL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1:5){</a:t>
            </a:r>
          </a:p>
          <a:p>
            <a:pPr marL="0" indent="0">
              <a:buNone/>
            </a:pPr>
            <a:r>
              <a:rPr lang="en-US" dirty="0"/>
              <a:t>  model=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mpg~poly</a:t>
            </a:r>
            <a:r>
              <a:rPr lang="en-US" dirty="0"/>
              <a:t>(horsepower, </a:t>
            </a:r>
            <a:r>
              <a:rPr lang="en-US" dirty="0" err="1"/>
              <a:t>i</a:t>
            </a:r>
            <a:r>
              <a:rPr lang="en-US" dirty="0"/>
              <a:t>), data= Auto)</a:t>
            </a:r>
          </a:p>
          <a:p>
            <a:pPr marL="0" indent="0">
              <a:buNone/>
            </a:pPr>
            <a:r>
              <a:rPr lang="en-US" dirty="0"/>
              <a:t>  LOOCV[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cv.glm</a:t>
            </a:r>
            <a:r>
              <a:rPr lang="en-US" dirty="0"/>
              <a:t>(Auto, model)$delta [1]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LOOCV</a:t>
            </a:r>
          </a:p>
          <a:p>
            <a:pPr marL="0" indent="0">
              <a:buNone/>
            </a:pPr>
            <a:r>
              <a:rPr lang="en-US" dirty="0"/>
              <a:t>#[1] 24.23151 19.24821 19.33498 19.42443 19.03321</a:t>
            </a:r>
          </a:p>
        </p:txBody>
      </p:sp>
    </p:spTree>
    <p:extLst>
      <p:ext uri="{BB962C8B-B14F-4D97-AF65-F5344CB8AC3E}">
        <p14:creationId xmlns:p14="http://schemas.microsoft.com/office/powerpoint/2010/main" val="42737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81" y="12528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K-Fold Cross Validation</a:t>
            </a:r>
          </a:p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(17)</a:t>
            </a:r>
          </a:p>
          <a:p>
            <a:pPr marL="0" indent="0">
              <a:buNone/>
            </a:pPr>
            <a:r>
              <a:rPr lang="en-US" dirty="0" err="1"/>
              <a:t>Kcverror</a:t>
            </a:r>
            <a:r>
              <a:rPr lang="en-US" dirty="0"/>
              <a:t>=NULL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1:5){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glm.fit</a:t>
            </a:r>
            <a:r>
              <a:rPr lang="en-US" dirty="0"/>
              <a:t>=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mpg~poly</a:t>
            </a:r>
            <a:r>
              <a:rPr lang="en-US" dirty="0"/>
              <a:t>(horsepower ,</a:t>
            </a:r>
            <a:r>
              <a:rPr lang="en-US" dirty="0" err="1"/>
              <a:t>i</a:t>
            </a:r>
            <a:r>
              <a:rPr lang="en-US" dirty="0"/>
              <a:t>),data=Auto)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Kcverror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cv.glm</a:t>
            </a:r>
            <a:r>
              <a:rPr lang="en-US" dirty="0"/>
              <a:t> (</a:t>
            </a:r>
            <a:r>
              <a:rPr lang="en-US" dirty="0" err="1"/>
              <a:t>Auto,glm.fit</a:t>
            </a:r>
            <a:r>
              <a:rPr lang="en-US" dirty="0"/>
              <a:t>, K=5)$delta [1]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Kcverror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#[1] 24.26240 19.15424 19.14205 19.42963 18.87288</a:t>
            </a:r>
          </a:p>
        </p:txBody>
      </p:sp>
    </p:spTree>
    <p:extLst>
      <p:ext uri="{BB962C8B-B14F-4D97-AF65-F5344CB8AC3E}">
        <p14:creationId xmlns:p14="http://schemas.microsoft.com/office/powerpoint/2010/main" val="27852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Other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1853248"/>
            <a:ext cx="9558363" cy="4395151"/>
          </a:xfrm>
        </p:spPr>
        <p:txBody>
          <a:bodyPr/>
          <a:lstStyle/>
          <a:p>
            <a:r>
              <a:rPr lang="en-US" dirty="0"/>
              <a:t>Cross-validation can be used to compare the performances of different predictive modeling procedures</a:t>
            </a:r>
            <a:r>
              <a:rPr lang="en-US" dirty="0" smtClean="0"/>
              <a:t>. For example Logistic Regression </a:t>
            </a:r>
            <a:r>
              <a:rPr lang="en-US" dirty="0" err="1" smtClean="0"/>
              <a:t>vrs</a:t>
            </a:r>
            <a:r>
              <a:rPr lang="en-US" dirty="0" smtClean="0"/>
              <a:t> Support Vector Machine.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Using </a:t>
            </a:r>
            <a:r>
              <a:rPr lang="en-US" dirty="0"/>
              <a:t>cross-validation, we could objectively compare these two </a:t>
            </a:r>
            <a:r>
              <a:rPr lang="en-US" dirty="0" smtClean="0"/>
              <a:t>methods</a:t>
            </a:r>
          </a:p>
          <a:p>
            <a:pPr marL="0" indent="0">
              <a:buNone/>
            </a:pPr>
            <a:r>
              <a:rPr lang="en-US" dirty="0" smtClean="0"/>
              <a:t>     in </a:t>
            </a:r>
            <a:r>
              <a:rPr lang="en-US" dirty="0"/>
              <a:t>terms of their respective fractions of misclassified characters.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001" y="452718"/>
            <a:ext cx="9404723" cy="140053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LIMITATIONS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53248"/>
            <a:ext cx="9535503" cy="4395151"/>
          </a:xfrm>
        </p:spPr>
        <p:txBody>
          <a:bodyPr/>
          <a:lstStyle/>
          <a:p>
            <a:r>
              <a:rPr lang="en-US" dirty="0"/>
              <a:t>Cross-validation only yields meaningful results if the validation set and training set are drawn from the same population and only if human biases are controlled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Computationally Expensive.</a:t>
            </a:r>
          </a:p>
          <a:p>
            <a:r>
              <a:rPr lang="en-US" dirty="0" smtClean="0"/>
              <a:t>The </a:t>
            </a:r>
            <a:r>
              <a:rPr lang="en-US" smtClean="0"/>
              <a:t>number of </a:t>
            </a:r>
            <a:r>
              <a:rPr lang="en-US" dirty="0" smtClean="0"/>
              <a:t>observations must be large.</a:t>
            </a:r>
          </a:p>
        </p:txBody>
      </p:sp>
    </p:spTree>
    <p:extLst>
      <p:ext uri="{BB962C8B-B14F-4D97-AF65-F5344CB8AC3E}">
        <p14:creationId xmlns:p14="http://schemas.microsoft.com/office/powerpoint/2010/main" val="18221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25930"/>
            <a:ext cx="9729813" cy="45224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://www-bcf.usc.edu/~gareth/ISL/ISLR%20First%20Printing.pdf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www.springer.com/series/417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https://en.wikipedia.org/wiki/Cross-validation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rpubs.com/ppaquay/65559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https://www.cs.cmu.edu/~</a:t>
            </a:r>
            <a:r>
              <a:rPr lang="en-US" dirty="0" smtClean="0">
                <a:hlinkClick r:id="rId4"/>
              </a:rPr>
              <a:t>schneide/tut5/node42.html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https://en.wikipedia.org/wiki/Cross-validation_(statistics)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               </a:t>
            </a:r>
          </a:p>
          <a:p>
            <a:pPr marL="0" indent="0">
              <a:buNone/>
            </a:pPr>
            <a:r>
              <a:rPr lang="en-US" sz="4800" dirty="0" smtClean="0"/>
              <a:t>            </a:t>
            </a:r>
            <a:r>
              <a:rPr lang="en-US" sz="3600" dirty="0" smtClean="0"/>
              <a:t>THANK YOU!!!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59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94" y="824433"/>
            <a:ext cx="9238323" cy="5410872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CONTENTS</a:t>
            </a:r>
            <a:endParaRPr lang="en-US" sz="3600" dirty="0"/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RESAMPLING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INTRODUCTION </a:t>
            </a:r>
            <a:r>
              <a:rPr lang="en-US" dirty="0" smtClean="0"/>
              <a:t>TO CROSS VALIDATION AND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ANALYSIS RESULTS INTERPRETATION- Using An 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OTHER </a:t>
            </a:r>
            <a:r>
              <a:rPr lang="en-US" dirty="0" smtClean="0"/>
              <a:t>APPLICATIONS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LIMITATIONS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REFERENCES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60" y="658780"/>
            <a:ext cx="9404723" cy="140053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RESAMPLING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2318197"/>
            <a:ext cx="9496061" cy="39302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Repeatedly drawing samples from a training data  and refitting a model of interest to each new sample in order to obtain additional information about the fitted model.  For example, estimate the variability in a linear regression fit.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Cross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Bootstrapping (measure of accuracy of a parameter estimate of a statistical method)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smtClean="0"/>
              <a:t>CROSS VALIDATION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" y="1853248"/>
            <a:ext cx="9695523" cy="5004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Estimate the test error associated with a statistical method in order to evaluate its performance- Model Assessment.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the appropriate level of flexibility of a model- Model Selection.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ERROR (average error that results from using a statistical learning method to predict the response on a new observation)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800" dirty="0" smtClean="0"/>
              <a:t>TYPES</a:t>
            </a:r>
          </a:p>
          <a:p>
            <a:r>
              <a:rPr lang="en-US" dirty="0" smtClean="0"/>
              <a:t>Validation Set Approach</a:t>
            </a:r>
            <a:endParaRPr lang="en-US" dirty="0"/>
          </a:p>
          <a:p>
            <a:r>
              <a:rPr lang="en-US" dirty="0" smtClean="0"/>
              <a:t>Leave-One- Out Cross Validation</a:t>
            </a:r>
            <a:endParaRPr lang="en-US" dirty="0"/>
          </a:p>
          <a:p>
            <a:r>
              <a:rPr lang="en-US" dirty="0"/>
              <a:t>K- </a:t>
            </a:r>
            <a:r>
              <a:rPr lang="en-US" dirty="0" smtClean="0"/>
              <a:t>Fold Cross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674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2" y="726697"/>
            <a:ext cx="9295822" cy="1041061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TYPES (explanation)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012" y="2600981"/>
            <a:ext cx="2927350" cy="84457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Validation Set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244698" y="2263139"/>
            <a:ext cx="5769735" cy="167779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(50%- 70%)                                                     (50%-30%)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6323526" y="2127227"/>
            <a:ext cx="5293218" cy="4023944"/>
          </a:xfrm>
        </p:spPr>
        <p:txBody>
          <a:bodyPr>
            <a:noAutofit/>
          </a:bodyPr>
          <a:lstStyle/>
          <a:p>
            <a:r>
              <a:rPr lang="en-US" sz="1800" dirty="0" smtClean="0"/>
              <a:t>    Advantages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Simple Strategy</a:t>
            </a:r>
          </a:p>
          <a:p>
            <a:endParaRPr lang="en-US" sz="1800" dirty="0"/>
          </a:p>
          <a:p>
            <a:r>
              <a:rPr lang="en-US" sz="1800" dirty="0" smtClean="0"/>
              <a:t>Disadvantages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Biasednes</a:t>
            </a:r>
            <a:r>
              <a:rPr lang="en-US" sz="1800" dirty="0"/>
              <a:t>s</a:t>
            </a:r>
            <a:r>
              <a:rPr lang="en-US" sz="1800" dirty="0" smtClean="0"/>
              <a:t> depending on precisely which observations are included in the training set  and which are in the validation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Overestimate the test error rate due to fewer observations used in fitting the model.</a:t>
            </a:r>
            <a:endParaRPr lang="en-US" sz="1800" dirty="0"/>
          </a:p>
        </p:txBody>
      </p:sp>
      <p:pic>
        <p:nvPicPr>
          <p:cNvPr id="14" name="Picture 13" descr="Image result for images of validation set approa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" y="4314420"/>
            <a:ext cx="5769735" cy="1548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3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7081" y="1995153"/>
            <a:ext cx="4396339" cy="4351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Gives unbiased estimate of the MSE.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Poor estimate because it is highly variable since it is based on single observation.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Time consuming and </a:t>
            </a:r>
            <a:r>
              <a:rPr lang="en-US" dirty="0" smtClean="0"/>
              <a:t>computational </a:t>
            </a:r>
            <a:r>
              <a:rPr lang="en-US" dirty="0" smtClean="0"/>
              <a:t>problems when n is large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Content Placeholder 4" descr="Image result for images of leave one out approach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47" y="1577340"/>
            <a:ext cx="6928834" cy="4913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0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452718"/>
            <a:ext cx="9316738" cy="767980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K- Fold Cross Validation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660333" y="1468192"/>
            <a:ext cx="4396341" cy="47881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Advantages</a:t>
            </a:r>
          </a:p>
          <a:p>
            <a:r>
              <a:rPr lang="en-US" dirty="0" smtClean="0"/>
              <a:t>Low variability</a:t>
            </a:r>
          </a:p>
          <a:p>
            <a:r>
              <a:rPr lang="en-US" dirty="0" smtClean="0"/>
              <a:t>More accurate estimates than that of </a:t>
            </a:r>
            <a:r>
              <a:rPr lang="en-US" dirty="0"/>
              <a:t>LOOCV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Disadvantages</a:t>
            </a:r>
          </a:p>
          <a:p>
            <a:r>
              <a:rPr lang="en-US" dirty="0" smtClean="0"/>
              <a:t>Computationally expensive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Content Placeholder 5" descr="Image result for images of validation set approach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812028"/>
            <a:ext cx="6103620" cy="4100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3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images of validation set approa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16" y="1371600"/>
            <a:ext cx="9453093" cy="4375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Working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53248"/>
            <a:ext cx="9684093" cy="4395151"/>
          </a:xfrm>
        </p:spPr>
        <p:txBody>
          <a:bodyPr/>
          <a:lstStyle/>
          <a:p>
            <a:r>
              <a:rPr lang="en-US" dirty="0" smtClean="0"/>
              <a:t>DATA (Automobile Dataset)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Predicting miles per gallon (mpg) using  horsepower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Final model: mpg= 23.45-120.14 horsepower+ 44.09 (horsepower)^2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1890</TotalTime>
  <Words>528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 RESAMPLING METHOD</vt:lpstr>
      <vt:lpstr> CROSS VALIDATION</vt:lpstr>
      <vt:lpstr> TYPES (explanation)</vt:lpstr>
      <vt:lpstr>PowerPoint Presentation</vt:lpstr>
      <vt:lpstr> K- Fold Cross Validation</vt:lpstr>
      <vt:lpstr>PowerPoint Presentation</vt:lpstr>
      <vt:lpstr> Working Example</vt:lpstr>
      <vt:lpstr> SOFTWARE DEMONSTRATION IN R</vt:lpstr>
      <vt:lpstr>PowerPoint Presentation</vt:lpstr>
      <vt:lpstr>PowerPoint Presentation</vt:lpstr>
      <vt:lpstr> Other Applications</vt:lpstr>
      <vt:lpstr> LIMITATIONS</vt:lpstr>
      <vt:lpstr>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Obaa Gela</dc:creator>
  <cp:lastModifiedBy>Obaa Gela</cp:lastModifiedBy>
  <cp:revision>66</cp:revision>
  <dcterms:created xsi:type="dcterms:W3CDTF">2017-11-22T23:00:11Z</dcterms:created>
  <dcterms:modified xsi:type="dcterms:W3CDTF">2017-12-07T20:47:34Z</dcterms:modified>
</cp:coreProperties>
</file>