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aleway SemiBold"/>
      <p:regular r:id="rId28"/>
      <p:bold r:id="rId29"/>
      <p:italic r:id="rId30"/>
      <p:boldItalic r:id="rId31"/>
    </p:embeddedFont>
    <p:embeddedFont>
      <p:font typeface="Raleway ExtraBold"/>
      <p:bold r:id="rId32"/>
      <p:boldItalic r:id="rId33"/>
    </p:embeddedFont>
    <p:embeddedFont>
      <p:font typeface="Lato"/>
      <p:regular r:id="rId34"/>
      <p:bold r:id="rId35"/>
      <p:italic r:id="rId36"/>
      <p:boldItalic r:id="rId37"/>
    </p:embeddedFont>
    <p:embeddedFont>
      <p:font typeface="Raleway Black"/>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alewaySemiBold-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SemiBold-boldItalic.fntdata"/><Relationship Id="rId30" Type="http://schemas.openxmlformats.org/officeDocument/2006/relationships/font" Target="fonts/RalewaySemiBold-italic.fntdata"/><Relationship Id="rId11" Type="http://schemas.openxmlformats.org/officeDocument/2006/relationships/slide" Target="slides/slide6.xml"/><Relationship Id="rId33" Type="http://schemas.openxmlformats.org/officeDocument/2006/relationships/font" Target="fonts/RalewayExtraBold-boldItalic.fntdata"/><Relationship Id="rId10" Type="http://schemas.openxmlformats.org/officeDocument/2006/relationships/slide" Target="slides/slide5.xml"/><Relationship Id="rId32" Type="http://schemas.openxmlformats.org/officeDocument/2006/relationships/font" Target="fonts/RalewayExtraBold-bold.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RalewayBlack-boldItalic.fntdata"/><Relationship Id="rId16" Type="http://schemas.openxmlformats.org/officeDocument/2006/relationships/slide" Target="slides/slide11.xml"/><Relationship Id="rId38" Type="http://schemas.openxmlformats.org/officeDocument/2006/relationships/font" Target="fonts/RalewayBlack-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0491dee3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0491dee3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0491dee3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0491dee3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0491dee3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0491dee3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0491dee3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0491dee3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0491dee3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0491dee3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0491dee3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0491dee3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0491dee34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0491dee3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0491dee3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0491dee3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0491dee3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0491dee3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0491dee3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0491dee3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0491dee3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0491dee3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0491dee3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0491dee3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0491dee3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0491dee3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0491dee3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0491dee3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0491dee3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0491dee3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0491dee3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0491dee3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0491dee3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0491dee3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linkedin.com/in/oluwadamilola-obayomi-03a16823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ublic.tableau.com/views/Tripdatacleaned/Analysis1?:language=en-US&amp;:display_count=n&amp;:origin=viz_share_link" TargetMode="External"/><Relationship Id="rId4" Type="http://schemas.openxmlformats.org/officeDocument/2006/relationships/hyperlink" Target="https://public.tableau.com/views/Tripdatacleaned/Analysis2?:language=en-US&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2846450"/>
            <a:ext cx="7688100" cy="11742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90"/>
              <a:buNone/>
            </a:pPr>
            <a:r>
              <a:rPr b="0" lang="en-GB" sz="3000">
                <a:latin typeface="Raleway Black"/>
                <a:ea typeface="Raleway Black"/>
                <a:cs typeface="Raleway Black"/>
                <a:sym typeface="Raleway Black"/>
              </a:rPr>
              <a:t>Cyclistic Bike-share Analysis</a:t>
            </a:r>
            <a:endParaRPr b="0" sz="3000">
              <a:latin typeface="Raleway Black"/>
              <a:ea typeface="Raleway Black"/>
              <a:cs typeface="Raleway Black"/>
              <a:sym typeface="Raleway Black"/>
            </a:endParaRPr>
          </a:p>
          <a:p>
            <a:pPr indent="0" lvl="0" marL="0" rtl="0" algn="r">
              <a:lnSpc>
                <a:spcPct val="100000"/>
              </a:lnSpc>
              <a:spcBef>
                <a:spcPts val="0"/>
              </a:spcBef>
              <a:spcAft>
                <a:spcPts val="0"/>
              </a:spcAft>
              <a:buSzPts val="990"/>
              <a:buNone/>
            </a:pPr>
            <a:r>
              <a:rPr b="0" lang="en-GB" sz="2400">
                <a:latin typeface="Raleway Black"/>
                <a:ea typeface="Raleway Black"/>
                <a:cs typeface="Raleway Black"/>
                <a:sym typeface="Raleway Black"/>
              </a:rPr>
              <a:t>Google Analytics Capstone</a:t>
            </a:r>
            <a:endParaRPr b="0" sz="2400">
              <a:latin typeface="Raleway Black"/>
              <a:ea typeface="Raleway Black"/>
              <a:cs typeface="Raleway Black"/>
              <a:sym typeface="Raleway Black"/>
            </a:endParaRPr>
          </a:p>
          <a:p>
            <a:pPr indent="0" lvl="0" marL="0" rtl="0" algn="r">
              <a:lnSpc>
                <a:spcPct val="122222"/>
              </a:lnSpc>
              <a:spcBef>
                <a:spcPts val="0"/>
              </a:spcBef>
              <a:spcAft>
                <a:spcPts val="0"/>
              </a:spcAft>
              <a:buSzPts val="990"/>
              <a:buNone/>
            </a:pPr>
            <a:r>
              <a:t/>
            </a:r>
            <a:endParaRPr b="0" sz="2700">
              <a:latin typeface="Raleway Black"/>
              <a:ea typeface="Raleway Black"/>
              <a:cs typeface="Raleway Black"/>
              <a:sym typeface="Raleway Black"/>
            </a:endParaRPr>
          </a:p>
          <a:p>
            <a:pPr indent="0" lvl="0" marL="0" rtl="0" algn="r">
              <a:lnSpc>
                <a:spcPct val="122222"/>
              </a:lnSpc>
              <a:spcBef>
                <a:spcPts val="1200"/>
              </a:spcBef>
              <a:spcAft>
                <a:spcPts val="0"/>
              </a:spcAft>
              <a:buSzPts val="990"/>
              <a:buNone/>
            </a:pPr>
            <a:r>
              <a:t/>
            </a:r>
            <a:endParaRPr b="0" sz="2700">
              <a:highlight>
                <a:srgbClr val="FFFFFF"/>
              </a:highlight>
              <a:latin typeface="Raleway Black"/>
              <a:ea typeface="Raleway Black"/>
              <a:cs typeface="Raleway Black"/>
              <a:sym typeface="Raleway Black"/>
            </a:endParaRPr>
          </a:p>
          <a:p>
            <a:pPr indent="0" lvl="0" marL="0" rtl="0" algn="r">
              <a:spcBef>
                <a:spcPts val="1200"/>
              </a:spcBef>
              <a:spcAft>
                <a:spcPts val="0"/>
              </a:spcAft>
              <a:buSzPts val="990"/>
              <a:buNone/>
            </a:pPr>
            <a:r>
              <a:t/>
            </a:r>
            <a:endParaRPr b="0" sz="2700">
              <a:latin typeface="Raleway Black"/>
              <a:ea typeface="Raleway Black"/>
              <a:cs typeface="Raleway Black"/>
              <a:sym typeface="Raleway Black"/>
            </a:endParaRPr>
          </a:p>
        </p:txBody>
      </p:sp>
      <p:sp>
        <p:nvSpPr>
          <p:cNvPr id="87" name="Google Shape;87;p13"/>
          <p:cNvSpPr txBox="1"/>
          <p:nvPr>
            <p:ph idx="1" type="subTitle"/>
          </p:nvPr>
        </p:nvSpPr>
        <p:spPr>
          <a:xfrm>
            <a:off x="729625" y="3706300"/>
            <a:ext cx="7688100" cy="6621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GB">
                <a:latin typeface="Raleway SemiBold"/>
                <a:ea typeface="Raleway SemiBold"/>
                <a:cs typeface="Raleway SemiBold"/>
                <a:sym typeface="Raleway SemiBold"/>
              </a:rPr>
              <a:t>Obayomi Oluwadamilola</a:t>
            </a:r>
            <a:endParaRPr>
              <a:latin typeface="Raleway SemiBold"/>
              <a:ea typeface="Raleway SemiBold"/>
              <a:cs typeface="Raleway SemiBold"/>
              <a:sym typeface="Raleway SemiBold"/>
            </a:endParaRPr>
          </a:p>
          <a:p>
            <a:pPr indent="0" lvl="0" marL="0" rtl="0" algn="r">
              <a:spcBef>
                <a:spcPts val="0"/>
              </a:spcBef>
              <a:spcAft>
                <a:spcPts val="0"/>
              </a:spcAft>
              <a:buNone/>
            </a:pPr>
            <a:r>
              <a:rPr lang="en-GB">
                <a:latin typeface="Raleway SemiBold"/>
                <a:ea typeface="Raleway SemiBold"/>
                <a:cs typeface="Raleway SemiBold"/>
                <a:sym typeface="Raleway SemiBold"/>
              </a:rPr>
              <a:t>18/09/2023</a:t>
            </a:r>
            <a:endParaRPr>
              <a:latin typeface="Raleway SemiBold"/>
              <a:ea typeface="Raleway SemiBold"/>
              <a:cs typeface="Raleway SemiBold"/>
              <a:sym typeface="Raleway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9" name="Shape 149"/>
        <p:cNvGrpSpPr/>
        <p:nvPr/>
      </p:nvGrpSpPr>
      <p:grpSpPr>
        <a:xfrm>
          <a:off x="0" y="0"/>
          <a:ext cx="0" cy="0"/>
          <a:chOff x="0" y="0"/>
          <a:chExt cx="0" cy="0"/>
        </a:xfrm>
      </p:grpSpPr>
      <p:sp>
        <p:nvSpPr>
          <p:cNvPr id="150" name="Google Shape;150;p22"/>
          <p:cNvSpPr txBox="1"/>
          <p:nvPr>
            <p:ph type="title"/>
          </p:nvPr>
        </p:nvSpPr>
        <p:spPr>
          <a:xfrm>
            <a:off x="6273250" y="0"/>
            <a:ext cx="27972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Bike Type</a:t>
            </a:r>
            <a:endParaRPr b="0">
              <a:latin typeface="Raleway Black"/>
              <a:ea typeface="Raleway Black"/>
              <a:cs typeface="Raleway Black"/>
              <a:sym typeface="Raleway Black"/>
            </a:endParaRPr>
          </a:p>
        </p:txBody>
      </p:sp>
      <p:sp>
        <p:nvSpPr>
          <p:cNvPr id="151" name="Google Shape;151;p22"/>
          <p:cNvSpPr txBox="1"/>
          <p:nvPr/>
        </p:nvSpPr>
        <p:spPr>
          <a:xfrm>
            <a:off x="6077500" y="1474550"/>
            <a:ext cx="2797200" cy="145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en-GB">
                <a:latin typeface="Raleway"/>
                <a:ea typeface="Raleway"/>
                <a:cs typeface="Raleway"/>
                <a:sym typeface="Raleway"/>
              </a:rPr>
              <a:t>Only casuals use docked bike.</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GB">
                <a:latin typeface="Raleway"/>
                <a:ea typeface="Raleway"/>
                <a:cs typeface="Raleway"/>
                <a:sym typeface="Raleway"/>
              </a:rPr>
              <a:t>Electric is the most used bike for both customer.</a:t>
            </a:r>
            <a:endParaRPr b="1">
              <a:latin typeface="Raleway"/>
              <a:ea typeface="Raleway"/>
              <a:cs typeface="Raleway"/>
              <a:sym typeface="Raleway"/>
            </a:endParaRPr>
          </a:p>
        </p:txBody>
      </p:sp>
      <p:pic>
        <p:nvPicPr>
          <p:cNvPr id="152" name="Google Shape;152;p22"/>
          <p:cNvPicPr preferRelativeResize="0"/>
          <p:nvPr/>
        </p:nvPicPr>
        <p:blipFill rotWithShape="1">
          <a:blip r:embed="rId3">
            <a:alphaModFix/>
          </a:blip>
          <a:srcRect b="0" l="0" r="0" t="7961"/>
          <a:stretch/>
        </p:blipFill>
        <p:spPr>
          <a:xfrm>
            <a:off x="0" y="535200"/>
            <a:ext cx="5925101" cy="4541616"/>
          </a:xfrm>
          <a:prstGeom prst="rect">
            <a:avLst/>
          </a:prstGeom>
          <a:noFill/>
          <a:ln>
            <a:noFill/>
          </a:ln>
        </p:spPr>
      </p:pic>
      <p:sp>
        <p:nvSpPr>
          <p:cNvPr id="153" name="Google Shape;153;p22"/>
          <p:cNvSpPr/>
          <p:nvPr/>
        </p:nvSpPr>
        <p:spPr>
          <a:xfrm>
            <a:off x="281550" y="2833825"/>
            <a:ext cx="5643600" cy="467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22"/>
          <p:cNvSpPr/>
          <p:nvPr/>
        </p:nvSpPr>
        <p:spPr>
          <a:xfrm>
            <a:off x="281550" y="4434025"/>
            <a:ext cx="5643600" cy="467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pic>
        <p:nvPicPr>
          <p:cNvPr id="159" name="Google Shape;159;p23"/>
          <p:cNvPicPr preferRelativeResize="0"/>
          <p:nvPr/>
        </p:nvPicPr>
        <p:blipFill rotWithShape="1">
          <a:blip r:embed="rId3">
            <a:alphaModFix/>
          </a:blip>
          <a:srcRect b="0" l="0" r="18267" t="7270"/>
          <a:stretch/>
        </p:blipFill>
        <p:spPr>
          <a:xfrm>
            <a:off x="151600" y="611400"/>
            <a:ext cx="5590351" cy="4332100"/>
          </a:xfrm>
          <a:prstGeom prst="rect">
            <a:avLst/>
          </a:prstGeom>
          <a:noFill/>
          <a:ln>
            <a:noFill/>
          </a:ln>
        </p:spPr>
      </p:pic>
      <p:sp>
        <p:nvSpPr>
          <p:cNvPr id="160" name="Google Shape;160;p23"/>
          <p:cNvSpPr txBox="1"/>
          <p:nvPr>
            <p:ph type="title"/>
          </p:nvPr>
        </p:nvSpPr>
        <p:spPr>
          <a:xfrm>
            <a:off x="4196275" y="-76200"/>
            <a:ext cx="48741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Average ride duration by Days of the week</a:t>
            </a:r>
            <a:endParaRPr b="0">
              <a:latin typeface="Raleway Black"/>
              <a:ea typeface="Raleway Black"/>
              <a:cs typeface="Raleway Black"/>
              <a:sym typeface="Raleway Black"/>
            </a:endParaRPr>
          </a:p>
        </p:txBody>
      </p:sp>
      <p:sp>
        <p:nvSpPr>
          <p:cNvPr id="161" name="Google Shape;161;p23"/>
          <p:cNvSpPr txBox="1"/>
          <p:nvPr/>
        </p:nvSpPr>
        <p:spPr>
          <a:xfrm>
            <a:off x="6077500" y="1474550"/>
            <a:ext cx="2797200" cy="291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en-GB">
                <a:latin typeface="Raleway"/>
                <a:ea typeface="Raleway"/>
                <a:cs typeface="Raleway"/>
                <a:sym typeface="Raleway"/>
              </a:rPr>
              <a:t>In a week casuals go on longer ride than members.</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GB">
                <a:latin typeface="Raleway"/>
                <a:ea typeface="Raleway"/>
                <a:cs typeface="Raleway"/>
                <a:sym typeface="Raleway"/>
              </a:rPr>
              <a:t>Ride duration is steady </a:t>
            </a:r>
            <a:r>
              <a:rPr b="1" lang="en-GB">
                <a:latin typeface="Raleway"/>
                <a:ea typeface="Raleway"/>
                <a:cs typeface="Raleway"/>
                <a:sym typeface="Raleway"/>
              </a:rPr>
              <a:t>across</a:t>
            </a:r>
            <a:r>
              <a:rPr b="1" lang="en-GB">
                <a:latin typeface="Raleway"/>
                <a:ea typeface="Raleway"/>
                <a:cs typeface="Raleway"/>
                <a:sym typeface="Raleway"/>
              </a:rPr>
              <a:t> the week for members.</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GB">
                <a:latin typeface="Raleway"/>
                <a:ea typeface="Raleway"/>
                <a:cs typeface="Raleway"/>
                <a:sym typeface="Raleway"/>
              </a:rPr>
              <a:t>Casuals go on longer ride on Saturday &amp; Sunday.</a:t>
            </a:r>
            <a:endParaRPr b="1">
              <a:latin typeface="Raleway"/>
              <a:ea typeface="Raleway"/>
              <a:cs typeface="Raleway"/>
              <a:sym typeface="Raleway"/>
            </a:endParaRPr>
          </a:p>
        </p:txBody>
      </p:sp>
      <p:pic>
        <p:nvPicPr>
          <p:cNvPr id="162" name="Google Shape;162;p23"/>
          <p:cNvPicPr preferRelativeResize="0"/>
          <p:nvPr/>
        </p:nvPicPr>
        <p:blipFill rotWithShape="1">
          <a:blip r:embed="rId4">
            <a:alphaModFix/>
          </a:blip>
          <a:srcRect b="84226" l="83876" r="6693" t="0"/>
          <a:stretch/>
        </p:blipFill>
        <p:spPr>
          <a:xfrm>
            <a:off x="2066188" y="723325"/>
            <a:ext cx="815575" cy="75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6" name="Shape 166"/>
        <p:cNvGrpSpPr/>
        <p:nvPr/>
      </p:nvGrpSpPr>
      <p:grpSpPr>
        <a:xfrm>
          <a:off x="0" y="0"/>
          <a:ext cx="0" cy="0"/>
          <a:chOff x="0" y="0"/>
          <a:chExt cx="0" cy="0"/>
        </a:xfrm>
      </p:grpSpPr>
      <p:pic>
        <p:nvPicPr>
          <p:cNvPr id="167" name="Google Shape;167;p24"/>
          <p:cNvPicPr preferRelativeResize="0"/>
          <p:nvPr/>
        </p:nvPicPr>
        <p:blipFill rotWithShape="1">
          <a:blip r:embed="rId3">
            <a:alphaModFix/>
          </a:blip>
          <a:srcRect b="0" l="0" r="13374" t="7595"/>
          <a:stretch/>
        </p:blipFill>
        <p:spPr>
          <a:xfrm>
            <a:off x="76200" y="930600"/>
            <a:ext cx="6295875" cy="3330375"/>
          </a:xfrm>
          <a:prstGeom prst="rect">
            <a:avLst/>
          </a:prstGeom>
          <a:noFill/>
          <a:ln>
            <a:noFill/>
          </a:ln>
        </p:spPr>
      </p:pic>
      <p:sp>
        <p:nvSpPr>
          <p:cNvPr id="168" name="Google Shape;168;p24"/>
          <p:cNvSpPr txBox="1"/>
          <p:nvPr>
            <p:ph type="title"/>
          </p:nvPr>
        </p:nvSpPr>
        <p:spPr>
          <a:xfrm>
            <a:off x="4196275" y="-76200"/>
            <a:ext cx="48741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Average ride duration by month</a:t>
            </a:r>
            <a:endParaRPr b="0">
              <a:latin typeface="Raleway Black"/>
              <a:ea typeface="Raleway Black"/>
              <a:cs typeface="Raleway Black"/>
              <a:sym typeface="Raleway Black"/>
            </a:endParaRPr>
          </a:p>
        </p:txBody>
      </p:sp>
      <p:sp>
        <p:nvSpPr>
          <p:cNvPr id="169" name="Google Shape;169;p24"/>
          <p:cNvSpPr txBox="1"/>
          <p:nvPr/>
        </p:nvSpPr>
        <p:spPr>
          <a:xfrm>
            <a:off x="6229900" y="1474550"/>
            <a:ext cx="2797200" cy="291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en-GB">
                <a:latin typeface="Raleway"/>
                <a:ea typeface="Raleway"/>
                <a:cs typeface="Raleway"/>
                <a:sym typeface="Raleway"/>
              </a:rPr>
              <a:t>Member ride duration is steady across the year, having its peak in July and August.</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GB">
                <a:latin typeface="Raleway"/>
                <a:ea typeface="Raleway"/>
                <a:cs typeface="Raleway"/>
                <a:sym typeface="Raleway"/>
              </a:rPr>
              <a:t>Casual go on their longest rides from April to October, having its peak in July and June.</a:t>
            </a:r>
            <a:endParaRPr b="1">
              <a:latin typeface="Raleway"/>
              <a:ea typeface="Raleway"/>
              <a:cs typeface="Raleway"/>
              <a:sym typeface="Raleway"/>
            </a:endParaRPr>
          </a:p>
        </p:txBody>
      </p:sp>
      <p:pic>
        <p:nvPicPr>
          <p:cNvPr id="170" name="Google Shape;170;p24"/>
          <p:cNvPicPr preferRelativeResize="0"/>
          <p:nvPr/>
        </p:nvPicPr>
        <p:blipFill rotWithShape="1">
          <a:blip r:embed="rId4">
            <a:alphaModFix/>
          </a:blip>
          <a:srcRect b="84226" l="83876" r="6693" t="0"/>
          <a:stretch/>
        </p:blipFill>
        <p:spPr>
          <a:xfrm>
            <a:off x="2066188" y="723325"/>
            <a:ext cx="815575" cy="75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4" name="Shape 174"/>
        <p:cNvGrpSpPr/>
        <p:nvPr/>
      </p:nvGrpSpPr>
      <p:grpSpPr>
        <a:xfrm>
          <a:off x="0" y="0"/>
          <a:ext cx="0" cy="0"/>
          <a:chOff x="0" y="0"/>
          <a:chExt cx="0" cy="0"/>
        </a:xfrm>
      </p:grpSpPr>
      <p:sp>
        <p:nvSpPr>
          <p:cNvPr id="175" name="Google Shape;175;p25"/>
          <p:cNvSpPr txBox="1"/>
          <p:nvPr>
            <p:ph type="title"/>
          </p:nvPr>
        </p:nvSpPr>
        <p:spPr>
          <a:xfrm>
            <a:off x="4196275" y="-76200"/>
            <a:ext cx="48741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Top 20 start stations used by casuals</a:t>
            </a:r>
            <a:endParaRPr b="0">
              <a:latin typeface="Raleway Black"/>
              <a:ea typeface="Raleway Black"/>
              <a:cs typeface="Raleway Black"/>
              <a:sym typeface="Raleway Black"/>
            </a:endParaRPr>
          </a:p>
        </p:txBody>
      </p:sp>
      <p:pic>
        <p:nvPicPr>
          <p:cNvPr id="176" name="Google Shape;176;p25"/>
          <p:cNvPicPr preferRelativeResize="0"/>
          <p:nvPr/>
        </p:nvPicPr>
        <p:blipFill rotWithShape="1">
          <a:blip r:embed="rId3">
            <a:alphaModFix/>
          </a:blip>
          <a:srcRect b="0" l="0" r="20552" t="7355"/>
          <a:stretch/>
        </p:blipFill>
        <p:spPr>
          <a:xfrm>
            <a:off x="152400" y="459000"/>
            <a:ext cx="5881352" cy="468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sp>
        <p:nvSpPr>
          <p:cNvPr id="181" name="Google Shape;181;p26"/>
          <p:cNvSpPr txBox="1"/>
          <p:nvPr>
            <p:ph type="title"/>
          </p:nvPr>
        </p:nvSpPr>
        <p:spPr>
          <a:xfrm>
            <a:off x="4196275" y="-76200"/>
            <a:ext cx="48741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Top 20 end stations used by casuals</a:t>
            </a:r>
            <a:endParaRPr b="0">
              <a:latin typeface="Raleway Black"/>
              <a:ea typeface="Raleway Black"/>
              <a:cs typeface="Raleway Black"/>
              <a:sym typeface="Raleway Black"/>
            </a:endParaRPr>
          </a:p>
        </p:txBody>
      </p:sp>
      <p:pic>
        <p:nvPicPr>
          <p:cNvPr id="182" name="Google Shape;182;p26"/>
          <p:cNvPicPr preferRelativeResize="0"/>
          <p:nvPr/>
        </p:nvPicPr>
        <p:blipFill rotWithShape="1">
          <a:blip r:embed="rId3">
            <a:alphaModFix/>
          </a:blip>
          <a:srcRect b="0" l="0" r="20146" t="7295"/>
          <a:stretch/>
        </p:blipFill>
        <p:spPr>
          <a:xfrm>
            <a:off x="228600" y="459000"/>
            <a:ext cx="5833549" cy="462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3000">
                <a:solidFill>
                  <a:schemeClr val="dk1"/>
                </a:solidFill>
                <a:latin typeface="Raleway Black"/>
                <a:ea typeface="Raleway Black"/>
                <a:cs typeface="Raleway Black"/>
                <a:sym typeface="Raleway Black"/>
              </a:rPr>
              <a:t>Summary</a:t>
            </a:r>
            <a:endParaRPr b="0" sz="2700">
              <a:solidFill>
                <a:schemeClr val="dk1"/>
              </a:solidFill>
              <a:latin typeface="Raleway Black"/>
              <a:ea typeface="Raleway Black"/>
              <a:cs typeface="Raleway Black"/>
              <a:sym typeface="Raleway Black"/>
            </a:endParaRPr>
          </a:p>
        </p:txBody>
      </p:sp>
      <p:sp>
        <p:nvSpPr>
          <p:cNvPr id="188" name="Google Shape;188;p27"/>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lt2"/>
              </a:buClr>
              <a:buSzPts val="1900"/>
              <a:buFont typeface="Raleway SemiBold"/>
              <a:buChar char="●"/>
            </a:pPr>
            <a:r>
              <a:rPr lang="en-GB" sz="1900">
                <a:solidFill>
                  <a:schemeClr val="lt2"/>
                </a:solidFill>
                <a:latin typeface="Raleway SemiBold"/>
                <a:ea typeface="Raleway SemiBold"/>
                <a:cs typeface="Raleway SemiBold"/>
                <a:sym typeface="Raleway SemiBold"/>
              </a:rPr>
              <a:t>Casual have less rides but longer ride duration, this could be as a result of casuals riding for leisure and members to commute to work each day.</a:t>
            </a:r>
            <a:endParaRPr sz="1900">
              <a:solidFill>
                <a:schemeClr val="lt2"/>
              </a:solidFill>
              <a:latin typeface="Raleway SemiBold"/>
              <a:ea typeface="Raleway SemiBold"/>
              <a:cs typeface="Raleway SemiBold"/>
              <a:sym typeface="Raleway SemiBold"/>
            </a:endParaRPr>
          </a:p>
          <a:p>
            <a:pPr indent="-349250" lvl="0" marL="457200" rtl="0" algn="l">
              <a:spcBef>
                <a:spcPts val="0"/>
              </a:spcBef>
              <a:spcAft>
                <a:spcPts val="0"/>
              </a:spcAft>
              <a:buClr>
                <a:schemeClr val="lt2"/>
              </a:buClr>
              <a:buSzPts val="1900"/>
              <a:buFont typeface="Raleway SemiBold"/>
              <a:buChar char="●"/>
            </a:pPr>
            <a:r>
              <a:rPr lang="en-GB" sz="1900">
                <a:solidFill>
                  <a:schemeClr val="lt2"/>
                </a:solidFill>
                <a:latin typeface="Raleway SemiBold"/>
                <a:ea typeface="Raleway SemiBold"/>
                <a:cs typeface="Raleway SemiBold"/>
                <a:sym typeface="Raleway SemiBold"/>
              </a:rPr>
              <a:t>Both customers use Electric bike than other bikes.</a:t>
            </a:r>
            <a:endParaRPr sz="1900">
              <a:solidFill>
                <a:schemeClr val="lt2"/>
              </a:solidFill>
              <a:latin typeface="Raleway SemiBold"/>
              <a:ea typeface="Raleway SemiBold"/>
              <a:cs typeface="Raleway SemiBold"/>
              <a:sym typeface="Raleway SemiBold"/>
            </a:endParaRPr>
          </a:p>
          <a:p>
            <a:pPr indent="-349250" lvl="0" marL="457200" rtl="0" algn="l">
              <a:spcBef>
                <a:spcPts val="0"/>
              </a:spcBef>
              <a:spcAft>
                <a:spcPts val="0"/>
              </a:spcAft>
              <a:buClr>
                <a:schemeClr val="lt2"/>
              </a:buClr>
              <a:buSzPts val="1900"/>
              <a:buFont typeface="Raleway SemiBold"/>
              <a:buChar char="●"/>
            </a:pPr>
            <a:r>
              <a:rPr lang="en-GB" sz="1900">
                <a:solidFill>
                  <a:schemeClr val="lt2"/>
                </a:solidFill>
                <a:latin typeface="Raleway SemiBold"/>
                <a:ea typeface="Raleway SemiBold"/>
                <a:cs typeface="Raleway SemiBold"/>
                <a:sym typeface="Raleway SemiBold"/>
              </a:rPr>
              <a:t>Longer rides are taken on weekend.</a:t>
            </a:r>
            <a:endParaRPr sz="1900">
              <a:solidFill>
                <a:schemeClr val="lt2"/>
              </a:solidFill>
              <a:latin typeface="Raleway SemiBold"/>
              <a:ea typeface="Raleway SemiBold"/>
              <a:cs typeface="Raleway SemiBold"/>
              <a:sym typeface="Raleway SemiBold"/>
            </a:endParaRPr>
          </a:p>
          <a:p>
            <a:pPr indent="-349250" lvl="0" marL="457200" rtl="0" algn="l">
              <a:spcBef>
                <a:spcPts val="0"/>
              </a:spcBef>
              <a:spcAft>
                <a:spcPts val="0"/>
              </a:spcAft>
              <a:buClr>
                <a:schemeClr val="lt2"/>
              </a:buClr>
              <a:buSzPts val="1900"/>
              <a:buFont typeface="Raleway SemiBold"/>
              <a:buChar char="●"/>
            </a:pPr>
            <a:r>
              <a:rPr lang="en-GB" sz="1900">
                <a:solidFill>
                  <a:schemeClr val="lt2"/>
                </a:solidFill>
                <a:latin typeface="Raleway SemiBold"/>
                <a:ea typeface="Raleway SemiBold"/>
                <a:cs typeface="Raleway SemiBold"/>
                <a:sym typeface="Raleway SemiBold"/>
              </a:rPr>
              <a:t>Most active months of the year is May to October.</a:t>
            </a:r>
            <a:endParaRPr sz="1900">
              <a:solidFill>
                <a:schemeClr val="lt2"/>
              </a:solidFill>
              <a:latin typeface="Raleway SemiBold"/>
              <a:ea typeface="Raleway SemiBold"/>
              <a:cs typeface="Raleway SemiBold"/>
              <a:sym typeface="Raleway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3000">
                <a:solidFill>
                  <a:schemeClr val="dk1"/>
                </a:solidFill>
                <a:latin typeface="Raleway Black"/>
                <a:ea typeface="Raleway Black"/>
                <a:cs typeface="Raleway Black"/>
                <a:sym typeface="Raleway Black"/>
              </a:rPr>
              <a:t>Recommendation</a:t>
            </a:r>
            <a:endParaRPr b="0" sz="2700">
              <a:solidFill>
                <a:schemeClr val="dk1"/>
              </a:solidFill>
              <a:latin typeface="Raleway Black"/>
              <a:ea typeface="Raleway Black"/>
              <a:cs typeface="Raleway Black"/>
              <a:sym typeface="Raleway Black"/>
            </a:endParaRPr>
          </a:p>
        </p:txBody>
      </p:sp>
      <p:sp>
        <p:nvSpPr>
          <p:cNvPr id="194" name="Google Shape;194;p28"/>
          <p:cNvSpPr txBox="1"/>
          <p:nvPr>
            <p:ph idx="1" type="body"/>
          </p:nvPr>
        </p:nvSpPr>
        <p:spPr>
          <a:xfrm>
            <a:off x="729450" y="1850275"/>
            <a:ext cx="7688700" cy="2962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lt2"/>
              </a:buClr>
              <a:buSzPts val="1900"/>
              <a:buFont typeface="Raleway"/>
              <a:buChar char="●"/>
            </a:pPr>
            <a:r>
              <a:rPr lang="en-GB" sz="1900">
                <a:solidFill>
                  <a:schemeClr val="lt2"/>
                </a:solidFill>
                <a:latin typeface="Raleway SemiBold"/>
                <a:ea typeface="Raleway SemiBold"/>
                <a:cs typeface="Raleway SemiBold"/>
                <a:sym typeface="Raleway SemiBold"/>
              </a:rPr>
              <a:t>Create special </a:t>
            </a:r>
            <a:r>
              <a:rPr b="1" lang="en-GB" sz="1900">
                <a:solidFill>
                  <a:schemeClr val="lt2"/>
                </a:solidFill>
                <a:latin typeface="Raleway"/>
                <a:ea typeface="Raleway"/>
                <a:cs typeface="Raleway"/>
                <a:sym typeface="Raleway"/>
              </a:rPr>
              <a:t>6 month package</a:t>
            </a:r>
            <a:r>
              <a:rPr lang="en-GB" sz="1900">
                <a:solidFill>
                  <a:schemeClr val="lt2"/>
                </a:solidFill>
                <a:latin typeface="Raleway SemiBold"/>
                <a:ea typeface="Raleway SemiBold"/>
                <a:cs typeface="Raleway SemiBold"/>
                <a:sym typeface="Raleway SemiBold"/>
              </a:rPr>
              <a:t> leaning towards membership plan from May to October.</a:t>
            </a:r>
            <a:endParaRPr sz="1900">
              <a:solidFill>
                <a:schemeClr val="lt2"/>
              </a:solidFill>
              <a:latin typeface="Raleway SemiBold"/>
              <a:ea typeface="Raleway SemiBold"/>
              <a:cs typeface="Raleway SemiBold"/>
              <a:sym typeface="Raleway SemiBold"/>
            </a:endParaRPr>
          </a:p>
          <a:p>
            <a:pPr indent="-349250" lvl="0" marL="457200" rtl="0" algn="l">
              <a:spcBef>
                <a:spcPts val="0"/>
              </a:spcBef>
              <a:spcAft>
                <a:spcPts val="0"/>
              </a:spcAft>
              <a:buClr>
                <a:schemeClr val="lt2"/>
              </a:buClr>
              <a:buSzPts val="1900"/>
              <a:buFont typeface="Raleway SemiBold"/>
              <a:buChar char="●"/>
            </a:pPr>
            <a:r>
              <a:rPr lang="en-GB" sz="1900">
                <a:solidFill>
                  <a:schemeClr val="lt2"/>
                </a:solidFill>
                <a:latin typeface="Raleway SemiBold"/>
                <a:ea typeface="Raleway SemiBold"/>
                <a:cs typeface="Raleway SemiBold"/>
                <a:sym typeface="Raleway SemiBold"/>
              </a:rPr>
              <a:t>Discounts on annual membership plan to casual riders with longer rides duration.</a:t>
            </a:r>
            <a:endParaRPr sz="1900">
              <a:solidFill>
                <a:schemeClr val="lt2"/>
              </a:solidFill>
              <a:latin typeface="Raleway SemiBold"/>
              <a:ea typeface="Raleway SemiBold"/>
              <a:cs typeface="Raleway SemiBold"/>
              <a:sym typeface="Raleway SemiBold"/>
            </a:endParaRPr>
          </a:p>
          <a:p>
            <a:pPr indent="-349250" lvl="0" marL="457200" rtl="0" algn="l">
              <a:spcBef>
                <a:spcPts val="0"/>
              </a:spcBef>
              <a:spcAft>
                <a:spcPts val="0"/>
              </a:spcAft>
              <a:buClr>
                <a:schemeClr val="lt2"/>
              </a:buClr>
              <a:buSzPts val="1900"/>
              <a:buFont typeface="Raleway SemiBold"/>
              <a:buChar char="●"/>
            </a:pPr>
            <a:r>
              <a:rPr lang="en-GB" sz="1900">
                <a:solidFill>
                  <a:schemeClr val="lt2"/>
                </a:solidFill>
                <a:latin typeface="Raleway SemiBold"/>
                <a:ea typeface="Raleway SemiBold"/>
                <a:cs typeface="Raleway SemiBold"/>
                <a:sym typeface="Raleway SemiBold"/>
              </a:rPr>
              <a:t>Awards or </a:t>
            </a:r>
            <a:r>
              <a:rPr lang="en-GB" sz="1900">
                <a:solidFill>
                  <a:schemeClr val="lt2"/>
                </a:solidFill>
                <a:latin typeface="Raleway SemiBold"/>
                <a:ea typeface="Raleway SemiBold"/>
                <a:cs typeface="Raleway SemiBold"/>
                <a:sym typeface="Raleway SemiBold"/>
              </a:rPr>
              <a:t>Prizes</a:t>
            </a:r>
            <a:r>
              <a:rPr lang="en-GB" sz="1900">
                <a:solidFill>
                  <a:schemeClr val="lt2"/>
                </a:solidFill>
                <a:latin typeface="Raleway SemiBold"/>
                <a:ea typeface="Raleway SemiBold"/>
                <a:cs typeface="Raleway SemiBold"/>
                <a:sym typeface="Raleway SemiBold"/>
              </a:rPr>
              <a:t> on longer rides available to only Cyclistic annual members.</a:t>
            </a:r>
            <a:endParaRPr sz="1900">
              <a:solidFill>
                <a:schemeClr val="lt2"/>
              </a:solidFill>
              <a:latin typeface="Raleway SemiBold"/>
              <a:ea typeface="Raleway SemiBold"/>
              <a:cs typeface="Raleway SemiBold"/>
              <a:sym typeface="Raleway SemiBold"/>
            </a:endParaRPr>
          </a:p>
          <a:p>
            <a:pPr indent="0" lvl="0" marL="0" rtl="0" algn="ctr">
              <a:spcBef>
                <a:spcPts val="1200"/>
              </a:spcBef>
              <a:spcAft>
                <a:spcPts val="1200"/>
              </a:spcAft>
              <a:buNone/>
            </a:pPr>
            <a:r>
              <a:rPr b="1" i="1" lang="en-GB" sz="1600">
                <a:solidFill>
                  <a:schemeClr val="lt2"/>
                </a:solidFill>
                <a:latin typeface="Raleway"/>
                <a:ea typeface="Raleway"/>
                <a:cs typeface="Raleway"/>
                <a:sym typeface="Raleway"/>
              </a:rPr>
              <a:t>The campaign should be targeted at casuals most used start and end stations. It will be most effective during May to October from Fridays to Saturdays.</a:t>
            </a:r>
            <a:endParaRPr b="1" i="1" sz="1600">
              <a:solidFill>
                <a:schemeClr val="lt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3000">
                <a:latin typeface="Raleway Black"/>
                <a:ea typeface="Raleway Black"/>
                <a:cs typeface="Raleway Black"/>
                <a:sym typeface="Raleway Black"/>
              </a:rPr>
              <a:t>Thank You</a:t>
            </a:r>
            <a:endParaRPr b="0" sz="2700">
              <a:latin typeface="Raleway Black"/>
              <a:ea typeface="Raleway Black"/>
              <a:cs typeface="Raleway Black"/>
              <a:sym typeface="Raleway Black"/>
            </a:endParaRPr>
          </a:p>
        </p:txBody>
      </p:sp>
      <p:sp>
        <p:nvSpPr>
          <p:cNvPr id="200" name="Google Shape;200;p29"/>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900">
                <a:latin typeface="Raleway"/>
                <a:ea typeface="Raleway"/>
                <a:cs typeface="Raleway"/>
                <a:sym typeface="Raleway"/>
              </a:rPr>
              <a:t>Any questions? Contact ;</a:t>
            </a:r>
            <a:endParaRPr b="1" sz="1900">
              <a:latin typeface="Raleway"/>
              <a:ea typeface="Raleway"/>
              <a:cs typeface="Raleway"/>
              <a:sym typeface="Raleway"/>
            </a:endParaRPr>
          </a:p>
          <a:p>
            <a:pPr indent="0" lvl="0" marL="0" rtl="0" algn="just">
              <a:spcBef>
                <a:spcPts val="1200"/>
              </a:spcBef>
              <a:spcAft>
                <a:spcPts val="0"/>
              </a:spcAft>
              <a:buNone/>
            </a:pPr>
            <a:r>
              <a:rPr b="1" lang="en-GB" sz="1900">
                <a:latin typeface="Raleway"/>
                <a:ea typeface="Raleway"/>
                <a:cs typeface="Raleway"/>
                <a:sym typeface="Raleway"/>
              </a:rPr>
              <a:t>obayomipaul01@gmail.com</a:t>
            </a:r>
            <a:endParaRPr b="1" sz="1900">
              <a:latin typeface="Raleway"/>
              <a:ea typeface="Raleway"/>
              <a:cs typeface="Raleway"/>
              <a:sym typeface="Raleway"/>
            </a:endParaRPr>
          </a:p>
          <a:p>
            <a:pPr indent="0" lvl="0" marL="0" rtl="0" algn="just">
              <a:spcBef>
                <a:spcPts val="1200"/>
              </a:spcBef>
              <a:spcAft>
                <a:spcPts val="1200"/>
              </a:spcAft>
              <a:buNone/>
            </a:pPr>
            <a:r>
              <a:rPr b="1" lang="en-GB" sz="1900" u="sng">
                <a:solidFill>
                  <a:schemeClr val="hlink"/>
                </a:solidFill>
                <a:latin typeface="Raleway"/>
                <a:ea typeface="Raleway"/>
                <a:cs typeface="Raleway"/>
                <a:sym typeface="Raleway"/>
                <a:hlinkClick r:id="rId3"/>
              </a:rPr>
              <a:t>https://www.linkedin.com/in/oluwadamilola-obayomi-03a16823a/</a:t>
            </a:r>
            <a:endParaRPr b="1" sz="19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3000">
                <a:latin typeface="Raleway Black"/>
                <a:ea typeface="Raleway Black"/>
                <a:cs typeface="Raleway Black"/>
                <a:sym typeface="Raleway Black"/>
              </a:rPr>
              <a:t>Appendix</a:t>
            </a:r>
            <a:endParaRPr b="0" sz="2700">
              <a:latin typeface="Raleway Black"/>
              <a:ea typeface="Raleway Black"/>
              <a:cs typeface="Raleway Black"/>
              <a:sym typeface="Raleway Black"/>
            </a:endParaRPr>
          </a:p>
        </p:txBody>
      </p:sp>
      <p:sp>
        <p:nvSpPr>
          <p:cNvPr id="206" name="Google Shape;206;p30"/>
          <p:cNvSpPr txBox="1"/>
          <p:nvPr>
            <p:ph idx="1" type="body"/>
          </p:nvPr>
        </p:nvSpPr>
        <p:spPr>
          <a:xfrm>
            <a:off x="729450" y="1850275"/>
            <a:ext cx="7688700" cy="26583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n-GB" sz="1900">
                <a:latin typeface="Raleway"/>
                <a:ea typeface="Raleway"/>
                <a:cs typeface="Raleway"/>
                <a:sym typeface="Raleway"/>
              </a:rPr>
              <a:t>Dashboard link:</a:t>
            </a:r>
            <a:endParaRPr b="1" sz="1900">
              <a:latin typeface="Raleway"/>
              <a:ea typeface="Raleway"/>
              <a:cs typeface="Raleway"/>
              <a:sym typeface="Raleway"/>
            </a:endParaRPr>
          </a:p>
          <a:p>
            <a:pPr indent="0" lvl="0" marL="0" rtl="0" algn="just">
              <a:spcBef>
                <a:spcPts val="1200"/>
              </a:spcBef>
              <a:spcAft>
                <a:spcPts val="0"/>
              </a:spcAft>
              <a:buNone/>
            </a:pPr>
            <a:r>
              <a:rPr b="1" lang="en-GB" sz="1900">
                <a:latin typeface="Raleway"/>
                <a:ea typeface="Raleway"/>
                <a:cs typeface="Raleway"/>
                <a:sym typeface="Raleway"/>
              </a:rPr>
              <a:t>Analysis 1</a:t>
            </a:r>
            <a:endParaRPr b="1" sz="1900">
              <a:latin typeface="Raleway"/>
              <a:ea typeface="Raleway"/>
              <a:cs typeface="Raleway"/>
              <a:sym typeface="Raleway"/>
            </a:endParaRPr>
          </a:p>
          <a:p>
            <a:pPr indent="0" lvl="0" marL="0" rtl="0" algn="just">
              <a:spcBef>
                <a:spcPts val="1200"/>
              </a:spcBef>
              <a:spcAft>
                <a:spcPts val="0"/>
              </a:spcAft>
              <a:buNone/>
            </a:pPr>
            <a:r>
              <a:rPr b="1" lang="en-GB" sz="1900" u="sng">
                <a:solidFill>
                  <a:schemeClr val="hlink"/>
                </a:solidFill>
                <a:latin typeface="Raleway"/>
                <a:ea typeface="Raleway"/>
                <a:cs typeface="Raleway"/>
                <a:sym typeface="Raleway"/>
                <a:hlinkClick r:id="rId3"/>
              </a:rPr>
              <a:t>https://public.tableau.com/views/Tripdatacleaned/Analysis1?:language=en-US&amp;:display_count=n&amp;:origin=viz_share_link</a:t>
            </a:r>
            <a:endParaRPr b="1" sz="1900">
              <a:latin typeface="Raleway"/>
              <a:ea typeface="Raleway"/>
              <a:cs typeface="Raleway"/>
              <a:sym typeface="Raleway"/>
            </a:endParaRPr>
          </a:p>
          <a:p>
            <a:pPr indent="0" lvl="0" marL="0" rtl="0" algn="just">
              <a:spcBef>
                <a:spcPts val="1200"/>
              </a:spcBef>
              <a:spcAft>
                <a:spcPts val="0"/>
              </a:spcAft>
              <a:buNone/>
            </a:pPr>
            <a:r>
              <a:rPr b="1" lang="en-GB" sz="1900">
                <a:latin typeface="Raleway"/>
                <a:ea typeface="Raleway"/>
                <a:cs typeface="Raleway"/>
                <a:sym typeface="Raleway"/>
              </a:rPr>
              <a:t>Analysis 2</a:t>
            </a:r>
            <a:endParaRPr b="1" sz="1900">
              <a:latin typeface="Raleway"/>
              <a:ea typeface="Raleway"/>
              <a:cs typeface="Raleway"/>
              <a:sym typeface="Raleway"/>
            </a:endParaRPr>
          </a:p>
          <a:p>
            <a:pPr indent="0" lvl="0" marL="0" rtl="0" algn="just">
              <a:spcBef>
                <a:spcPts val="1200"/>
              </a:spcBef>
              <a:spcAft>
                <a:spcPts val="1200"/>
              </a:spcAft>
              <a:buNone/>
            </a:pPr>
            <a:r>
              <a:rPr b="1" lang="en-GB" sz="1900" u="sng">
                <a:solidFill>
                  <a:schemeClr val="hlink"/>
                </a:solidFill>
                <a:latin typeface="Raleway"/>
                <a:ea typeface="Raleway"/>
                <a:cs typeface="Raleway"/>
                <a:sym typeface="Raleway"/>
                <a:hlinkClick r:id="rId4"/>
              </a:rPr>
              <a:t>https://public.tableau.com/views/Tripdatacleaned/Analysis2?:language=en-US&amp;:display_count=n&amp;:origin=viz_share_link</a:t>
            </a:r>
            <a:endParaRPr b="1" sz="19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3000">
                <a:latin typeface="Raleway Black"/>
                <a:ea typeface="Raleway Black"/>
                <a:cs typeface="Raleway Black"/>
                <a:sym typeface="Raleway Black"/>
              </a:rPr>
              <a:t>Table of content</a:t>
            </a:r>
            <a:endParaRPr b="0" sz="2700">
              <a:latin typeface="Raleway Black"/>
              <a:ea typeface="Raleway Black"/>
              <a:cs typeface="Raleway Black"/>
              <a:sym typeface="Raleway Black"/>
            </a:endParaRPr>
          </a:p>
        </p:txBody>
      </p:sp>
      <p:sp>
        <p:nvSpPr>
          <p:cNvPr id="93" name="Google Shape;93;p14"/>
          <p:cNvSpPr txBox="1"/>
          <p:nvPr>
            <p:ph idx="1" type="body"/>
          </p:nvPr>
        </p:nvSpPr>
        <p:spPr>
          <a:xfrm>
            <a:off x="5512025" y="1898650"/>
            <a:ext cx="2906100" cy="3055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Raleway"/>
              <a:buChar char="●"/>
            </a:pPr>
            <a:r>
              <a:rPr b="1" lang="en-GB" sz="1900">
                <a:latin typeface="Raleway"/>
                <a:ea typeface="Raleway"/>
                <a:cs typeface="Raleway"/>
                <a:sym typeface="Raleway"/>
              </a:rPr>
              <a:t>Scenario</a:t>
            </a:r>
            <a:endParaRPr b="1"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b="1" lang="en-GB" sz="1900">
                <a:latin typeface="Raleway"/>
                <a:ea typeface="Raleway"/>
                <a:cs typeface="Raleway"/>
                <a:sym typeface="Raleway"/>
              </a:rPr>
              <a:t>Data validation</a:t>
            </a:r>
            <a:endParaRPr b="1"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b="1" lang="en-GB" sz="1900">
                <a:latin typeface="Raleway"/>
                <a:ea typeface="Raleway"/>
                <a:cs typeface="Raleway"/>
                <a:sym typeface="Raleway"/>
              </a:rPr>
              <a:t>Analysis</a:t>
            </a:r>
            <a:endParaRPr b="1"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b="1" lang="en-GB" sz="1900">
                <a:latin typeface="Raleway"/>
                <a:ea typeface="Raleway"/>
                <a:cs typeface="Raleway"/>
                <a:sym typeface="Raleway"/>
              </a:rPr>
              <a:t>Summary</a:t>
            </a:r>
            <a:endParaRPr b="1"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b="1" lang="en-GB" sz="1900">
                <a:latin typeface="Raleway"/>
                <a:ea typeface="Raleway"/>
                <a:cs typeface="Raleway"/>
                <a:sym typeface="Raleway"/>
              </a:rPr>
              <a:t>Recommendatiom</a:t>
            </a:r>
            <a:endParaRPr b="1" sz="1900">
              <a:latin typeface="Raleway"/>
              <a:ea typeface="Raleway"/>
              <a:cs typeface="Raleway"/>
              <a:sym typeface="Raleway"/>
            </a:endParaRPr>
          </a:p>
          <a:p>
            <a:pPr indent="-349250" lvl="0" marL="457200" rtl="0" algn="l">
              <a:spcBef>
                <a:spcPts val="0"/>
              </a:spcBef>
              <a:spcAft>
                <a:spcPts val="0"/>
              </a:spcAft>
              <a:buSzPts val="1900"/>
              <a:buFont typeface="Raleway"/>
              <a:buChar char="●"/>
            </a:pPr>
            <a:r>
              <a:rPr b="1" lang="en-GB" sz="1900">
                <a:latin typeface="Raleway"/>
                <a:ea typeface="Raleway"/>
                <a:cs typeface="Raleway"/>
                <a:sym typeface="Raleway"/>
              </a:rPr>
              <a:t>Appendix</a:t>
            </a:r>
            <a:endParaRPr b="1" sz="19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3000">
                <a:solidFill>
                  <a:schemeClr val="dk1"/>
                </a:solidFill>
                <a:latin typeface="Raleway Black"/>
                <a:ea typeface="Raleway Black"/>
                <a:cs typeface="Raleway Black"/>
                <a:sym typeface="Raleway Black"/>
              </a:rPr>
              <a:t>Scenario</a:t>
            </a:r>
            <a:endParaRPr b="0" sz="2700">
              <a:solidFill>
                <a:schemeClr val="dk1"/>
              </a:solidFill>
              <a:latin typeface="Raleway Black"/>
              <a:ea typeface="Raleway Black"/>
              <a:cs typeface="Raleway Black"/>
              <a:sym typeface="Raleway Black"/>
            </a:endParaRPr>
          </a:p>
        </p:txBody>
      </p:sp>
      <p:sp>
        <p:nvSpPr>
          <p:cNvPr id="99" name="Google Shape;99;p15"/>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GB" sz="1900">
                <a:solidFill>
                  <a:schemeClr val="lt2"/>
                </a:solidFill>
                <a:latin typeface="Raleway"/>
                <a:ea typeface="Raleway"/>
                <a:cs typeface="Raleway"/>
                <a:sym typeface="Raleway"/>
              </a:rPr>
              <a:t>I am a junior data analyst working in the marketing analyst team at Cyclistic, a bike-share company in Chicago. The director of marketing believes the company’s future success depends on maximizing the number of annual memberships. Therefore, your team wants to understand how casual riders and annual members use Cyclistic bikes differently.</a:t>
            </a:r>
            <a:endParaRPr b="1" sz="1900">
              <a:solidFill>
                <a:schemeClr val="lt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3000">
                <a:latin typeface="Raleway Black"/>
                <a:ea typeface="Raleway Black"/>
                <a:cs typeface="Raleway Black"/>
                <a:sym typeface="Raleway Black"/>
              </a:rPr>
              <a:t>Data Validation</a:t>
            </a:r>
            <a:endParaRPr b="0" sz="2700">
              <a:latin typeface="Raleway Black"/>
              <a:ea typeface="Raleway Black"/>
              <a:cs typeface="Raleway Black"/>
              <a:sym typeface="Raleway Black"/>
            </a:endParaRPr>
          </a:p>
        </p:txBody>
      </p:sp>
      <p:sp>
        <p:nvSpPr>
          <p:cNvPr id="105" name="Google Shape;105;p16"/>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900">
                <a:latin typeface="Raleway"/>
                <a:ea typeface="Raleway"/>
                <a:cs typeface="Raleway"/>
                <a:sym typeface="Raleway"/>
              </a:rPr>
              <a:t>The data is unbiased and credible since it is an internal data. The data has no privacy issue. A 12 month historical data was used to  analyse and study trends in Cyclistic.</a:t>
            </a:r>
            <a:endParaRPr b="1" sz="1900">
              <a:latin typeface="Raleway"/>
              <a:ea typeface="Raleway"/>
              <a:cs typeface="Raleway"/>
              <a:sym typeface="Raleway"/>
            </a:endParaRPr>
          </a:p>
          <a:p>
            <a:pPr indent="0" lvl="0" marL="0" rtl="0" algn="just">
              <a:spcBef>
                <a:spcPts val="1200"/>
              </a:spcBef>
              <a:spcAft>
                <a:spcPts val="1200"/>
              </a:spcAft>
              <a:buNone/>
            </a:pPr>
            <a:r>
              <a:rPr lang="en-GB" sz="1900">
                <a:latin typeface="Raleway ExtraBold"/>
                <a:ea typeface="Raleway ExtraBold"/>
                <a:cs typeface="Raleway ExtraBold"/>
                <a:sym typeface="Raleway ExtraBold"/>
              </a:rPr>
              <a:t>R Studio</a:t>
            </a:r>
            <a:r>
              <a:rPr b="1" lang="en-GB" sz="1900">
                <a:latin typeface="Raleway"/>
                <a:ea typeface="Raleway"/>
                <a:cs typeface="Raleway"/>
                <a:sym typeface="Raleway"/>
              </a:rPr>
              <a:t> and </a:t>
            </a:r>
            <a:r>
              <a:rPr lang="en-GB" sz="1900">
                <a:latin typeface="Raleway ExtraBold"/>
                <a:ea typeface="Raleway ExtraBold"/>
                <a:cs typeface="Raleway ExtraBold"/>
                <a:sym typeface="Raleway ExtraBold"/>
              </a:rPr>
              <a:t>Tableau</a:t>
            </a:r>
            <a:r>
              <a:rPr b="1" lang="en-GB" sz="1900">
                <a:latin typeface="Raleway"/>
                <a:ea typeface="Raleway"/>
                <a:cs typeface="Raleway"/>
                <a:sym typeface="Raleway"/>
              </a:rPr>
              <a:t> were used for this analysis.</a:t>
            </a:r>
            <a:endParaRPr b="1" sz="19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727800" y="678525"/>
            <a:ext cx="7688400" cy="12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4800">
                <a:latin typeface="Raleway Black"/>
                <a:ea typeface="Raleway Black"/>
                <a:cs typeface="Raleway Black"/>
                <a:sym typeface="Raleway Black"/>
              </a:rPr>
              <a:t>Analysis </a:t>
            </a:r>
            <a:endParaRPr b="0" sz="4800">
              <a:latin typeface="Raleway Black"/>
              <a:ea typeface="Raleway Black"/>
              <a:cs typeface="Raleway Black"/>
              <a:sym typeface="Raleway Black"/>
            </a:endParaRPr>
          </a:p>
        </p:txBody>
      </p:sp>
      <p:sp>
        <p:nvSpPr>
          <p:cNvPr id="111" name="Google Shape;111;p17"/>
          <p:cNvSpPr txBox="1"/>
          <p:nvPr/>
        </p:nvSpPr>
        <p:spPr>
          <a:xfrm>
            <a:off x="770850" y="1822125"/>
            <a:ext cx="7622700" cy="1446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aleway"/>
              <a:buChar char="●"/>
            </a:pPr>
            <a:r>
              <a:rPr b="1" lang="en-GB" sz="1600">
                <a:solidFill>
                  <a:schemeClr val="lt1"/>
                </a:solidFill>
                <a:latin typeface="Raleway"/>
                <a:ea typeface="Raleway"/>
                <a:cs typeface="Raleway"/>
                <a:sym typeface="Raleway"/>
              </a:rPr>
              <a:t>How do annual members and casual riders use Cyclistic bike differently?</a:t>
            </a:r>
            <a:endParaRPr b="1" sz="1600">
              <a:solidFill>
                <a:schemeClr val="lt1"/>
              </a:solidFill>
              <a:latin typeface="Raleway"/>
              <a:ea typeface="Raleway"/>
              <a:cs typeface="Raleway"/>
              <a:sym typeface="Raleway"/>
            </a:endParaRPr>
          </a:p>
          <a:p>
            <a:pPr indent="0" lvl="0" marL="457200" rtl="0" algn="l">
              <a:spcBef>
                <a:spcPts val="0"/>
              </a:spcBef>
              <a:spcAft>
                <a:spcPts val="0"/>
              </a:spcAft>
              <a:buNone/>
            </a:pPr>
            <a:r>
              <a:t/>
            </a:r>
            <a:endParaRPr b="1" sz="1600">
              <a:solidFill>
                <a:schemeClr val="lt1"/>
              </a:solidFill>
              <a:latin typeface="Raleway"/>
              <a:ea typeface="Raleway"/>
              <a:cs typeface="Raleway"/>
              <a:sym typeface="Raleway"/>
            </a:endParaRPr>
          </a:p>
          <a:p>
            <a:pPr indent="-330200" lvl="0" marL="457200" rtl="0" algn="l">
              <a:spcBef>
                <a:spcPts val="0"/>
              </a:spcBef>
              <a:spcAft>
                <a:spcPts val="0"/>
              </a:spcAft>
              <a:buClr>
                <a:schemeClr val="lt1"/>
              </a:buClr>
              <a:buSzPts val="1600"/>
              <a:buFont typeface="Raleway"/>
              <a:buChar char="●"/>
            </a:pPr>
            <a:r>
              <a:rPr b="1" lang="en-GB" sz="1600">
                <a:solidFill>
                  <a:schemeClr val="lt1"/>
                </a:solidFill>
                <a:latin typeface="Raleway"/>
                <a:ea typeface="Raleway"/>
                <a:cs typeface="Raleway"/>
                <a:sym typeface="Raleway"/>
              </a:rPr>
              <a:t>Why would casual riders buy Cyclistic annual member?</a:t>
            </a:r>
            <a:endParaRPr b="1" sz="1600">
              <a:solidFill>
                <a:schemeClr val="lt1"/>
              </a:solidFill>
              <a:latin typeface="Raleway"/>
              <a:ea typeface="Raleway"/>
              <a:cs typeface="Raleway"/>
              <a:sym typeface="Raleway"/>
            </a:endParaRPr>
          </a:p>
          <a:p>
            <a:pPr indent="0" lvl="0" marL="457200" rtl="0" algn="l">
              <a:spcBef>
                <a:spcPts val="0"/>
              </a:spcBef>
              <a:spcAft>
                <a:spcPts val="0"/>
              </a:spcAft>
              <a:buNone/>
            </a:pPr>
            <a:r>
              <a:t/>
            </a:r>
            <a:endParaRPr b="1" sz="1600">
              <a:solidFill>
                <a:schemeClr val="lt1"/>
              </a:solidFill>
              <a:latin typeface="Raleway"/>
              <a:ea typeface="Raleway"/>
              <a:cs typeface="Raleway"/>
              <a:sym typeface="Raleway"/>
            </a:endParaRPr>
          </a:p>
          <a:p>
            <a:pPr indent="-330200" lvl="0" marL="457200" rtl="0" algn="l">
              <a:spcBef>
                <a:spcPts val="0"/>
              </a:spcBef>
              <a:spcAft>
                <a:spcPts val="0"/>
              </a:spcAft>
              <a:buClr>
                <a:schemeClr val="lt1"/>
              </a:buClr>
              <a:buSzPts val="1600"/>
              <a:buFont typeface="Raleway"/>
              <a:buChar char="●"/>
            </a:pPr>
            <a:r>
              <a:rPr b="1" lang="en-GB" sz="1600">
                <a:solidFill>
                  <a:schemeClr val="lt1"/>
                </a:solidFill>
                <a:latin typeface="Raleway"/>
                <a:ea typeface="Raleway"/>
                <a:cs typeface="Raleway"/>
                <a:sym typeface="Raleway"/>
              </a:rPr>
              <a:t>How can Cyclistic use digital media to influence casual riders to become members?</a:t>
            </a:r>
            <a:endParaRPr b="1" sz="1600">
              <a:solidFill>
                <a:schemeClr val="lt1"/>
              </a:solidFill>
              <a:latin typeface="Raleway"/>
              <a:ea typeface="Raleway"/>
              <a:cs typeface="Raleway"/>
              <a:sym typeface="Raleway"/>
            </a:endParaRPr>
          </a:p>
          <a:p>
            <a:pPr indent="0" lvl="0" marL="457200" rtl="0" algn="l">
              <a:spcBef>
                <a:spcPts val="0"/>
              </a:spcBef>
              <a:spcAft>
                <a:spcPts val="0"/>
              </a:spcAft>
              <a:buNone/>
            </a:pPr>
            <a:r>
              <a:t/>
            </a:r>
            <a:endParaRPr b="1" sz="16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1056225" y="937825"/>
            <a:ext cx="3300900" cy="114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3000">
                <a:latin typeface="Raleway Black"/>
                <a:ea typeface="Raleway Black"/>
                <a:cs typeface="Raleway Black"/>
                <a:sym typeface="Raleway Black"/>
              </a:rPr>
              <a:t>Analysis</a:t>
            </a:r>
            <a:endParaRPr b="0" sz="2700">
              <a:latin typeface="Raleway Black"/>
              <a:ea typeface="Raleway Black"/>
              <a:cs typeface="Raleway Black"/>
              <a:sym typeface="Raleway Black"/>
            </a:endParaRPr>
          </a:p>
        </p:txBody>
      </p:sp>
      <p:sp>
        <p:nvSpPr>
          <p:cNvPr id="117" name="Google Shape;117;p18"/>
          <p:cNvSpPr txBox="1"/>
          <p:nvPr>
            <p:ph idx="2" type="body"/>
          </p:nvPr>
        </p:nvSpPr>
        <p:spPr>
          <a:xfrm>
            <a:off x="4390800" y="2264950"/>
            <a:ext cx="3374400" cy="808200"/>
          </a:xfrm>
          <a:prstGeom prst="rect">
            <a:avLst/>
          </a:prstGeom>
        </p:spPr>
        <p:txBody>
          <a:bodyPr anchorCtr="0" anchor="t" bIns="91425" lIns="91425" spcFirstLastPara="1" rIns="91425" wrap="square" tIns="91425">
            <a:noAutofit/>
          </a:bodyPr>
          <a:lstStyle/>
          <a:p>
            <a:pPr indent="0" lvl="0" marL="0" rtl="0" algn="ctr">
              <a:lnSpc>
                <a:spcPct val="75000"/>
              </a:lnSpc>
              <a:spcBef>
                <a:spcPts val="0"/>
              </a:spcBef>
              <a:spcAft>
                <a:spcPts val="0"/>
              </a:spcAft>
              <a:buSzPts val="770"/>
              <a:buNone/>
            </a:pPr>
            <a:r>
              <a:rPr b="1" lang="en-GB" sz="4320">
                <a:solidFill>
                  <a:schemeClr val="lt1"/>
                </a:solidFill>
                <a:latin typeface="Raleway"/>
                <a:ea typeface="Raleway"/>
                <a:cs typeface="Raleway"/>
                <a:sym typeface="Raleway"/>
              </a:rPr>
              <a:t>5,722,891</a:t>
            </a:r>
            <a:endParaRPr b="1" sz="4320">
              <a:solidFill>
                <a:schemeClr val="lt1"/>
              </a:solidFill>
              <a:latin typeface="Raleway"/>
              <a:ea typeface="Raleway"/>
              <a:cs typeface="Raleway"/>
              <a:sym typeface="Raleway"/>
            </a:endParaRPr>
          </a:p>
          <a:p>
            <a:pPr indent="0" lvl="0" marL="0" rtl="0" algn="ctr">
              <a:lnSpc>
                <a:spcPct val="75000"/>
              </a:lnSpc>
              <a:spcBef>
                <a:spcPts val="1200"/>
              </a:spcBef>
              <a:spcAft>
                <a:spcPts val="1200"/>
              </a:spcAft>
              <a:buSzPts val="770"/>
              <a:buNone/>
            </a:pPr>
            <a:r>
              <a:t/>
            </a:r>
            <a:endParaRPr b="1" sz="4120">
              <a:solidFill>
                <a:schemeClr val="lt1"/>
              </a:solidFill>
              <a:latin typeface="Raleway"/>
              <a:ea typeface="Raleway"/>
              <a:cs typeface="Raleway"/>
              <a:sym typeface="Raleway"/>
            </a:endParaRPr>
          </a:p>
        </p:txBody>
      </p:sp>
      <p:sp>
        <p:nvSpPr>
          <p:cNvPr id="118" name="Google Shape;118;p18"/>
          <p:cNvSpPr txBox="1"/>
          <p:nvPr>
            <p:ph idx="1" type="subTitle"/>
          </p:nvPr>
        </p:nvSpPr>
        <p:spPr>
          <a:xfrm>
            <a:off x="412050" y="2726475"/>
            <a:ext cx="3945000" cy="43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1300"/>
              <a:t>Total ride from August 2022 - July 2023</a:t>
            </a:r>
            <a:endParaRPr sz="1300"/>
          </a:p>
        </p:txBody>
      </p:sp>
      <p:sp>
        <p:nvSpPr>
          <p:cNvPr id="119" name="Google Shape;119;p18"/>
          <p:cNvSpPr txBox="1"/>
          <p:nvPr>
            <p:ph type="title"/>
          </p:nvPr>
        </p:nvSpPr>
        <p:spPr>
          <a:xfrm>
            <a:off x="1143400" y="2264950"/>
            <a:ext cx="3300900" cy="80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800">
                <a:latin typeface="Raleway Black"/>
                <a:ea typeface="Raleway Black"/>
                <a:cs typeface="Raleway Black"/>
                <a:sym typeface="Raleway Black"/>
              </a:rPr>
              <a:t>Total Rides</a:t>
            </a:r>
            <a:endParaRPr b="0" sz="2500">
              <a:latin typeface="Raleway Black"/>
              <a:ea typeface="Raleway Black"/>
              <a:cs typeface="Raleway Black"/>
              <a:sym typeface="Raleway Black"/>
            </a:endParaRPr>
          </a:p>
        </p:txBody>
      </p:sp>
      <p:sp>
        <p:nvSpPr>
          <p:cNvPr id="120" name="Google Shape;120;p18"/>
          <p:cNvSpPr txBox="1"/>
          <p:nvPr>
            <p:ph idx="2" type="body"/>
          </p:nvPr>
        </p:nvSpPr>
        <p:spPr>
          <a:xfrm>
            <a:off x="4543200" y="3484150"/>
            <a:ext cx="3374400" cy="808200"/>
          </a:xfrm>
          <a:prstGeom prst="rect">
            <a:avLst/>
          </a:prstGeom>
        </p:spPr>
        <p:txBody>
          <a:bodyPr anchorCtr="0" anchor="t" bIns="91425" lIns="91425" spcFirstLastPara="1" rIns="91425" wrap="square" tIns="91425">
            <a:noAutofit/>
          </a:bodyPr>
          <a:lstStyle/>
          <a:p>
            <a:pPr indent="0" lvl="0" marL="0" rtl="0" algn="ctr">
              <a:lnSpc>
                <a:spcPct val="75000"/>
              </a:lnSpc>
              <a:spcBef>
                <a:spcPts val="0"/>
              </a:spcBef>
              <a:spcAft>
                <a:spcPts val="1200"/>
              </a:spcAft>
              <a:buSzPts val="770"/>
              <a:buNone/>
            </a:pPr>
            <a:r>
              <a:rPr b="1" lang="en-GB" sz="4320">
                <a:solidFill>
                  <a:schemeClr val="lt1"/>
                </a:solidFill>
                <a:latin typeface="Raleway"/>
                <a:ea typeface="Raleway"/>
                <a:cs typeface="Raleway"/>
                <a:sym typeface="Raleway"/>
              </a:rPr>
              <a:t>1102sec </a:t>
            </a:r>
            <a:r>
              <a:rPr b="1" lang="en-GB" sz="3120">
                <a:solidFill>
                  <a:schemeClr val="lt1"/>
                </a:solidFill>
                <a:latin typeface="Raleway"/>
                <a:ea typeface="Raleway"/>
                <a:cs typeface="Raleway"/>
                <a:sym typeface="Raleway"/>
              </a:rPr>
              <a:t>(18mins 4secs)</a:t>
            </a:r>
            <a:endParaRPr b="1" sz="2920">
              <a:solidFill>
                <a:schemeClr val="lt1"/>
              </a:solidFill>
              <a:latin typeface="Raleway"/>
              <a:ea typeface="Raleway"/>
              <a:cs typeface="Raleway"/>
              <a:sym typeface="Raleway"/>
            </a:endParaRPr>
          </a:p>
        </p:txBody>
      </p:sp>
      <p:sp>
        <p:nvSpPr>
          <p:cNvPr id="121" name="Google Shape;121;p18"/>
          <p:cNvSpPr txBox="1"/>
          <p:nvPr>
            <p:ph idx="1" type="subTitle"/>
          </p:nvPr>
        </p:nvSpPr>
        <p:spPr>
          <a:xfrm>
            <a:off x="303300" y="4326675"/>
            <a:ext cx="4206300" cy="759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1300"/>
              <a:t>On average a customer goes on a 18min 4sec ride.</a:t>
            </a:r>
            <a:endParaRPr sz="1300"/>
          </a:p>
        </p:txBody>
      </p:sp>
      <p:sp>
        <p:nvSpPr>
          <p:cNvPr id="122" name="Google Shape;122;p18"/>
          <p:cNvSpPr txBox="1"/>
          <p:nvPr>
            <p:ph type="title"/>
          </p:nvPr>
        </p:nvSpPr>
        <p:spPr>
          <a:xfrm>
            <a:off x="1295800" y="3407950"/>
            <a:ext cx="3300900" cy="80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800">
                <a:latin typeface="Raleway Black"/>
                <a:ea typeface="Raleway Black"/>
                <a:cs typeface="Raleway Black"/>
                <a:sym typeface="Raleway Black"/>
              </a:rPr>
              <a:t>Average Ride Duration</a:t>
            </a:r>
            <a:endParaRPr b="0" sz="2500">
              <a:latin typeface="Raleway Black"/>
              <a:ea typeface="Raleway Black"/>
              <a:cs typeface="Raleway Black"/>
              <a:sym typeface="Raleway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6273250" y="-76200"/>
            <a:ext cx="27972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Total Ride </a:t>
            </a:r>
            <a:endParaRPr b="0">
              <a:latin typeface="Raleway Black"/>
              <a:ea typeface="Raleway Black"/>
              <a:cs typeface="Raleway Black"/>
              <a:sym typeface="Raleway Black"/>
            </a:endParaRPr>
          </a:p>
        </p:txBody>
      </p:sp>
      <p:pic>
        <p:nvPicPr>
          <p:cNvPr id="128" name="Google Shape;128;p19"/>
          <p:cNvPicPr preferRelativeResize="0"/>
          <p:nvPr/>
        </p:nvPicPr>
        <p:blipFill rotWithShape="1">
          <a:blip r:embed="rId3">
            <a:alphaModFix/>
          </a:blip>
          <a:srcRect b="0" l="0" r="15175" t="0"/>
          <a:stretch/>
        </p:blipFill>
        <p:spPr>
          <a:xfrm>
            <a:off x="44375" y="513900"/>
            <a:ext cx="7718650" cy="4454250"/>
          </a:xfrm>
          <a:prstGeom prst="rect">
            <a:avLst/>
          </a:prstGeom>
          <a:noFill/>
          <a:ln>
            <a:noFill/>
          </a:ln>
        </p:spPr>
      </p:pic>
      <p:cxnSp>
        <p:nvCxnSpPr>
          <p:cNvPr id="129" name="Google Shape;129;p19"/>
          <p:cNvCxnSpPr/>
          <p:nvPr/>
        </p:nvCxnSpPr>
        <p:spPr>
          <a:xfrm flipH="1">
            <a:off x="6066425" y="2333600"/>
            <a:ext cx="717900" cy="7830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9"/>
          <p:cNvSpPr txBox="1"/>
          <p:nvPr/>
        </p:nvSpPr>
        <p:spPr>
          <a:xfrm>
            <a:off x="6719250" y="1583200"/>
            <a:ext cx="12831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Members have the highest Percentage of Ride</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5207575" y="-76200"/>
            <a:ext cx="3863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2900">
                <a:latin typeface="Raleway Black"/>
                <a:ea typeface="Raleway Black"/>
                <a:cs typeface="Raleway Black"/>
                <a:sym typeface="Raleway Black"/>
              </a:rPr>
              <a:t>No of Ride by month</a:t>
            </a:r>
            <a:endParaRPr b="0">
              <a:latin typeface="Raleway Black"/>
              <a:ea typeface="Raleway Black"/>
              <a:cs typeface="Raleway Black"/>
              <a:sym typeface="Raleway Black"/>
            </a:endParaRPr>
          </a:p>
        </p:txBody>
      </p:sp>
      <p:sp>
        <p:nvSpPr>
          <p:cNvPr id="136" name="Google Shape;136;p20"/>
          <p:cNvSpPr txBox="1"/>
          <p:nvPr/>
        </p:nvSpPr>
        <p:spPr>
          <a:xfrm>
            <a:off x="6077500" y="1474550"/>
            <a:ext cx="2797200" cy="191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en-GB">
                <a:latin typeface="Raleway"/>
                <a:ea typeface="Raleway"/>
                <a:cs typeface="Raleway"/>
                <a:sym typeface="Raleway"/>
              </a:rPr>
              <a:t>Total number of ride is at it’s peak in the Summer.</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GB">
                <a:latin typeface="Raleway"/>
                <a:ea typeface="Raleway"/>
                <a:cs typeface="Raleway"/>
                <a:sym typeface="Raleway"/>
              </a:rPr>
              <a:t>Total number of ride falls in Autumn and rise at Spring.</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GB">
                <a:latin typeface="Raleway"/>
                <a:ea typeface="Raleway"/>
                <a:cs typeface="Raleway"/>
                <a:sym typeface="Raleway"/>
              </a:rPr>
              <a:t>Total number of ride is at its lowest in winter</a:t>
            </a:r>
            <a:endParaRPr b="1">
              <a:latin typeface="Raleway"/>
              <a:ea typeface="Raleway"/>
              <a:cs typeface="Raleway"/>
              <a:sym typeface="Raleway"/>
            </a:endParaRPr>
          </a:p>
        </p:txBody>
      </p:sp>
      <p:pic>
        <p:nvPicPr>
          <p:cNvPr id="137" name="Google Shape;137;p20"/>
          <p:cNvPicPr preferRelativeResize="0"/>
          <p:nvPr/>
        </p:nvPicPr>
        <p:blipFill rotWithShape="1">
          <a:blip r:embed="rId3">
            <a:alphaModFix/>
          </a:blip>
          <a:srcRect b="0" l="0" r="16387" t="0"/>
          <a:stretch/>
        </p:blipFill>
        <p:spPr>
          <a:xfrm>
            <a:off x="0" y="609600"/>
            <a:ext cx="6120851" cy="4031005"/>
          </a:xfrm>
          <a:prstGeom prst="rect">
            <a:avLst/>
          </a:prstGeom>
          <a:noFill/>
          <a:ln>
            <a:noFill/>
          </a:ln>
        </p:spPr>
      </p:pic>
      <p:pic>
        <p:nvPicPr>
          <p:cNvPr id="138" name="Google Shape;138;p20"/>
          <p:cNvPicPr preferRelativeResize="0"/>
          <p:nvPr/>
        </p:nvPicPr>
        <p:blipFill rotWithShape="1">
          <a:blip r:embed="rId3">
            <a:alphaModFix/>
          </a:blip>
          <a:srcRect b="84226" l="83876" r="6693" t="0"/>
          <a:stretch/>
        </p:blipFill>
        <p:spPr>
          <a:xfrm>
            <a:off x="2652638" y="1158300"/>
            <a:ext cx="815575" cy="75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6273250" y="-76200"/>
            <a:ext cx="27972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0" lang="en-GB" sz="2900">
                <a:latin typeface="Raleway Black"/>
                <a:ea typeface="Raleway Black"/>
                <a:cs typeface="Raleway Black"/>
                <a:sym typeface="Raleway Black"/>
              </a:rPr>
              <a:t>Bike Type</a:t>
            </a:r>
            <a:endParaRPr b="0">
              <a:latin typeface="Raleway Black"/>
              <a:ea typeface="Raleway Black"/>
              <a:cs typeface="Raleway Black"/>
              <a:sym typeface="Raleway Black"/>
            </a:endParaRPr>
          </a:p>
        </p:txBody>
      </p:sp>
      <p:sp>
        <p:nvSpPr>
          <p:cNvPr id="144" name="Google Shape;144;p21"/>
          <p:cNvSpPr txBox="1"/>
          <p:nvPr/>
        </p:nvSpPr>
        <p:spPr>
          <a:xfrm>
            <a:off x="6077500" y="1474550"/>
            <a:ext cx="2797200" cy="145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en-GB">
                <a:latin typeface="Raleway"/>
                <a:ea typeface="Raleway"/>
                <a:cs typeface="Raleway"/>
                <a:sym typeface="Raleway"/>
              </a:rPr>
              <a:t>Customers use Electric and Classic bikes more than Docked bikes.</a:t>
            </a:r>
            <a:endParaRPr b="1">
              <a:latin typeface="Raleway"/>
              <a:ea typeface="Raleway"/>
              <a:cs typeface="Raleway"/>
              <a:sym typeface="Raleway"/>
            </a:endParaRPr>
          </a:p>
        </p:txBody>
      </p:sp>
      <p:pic>
        <p:nvPicPr>
          <p:cNvPr id="145" name="Google Shape;145;p21"/>
          <p:cNvPicPr preferRelativeResize="0"/>
          <p:nvPr/>
        </p:nvPicPr>
        <p:blipFill rotWithShape="1">
          <a:blip r:embed="rId3">
            <a:alphaModFix/>
          </a:blip>
          <a:srcRect b="6420" l="6195" r="8473" t="18918"/>
          <a:stretch/>
        </p:blipFill>
        <p:spPr>
          <a:xfrm>
            <a:off x="-23475" y="604625"/>
            <a:ext cx="5552921" cy="404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