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8E6FDC06-8710-4B15-B9C2-5E508AFE128E}" type="datetimeFigureOut">
              <a:rPr lang="en-US" smtClean="0"/>
              <a:t>9/15/2020</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8B59A1CB-2E2D-4FB2-ABDD-4F060301D390}"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52511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6FDC06-8710-4B15-B9C2-5E508AFE128E}"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9A1CB-2E2D-4FB2-ABDD-4F060301D390}" type="slidenum">
              <a:rPr lang="en-US" smtClean="0"/>
              <a:t>‹#›</a:t>
            </a:fld>
            <a:endParaRPr lang="en-US"/>
          </a:p>
        </p:txBody>
      </p:sp>
    </p:spTree>
    <p:extLst>
      <p:ext uri="{BB962C8B-B14F-4D97-AF65-F5344CB8AC3E}">
        <p14:creationId xmlns:p14="http://schemas.microsoft.com/office/powerpoint/2010/main" val="2971620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6FDC06-8710-4B15-B9C2-5E508AFE128E}"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9A1CB-2E2D-4FB2-ABDD-4F060301D390}" type="slidenum">
              <a:rPr lang="en-US" smtClean="0"/>
              <a:t>‹#›</a:t>
            </a:fld>
            <a:endParaRPr lang="en-US"/>
          </a:p>
        </p:txBody>
      </p:sp>
    </p:spTree>
    <p:extLst>
      <p:ext uri="{BB962C8B-B14F-4D97-AF65-F5344CB8AC3E}">
        <p14:creationId xmlns:p14="http://schemas.microsoft.com/office/powerpoint/2010/main" val="1830102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6FDC06-8710-4B15-B9C2-5E508AFE128E}"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9A1CB-2E2D-4FB2-ABDD-4F060301D390}" type="slidenum">
              <a:rPr lang="en-US" smtClean="0"/>
              <a:t>‹#›</a:t>
            </a:fld>
            <a:endParaRPr lang="en-US"/>
          </a:p>
        </p:txBody>
      </p:sp>
    </p:spTree>
    <p:extLst>
      <p:ext uri="{BB962C8B-B14F-4D97-AF65-F5344CB8AC3E}">
        <p14:creationId xmlns:p14="http://schemas.microsoft.com/office/powerpoint/2010/main" val="4191536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8E6FDC06-8710-4B15-B9C2-5E508AFE128E}" type="datetimeFigureOut">
              <a:rPr lang="en-US" smtClean="0"/>
              <a:t>9/15/2020</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8B59A1CB-2E2D-4FB2-ABDD-4F060301D390}"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99425099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6FDC06-8710-4B15-B9C2-5E508AFE128E}" type="datetimeFigureOut">
              <a:rPr lang="en-US" smtClean="0"/>
              <a:t>9/15/2020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59A1CB-2E2D-4FB2-ABDD-4F060301D390}" type="slidenum">
              <a:rPr lang="en-US" smtClean="0"/>
              <a:t>‹#›</a:t>
            </a:fld>
            <a:endParaRPr lang="en-US"/>
          </a:p>
        </p:txBody>
      </p:sp>
    </p:spTree>
    <p:extLst>
      <p:ext uri="{BB962C8B-B14F-4D97-AF65-F5344CB8AC3E}">
        <p14:creationId xmlns:p14="http://schemas.microsoft.com/office/powerpoint/2010/main" val="86019894"/>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6FDC06-8710-4B15-B9C2-5E508AFE128E}" type="datetimeFigureOut">
              <a:rPr lang="en-US" smtClean="0"/>
              <a:t>9/15/2020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59A1CB-2E2D-4FB2-ABDD-4F060301D390}" type="slidenum">
              <a:rPr lang="en-US" smtClean="0"/>
              <a:t>‹#›</a:t>
            </a:fld>
            <a:endParaRPr lang="en-US"/>
          </a:p>
        </p:txBody>
      </p:sp>
    </p:spTree>
    <p:extLst>
      <p:ext uri="{BB962C8B-B14F-4D97-AF65-F5344CB8AC3E}">
        <p14:creationId xmlns:p14="http://schemas.microsoft.com/office/powerpoint/2010/main" val="40260793"/>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6FDC06-8710-4B15-B9C2-5E508AFE128E}" type="datetimeFigureOut">
              <a:rPr lang="en-US" smtClean="0"/>
              <a:t>9/15/2020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59A1CB-2E2D-4FB2-ABDD-4F060301D390}" type="slidenum">
              <a:rPr lang="en-US" smtClean="0"/>
              <a:t>‹#›</a:t>
            </a:fld>
            <a:endParaRPr lang="en-US"/>
          </a:p>
        </p:txBody>
      </p:sp>
    </p:spTree>
    <p:extLst>
      <p:ext uri="{BB962C8B-B14F-4D97-AF65-F5344CB8AC3E}">
        <p14:creationId xmlns:p14="http://schemas.microsoft.com/office/powerpoint/2010/main" val="78785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FDC06-8710-4B15-B9C2-5E508AFE128E}" type="datetimeFigureOut">
              <a:rPr lang="en-US" smtClean="0"/>
              <a:t>9/15/2020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59A1CB-2E2D-4FB2-ABDD-4F060301D390}" type="slidenum">
              <a:rPr lang="en-US" smtClean="0"/>
              <a:t>‹#›</a:t>
            </a:fld>
            <a:endParaRPr lang="en-US"/>
          </a:p>
        </p:txBody>
      </p:sp>
    </p:spTree>
    <p:extLst>
      <p:ext uri="{BB962C8B-B14F-4D97-AF65-F5344CB8AC3E}">
        <p14:creationId xmlns:p14="http://schemas.microsoft.com/office/powerpoint/2010/main" val="396950458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8E6FDC06-8710-4B15-B9C2-5E508AFE128E}" type="datetimeFigureOut">
              <a:rPr lang="en-US" smtClean="0"/>
              <a:t>9/15/2020</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8B59A1CB-2E2D-4FB2-ABDD-4F060301D390}"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3370187"/>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8E6FDC06-8710-4B15-B9C2-5E508AFE128E}" type="datetimeFigureOut">
              <a:rPr lang="en-US" smtClean="0"/>
              <a:t>9/15/2020</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8B59A1CB-2E2D-4FB2-ABDD-4F060301D390}" type="slidenum">
              <a:rPr lang="en-US" smtClean="0"/>
              <a:t>‹#›</a:t>
            </a:fld>
            <a:endParaRPr lang="en-US"/>
          </a:p>
        </p:txBody>
      </p:sp>
    </p:spTree>
    <p:extLst>
      <p:ext uri="{BB962C8B-B14F-4D97-AF65-F5344CB8AC3E}">
        <p14:creationId xmlns:p14="http://schemas.microsoft.com/office/powerpoint/2010/main" val="4162619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E6FDC06-8710-4B15-B9C2-5E508AFE128E}" type="datetimeFigureOut">
              <a:rPr lang="en-US" smtClean="0"/>
              <a:t>9/15/2020</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8B59A1CB-2E2D-4FB2-ABDD-4F060301D390}"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51771091"/>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lassroom.google.com/" TargetMode="External"/><Relationship Id="rId2" Type="http://schemas.openxmlformats.org/officeDocument/2006/relationships/hyperlink" Target="http://www.edmodo.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9687" y="1378225"/>
            <a:ext cx="10124660" cy="3578087"/>
          </a:xfrm>
        </p:spPr>
        <p:txBody>
          <a:bodyPr>
            <a:normAutofit/>
          </a:bodyPr>
          <a:lstStyle/>
          <a:p>
            <a:r>
              <a:rPr lang="en-US" sz="4400" dirty="0"/>
              <a:t>ENGLISH COMPOSITION </a:t>
            </a:r>
            <a:br>
              <a:rPr lang="en-US" sz="4400" dirty="0"/>
            </a:br>
            <a:r>
              <a:rPr lang="en-US" sz="4400" dirty="0"/>
              <a:t>&amp; </a:t>
            </a:r>
            <a:br>
              <a:rPr lang="en-US" sz="4400" dirty="0"/>
            </a:br>
            <a:r>
              <a:rPr lang="en-US" sz="4400" dirty="0"/>
              <a:t>COMPREHENSION </a:t>
            </a:r>
            <a:br>
              <a:rPr lang="en-US" sz="4400" dirty="0"/>
            </a:br>
            <a:r>
              <a:rPr lang="en-US" sz="4400" dirty="0"/>
              <a:t>SS150</a:t>
            </a:r>
          </a:p>
        </p:txBody>
      </p:sp>
      <p:sp>
        <p:nvSpPr>
          <p:cNvPr id="3" name="Subtitle 2"/>
          <p:cNvSpPr>
            <a:spLocks noGrp="1"/>
          </p:cNvSpPr>
          <p:nvPr>
            <p:ph type="subTitle" idx="1"/>
          </p:nvPr>
        </p:nvSpPr>
        <p:spPr>
          <a:xfrm>
            <a:off x="4505739" y="5208103"/>
            <a:ext cx="7341704" cy="1550505"/>
          </a:xfrm>
        </p:spPr>
        <p:txBody>
          <a:bodyPr>
            <a:normAutofit fontScale="92500" lnSpcReduction="20000"/>
          </a:bodyPr>
          <a:lstStyle/>
          <a:p>
            <a:r>
              <a:rPr lang="en-US" dirty="0">
                <a:solidFill>
                  <a:schemeClr val="tx1"/>
                </a:solidFill>
              </a:rPr>
              <a:t>COURSE INSTRUCTOR: NAZIA IMAM</a:t>
            </a:r>
          </a:p>
          <a:p>
            <a:r>
              <a:rPr lang="en-US" dirty="0">
                <a:solidFill>
                  <a:schemeClr val="tx1"/>
                </a:solidFill>
              </a:rPr>
              <a:t>Nazia.imam@nu.edu.pk</a:t>
            </a:r>
          </a:p>
          <a:p>
            <a:r>
              <a:rPr lang="en-US" dirty="0">
                <a:solidFill>
                  <a:schemeClr val="tx1"/>
                </a:solidFill>
              </a:rPr>
              <a:t>LECTURER</a:t>
            </a:r>
          </a:p>
          <a:p>
            <a:r>
              <a:rPr lang="en-US" dirty="0">
                <a:solidFill>
                  <a:schemeClr val="tx1"/>
                </a:solidFill>
              </a:rPr>
              <a:t>DEPARTMENT OF SCIENCES AND HUMANITIES</a:t>
            </a:r>
          </a:p>
        </p:txBody>
      </p:sp>
    </p:spTree>
    <p:extLst>
      <p:ext uri="{BB962C8B-B14F-4D97-AF65-F5344CB8AC3E}">
        <p14:creationId xmlns:p14="http://schemas.microsoft.com/office/powerpoint/2010/main" val="1478387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Course Descriptions</a:t>
            </a:r>
            <a:endParaRPr lang="en-US" dirty="0"/>
          </a:p>
        </p:txBody>
      </p:sp>
      <p:sp>
        <p:nvSpPr>
          <p:cNvPr id="3" name="Content Placeholder 2"/>
          <p:cNvSpPr>
            <a:spLocks noGrp="1"/>
          </p:cNvSpPr>
          <p:nvPr>
            <p:ph idx="1"/>
          </p:nvPr>
        </p:nvSpPr>
        <p:spPr>
          <a:xfrm>
            <a:off x="1577008" y="1444487"/>
            <a:ext cx="10178322" cy="5188133"/>
          </a:xfrm>
        </p:spPr>
        <p:txBody>
          <a:bodyPr>
            <a:noAutofit/>
          </a:bodyPr>
          <a:lstStyle/>
          <a:p>
            <a:pPr algn="just"/>
            <a:r>
              <a:rPr lang="en-US" sz="2800" dirty="0">
                <a:solidFill>
                  <a:schemeClr val="tx1"/>
                </a:solidFill>
                <a:latin typeface="Times New Roman" panose="02020603050405020304" pitchFamily="18" charset="0"/>
                <a:cs typeface="Times New Roman" panose="02020603050405020304" pitchFamily="18" charset="0"/>
              </a:rPr>
              <a:t>This course is designed to develop skills in speaking, listening, reading and writing, and studying communicative functions of the target language. Emphasis is on skill acquisition through the use of select reading material from different banks of authentic and non-authentic texts. Through understanding the global, inter relational nature of skills, students are enabled to retain and apply what they have learnt. It will also orient students to the semantic and socio/psycho-linguistic dynamics of language.</a:t>
            </a:r>
          </a:p>
        </p:txBody>
      </p:sp>
    </p:spTree>
    <p:extLst>
      <p:ext uri="{BB962C8B-B14F-4D97-AF65-F5344CB8AC3E}">
        <p14:creationId xmlns:p14="http://schemas.microsoft.com/office/powerpoint/2010/main" val="3542569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r>
              <a:rPr lang="en-US" dirty="0"/>
              <a:t/>
            </a:r>
            <a:br>
              <a:rPr lang="en-US" dirty="0"/>
            </a:br>
            <a:r>
              <a:rPr lang="en-US" b="1" dirty="0"/>
              <a:t>Course Objective</a:t>
            </a:r>
            <a:endParaRPr lang="en-US" dirty="0"/>
          </a:p>
        </p:txBody>
      </p:sp>
      <p:sp>
        <p:nvSpPr>
          <p:cNvPr id="3" name="Content Placeholder 2"/>
          <p:cNvSpPr>
            <a:spLocks noGrp="1"/>
          </p:cNvSpPr>
          <p:nvPr>
            <p:ph idx="1"/>
          </p:nvPr>
        </p:nvSpPr>
        <p:spPr>
          <a:xfrm>
            <a:off x="980661" y="2160589"/>
            <a:ext cx="10721009" cy="4545011"/>
          </a:xfrm>
        </p:spPr>
        <p:txBody>
          <a:bodyPr>
            <a:noAutofit/>
          </a:bodyPr>
          <a:lstStyle/>
          <a:p>
            <a:pPr algn="just"/>
            <a:r>
              <a:rPr lang="en-US" sz="2800" dirty="0">
                <a:solidFill>
                  <a:schemeClr val="tx1"/>
                </a:solidFill>
                <a:latin typeface="Times New Roman" panose="02020603050405020304" pitchFamily="18" charset="0"/>
                <a:cs typeface="Times New Roman" panose="02020603050405020304" pitchFamily="18" charset="0"/>
              </a:rPr>
              <a:t>The course will acquaint students with more concise, lucid, and correct expression of English; to provide model forms of communication skills with special stress on phonetics and phonology. The aims are to: achieve proficiency in language use, develop skills in listening comprehension, improve reading efficiency, use the conventions of standard written English with skill and assurance, build-up vocabulary,  and summarize clearly and accurately the ideas of others etc. It will illustrate the force and effectiveness of simple and direct English. The course is intended to be interesting in itself.</a:t>
            </a:r>
          </a:p>
        </p:txBody>
      </p:sp>
    </p:spTree>
    <p:extLst>
      <p:ext uri="{BB962C8B-B14F-4D97-AF65-F5344CB8AC3E}">
        <p14:creationId xmlns:p14="http://schemas.microsoft.com/office/powerpoint/2010/main" val="40163720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06569"/>
            <a:ext cx="8359602" cy="818648"/>
          </a:xfrm>
        </p:spPr>
        <p:txBody>
          <a:bodyPr/>
          <a:lstStyle/>
          <a:p>
            <a:r>
              <a:rPr lang="en-US" b="1" dirty="0"/>
              <a:t>Marks Distribution: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65872241"/>
              </p:ext>
            </p:extLst>
          </p:nvPr>
        </p:nvGraphicFramePr>
        <p:xfrm>
          <a:off x="1828799" y="1442436"/>
          <a:ext cx="7445376" cy="4958361"/>
        </p:xfrm>
        <a:graphic>
          <a:graphicData uri="http://schemas.openxmlformats.org/drawingml/2006/table">
            <a:tbl>
              <a:tblPr firstRow="1" firstCol="1" lastRow="1" lastCol="1" bandRow="1" bandCol="1">
                <a:tableStyleId>{5C22544A-7EE6-4342-B048-85BDC9FD1C3A}</a:tableStyleId>
              </a:tblPr>
              <a:tblGrid>
                <a:gridCol w="5592418">
                  <a:extLst>
                    <a:ext uri="{9D8B030D-6E8A-4147-A177-3AD203B41FA5}">
                      <a16:colId xmlns:a16="http://schemas.microsoft.com/office/drawing/2014/main" xmlns="" val="20000"/>
                    </a:ext>
                  </a:extLst>
                </a:gridCol>
                <a:gridCol w="1852958">
                  <a:extLst>
                    <a:ext uri="{9D8B030D-6E8A-4147-A177-3AD203B41FA5}">
                      <a16:colId xmlns:a16="http://schemas.microsoft.com/office/drawing/2014/main" xmlns="" val="20001"/>
                    </a:ext>
                  </a:extLst>
                </a:gridCol>
              </a:tblGrid>
              <a:tr h="550929">
                <a:tc>
                  <a:txBody>
                    <a:bodyPr/>
                    <a:lstStyle/>
                    <a:p>
                      <a:pPr marL="0" marR="0" algn="l">
                        <a:lnSpc>
                          <a:spcPct val="107000"/>
                        </a:lnSpc>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Particulars</a:t>
                      </a:r>
                      <a:endParaRPr lang="en-US" sz="3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7305" marR="27305" marT="0" marB="0" anchor="ctr"/>
                </a:tc>
                <a:tc>
                  <a:txBody>
                    <a:bodyPr/>
                    <a:lstStyle/>
                    <a:p>
                      <a:pPr marL="0" marR="0" algn="l">
                        <a:lnSpc>
                          <a:spcPct val="107000"/>
                        </a:lnSpc>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 Marks</a:t>
                      </a:r>
                      <a:endParaRPr lang="en-US" sz="3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7305" marR="27305" marT="0" marB="0" anchor="ctr"/>
                </a:tc>
                <a:extLst>
                  <a:ext uri="{0D108BD9-81ED-4DB2-BD59-A6C34878D82A}">
                    <a16:rowId xmlns:a16="http://schemas.microsoft.com/office/drawing/2014/main" xmlns="" val="10000"/>
                  </a:ext>
                </a:extLst>
              </a:tr>
              <a:tr h="550929">
                <a:tc>
                  <a:txBody>
                    <a:bodyPr/>
                    <a:lstStyle/>
                    <a:p>
                      <a:pPr marL="0" marR="0" algn="l">
                        <a:lnSpc>
                          <a:spcPct val="107000"/>
                        </a:lnSpc>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1. Quiz</a:t>
                      </a:r>
                      <a:endParaRPr lang="en-US" sz="3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7305" marR="27305" marT="0" marB="0" anchor="ctr"/>
                </a:tc>
                <a:tc>
                  <a:txBody>
                    <a:bodyPr/>
                    <a:lstStyle/>
                    <a:p>
                      <a:pPr marL="0" marR="0" algn="l">
                        <a:lnSpc>
                          <a:spcPct val="107000"/>
                        </a:lnSpc>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 5%</a:t>
                      </a:r>
                      <a:endParaRPr lang="en-US" sz="3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7305" marR="27305" marT="0" marB="0" anchor="ctr"/>
                </a:tc>
                <a:extLst>
                  <a:ext uri="{0D108BD9-81ED-4DB2-BD59-A6C34878D82A}">
                    <a16:rowId xmlns:a16="http://schemas.microsoft.com/office/drawing/2014/main" xmlns="" val="10001"/>
                  </a:ext>
                </a:extLst>
              </a:tr>
              <a:tr h="550929">
                <a:tc>
                  <a:txBody>
                    <a:bodyPr/>
                    <a:lstStyle/>
                    <a:p>
                      <a:pPr marL="0" marR="0" algn="l">
                        <a:lnSpc>
                          <a:spcPct val="107000"/>
                        </a:lnSpc>
                        <a:spcBef>
                          <a:spcPts val="0"/>
                        </a:spcBef>
                        <a:spcAft>
                          <a:spcPts val="0"/>
                        </a:spcAft>
                      </a:pPr>
                      <a:r>
                        <a:rPr lang="en-US" sz="3200" dirty="0">
                          <a:solidFill>
                            <a:schemeClr val="tx1"/>
                          </a:solidFill>
                          <a:effectLst/>
                          <a:latin typeface="Times New Roman" panose="02020603050405020304" pitchFamily="18" charset="0"/>
                          <a:cs typeface="Times New Roman" panose="02020603050405020304" pitchFamily="18" charset="0"/>
                        </a:rPr>
                        <a:t>2. Assignments</a:t>
                      </a:r>
                      <a:endParaRPr lang="en-US" sz="3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7305" marR="27305" marT="0" marB="0" anchor="ctr"/>
                </a:tc>
                <a:tc>
                  <a:txBody>
                    <a:bodyPr/>
                    <a:lstStyle/>
                    <a:p>
                      <a:pPr marL="0" marR="0" algn="l">
                        <a:lnSpc>
                          <a:spcPct val="107000"/>
                        </a:lnSpc>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 5   %</a:t>
                      </a:r>
                      <a:endParaRPr lang="en-US" sz="3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7305" marR="27305" marT="0" marB="0" anchor="ctr"/>
                </a:tc>
                <a:extLst>
                  <a:ext uri="{0D108BD9-81ED-4DB2-BD59-A6C34878D82A}">
                    <a16:rowId xmlns:a16="http://schemas.microsoft.com/office/drawing/2014/main" xmlns="" val="10002"/>
                  </a:ext>
                </a:extLst>
              </a:tr>
              <a:tr h="550929">
                <a:tc>
                  <a:txBody>
                    <a:bodyPr/>
                    <a:lstStyle/>
                    <a:p>
                      <a:pPr marL="0" marR="0" algn="l">
                        <a:lnSpc>
                          <a:spcPct val="107000"/>
                        </a:lnSpc>
                        <a:spcBef>
                          <a:spcPts val="0"/>
                        </a:spcBef>
                        <a:spcAft>
                          <a:spcPts val="0"/>
                        </a:spcAft>
                      </a:pPr>
                      <a:r>
                        <a:rPr lang="en-US" sz="3200" dirty="0">
                          <a:solidFill>
                            <a:schemeClr val="tx1"/>
                          </a:solidFill>
                          <a:effectLst/>
                          <a:latin typeface="Times New Roman" panose="02020603050405020304" pitchFamily="18" charset="0"/>
                          <a:cs typeface="Times New Roman" panose="02020603050405020304" pitchFamily="18" charset="0"/>
                        </a:rPr>
                        <a:t>3. Class Participation Activities</a:t>
                      </a:r>
                      <a:endParaRPr lang="en-US" sz="3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7305" marR="27305" marT="0" marB="0" anchor="ctr"/>
                </a:tc>
                <a:tc>
                  <a:txBody>
                    <a:bodyPr/>
                    <a:lstStyle/>
                    <a:p>
                      <a:pPr marL="0" marR="0" algn="l">
                        <a:lnSpc>
                          <a:spcPct val="107000"/>
                        </a:lnSpc>
                        <a:spcBef>
                          <a:spcPts val="0"/>
                        </a:spcBef>
                        <a:spcAft>
                          <a:spcPts val="0"/>
                        </a:spcAft>
                      </a:pPr>
                      <a:r>
                        <a:rPr lang="en-US" sz="3200" dirty="0">
                          <a:solidFill>
                            <a:schemeClr val="tx1"/>
                          </a:solidFill>
                          <a:effectLst/>
                          <a:latin typeface="Times New Roman" panose="02020603050405020304" pitchFamily="18" charset="0"/>
                          <a:cs typeface="Times New Roman" panose="02020603050405020304" pitchFamily="18" charset="0"/>
                        </a:rPr>
                        <a:t> 3 %</a:t>
                      </a:r>
                      <a:endParaRPr lang="en-US" sz="3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7305" marR="27305" marT="0" marB="0" anchor="ctr"/>
                </a:tc>
                <a:extLst>
                  <a:ext uri="{0D108BD9-81ED-4DB2-BD59-A6C34878D82A}">
                    <a16:rowId xmlns:a16="http://schemas.microsoft.com/office/drawing/2014/main" xmlns="" val="10003"/>
                  </a:ext>
                </a:extLst>
              </a:tr>
              <a:tr h="550929">
                <a:tc>
                  <a:txBody>
                    <a:bodyPr/>
                    <a:lstStyle/>
                    <a:p>
                      <a:pPr marL="0" marR="0" algn="l">
                        <a:lnSpc>
                          <a:spcPct val="107000"/>
                        </a:lnSpc>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5. Final Project</a:t>
                      </a:r>
                      <a:endParaRPr lang="en-US" sz="3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7305" marR="27305" marT="0" marB="0" anchor="ctr"/>
                </a:tc>
                <a:tc>
                  <a:txBody>
                    <a:bodyPr/>
                    <a:lstStyle/>
                    <a:p>
                      <a:pPr marL="0" marR="0" algn="l">
                        <a:lnSpc>
                          <a:spcPct val="107000"/>
                        </a:lnSpc>
                        <a:spcBef>
                          <a:spcPts val="0"/>
                        </a:spcBef>
                        <a:spcAft>
                          <a:spcPts val="0"/>
                        </a:spcAft>
                      </a:pPr>
                      <a:r>
                        <a:rPr lang="en-US" sz="3200" dirty="0">
                          <a:solidFill>
                            <a:schemeClr val="tx1"/>
                          </a:solidFill>
                          <a:effectLst/>
                          <a:latin typeface="Times New Roman" panose="02020603050405020304" pitchFamily="18" charset="0"/>
                          <a:cs typeface="Times New Roman" panose="02020603050405020304" pitchFamily="18" charset="0"/>
                        </a:rPr>
                        <a:t> 5 %</a:t>
                      </a:r>
                      <a:endParaRPr lang="en-US" sz="3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7305" marR="27305" marT="0" marB="0" anchor="ctr"/>
                </a:tc>
                <a:extLst>
                  <a:ext uri="{0D108BD9-81ED-4DB2-BD59-A6C34878D82A}">
                    <a16:rowId xmlns:a16="http://schemas.microsoft.com/office/drawing/2014/main" xmlns="" val="10004"/>
                  </a:ext>
                </a:extLst>
              </a:tr>
              <a:tr h="550929">
                <a:tc>
                  <a:txBody>
                    <a:bodyPr/>
                    <a:lstStyle/>
                    <a:p>
                      <a:pPr marL="0" marR="0" algn="l">
                        <a:lnSpc>
                          <a:spcPct val="107000"/>
                        </a:lnSpc>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5. Class Performance</a:t>
                      </a:r>
                      <a:endParaRPr lang="en-US" sz="3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7305" marR="27305" marT="0" marB="0" anchor="ctr"/>
                </a:tc>
                <a:tc>
                  <a:txBody>
                    <a:bodyPr/>
                    <a:lstStyle/>
                    <a:p>
                      <a:pPr marL="0" marR="0" algn="l">
                        <a:lnSpc>
                          <a:spcPct val="107000"/>
                        </a:lnSpc>
                        <a:spcBef>
                          <a:spcPts val="0"/>
                        </a:spcBef>
                        <a:spcAft>
                          <a:spcPts val="0"/>
                        </a:spcAft>
                      </a:pPr>
                      <a:r>
                        <a:rPr lang="en-US" sz="3200" dirty="0">
                          <a:solidFill>
                            <a:schemeClr val="tx1"/>
                          </a:solidFill>
                          <a:effectLst/>
                          <a:latin typeface="Times New Roman" panose="02020603050405020304" pitchFamily="18" charset="0"/>
                          <a:cs typeface="Times New Roman" panose="02020603050405020304" pitchFamily="18" charset="0"/>
                        </a:rPr>
                        <a:t> 2 %</a:t>
                      </a:r>
                      <a:endParaRPr lang="en-US" sz="3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7305" marR="27305" marT="0" marB="0" anchor="ctr"/>
                </a:tc>
                <a:extLst>
                  <a:ext uri="{0D108BD9-81ED-4DB2-BD59-A6C34878D82A}">
                    <a16:rowId xmlns:a16="http://schemas.microsoft.com/office/drawing/2014/main" xmlns="" val="10005"/>
                  </a:ext>
                </a:extLst>
              </a:tr>
              <a:tr h="550929">
                <a:tc>
                  <a:txBody>
                    <a:bodyPr/>
                    <a:lstStyle/>
                    <a:p>
                      <a:pPr marL="0" marR="0" algn="l">
                        <a:lnSpc>
                          <a:spcPct val="107000"/>
                        </a:lnSpc>
                        <a:spcBef>
                          <a:spcPts val="0"/>
                        </a:spcBef>
                        <a:spcAft>
                          <a:spcPts val="0"/>
                        </a:spcAft>
                      </a:pPr>
                      <a:r>
                        <a:rPr lang="en-US" sz="3200" dirty="0">
                          <a:solidFill>
                            <a:schemeClr val="tx1"/>
                          </a:solidFill>
                          <a:effectLst/>
                          <a:latin typeface="Times New Roman" panose="02020603050405020304" pitchFamily="18" charset="0"/>
                          <a:cs typeface="Times New Roman" panose="02020603050405020304" pitchFamily="18" charset="0"/>
                        </a:rPr>
                        <a:t>6. Mid-Terms</a:t>
                      </a:r>
                      <a:endParaRPr lang="en-US" sz="3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7305" marR="27305" marT="0" marB="0" anchor="ctr"/>
                </a:tc>
                <a:tc>
                  <a:txBody>
                    <a:bodyPr/>
                    <a:lstStyle/>
                    <a:p>
                      <a:pPr marL="0" marR="0" algn="l">
                        <a:lnSpc>
                          <a:spcPct val="107000"/>
                        </a:lnSpc>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 30 %</a:t>
                      </a:r>
                      <a:endParaRPr lang="en-US" sz="3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7305" marR="27305" marT="0" marB="0" anchor="ctr"/>
                </a:tc>
                <a:extLst>
                  <a:ext uri="{0D108BD9-81ED-4DB2-BD59-A6C34878D82A}">
                    <a16:rowId xmlns:a16="http://schemas.microsoft.com/office/drawing/2014/main" xmlns="" val="10006"/>
                  </a:ext>
                </a:extLst>
              </a:tr>
              <a:tr h="550929">
                <a:tc>
                  <a:txBody>
                    <a:bodyPr/>
                    <a:lstStyle/>
                    <a:p>
                      <a:pPr marL="0" marR="0" algn="l">
                        <a:lnSpc>
                          <a:spcPct val="107000"/>
                        </a:lnSpc>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7. Final Exam</a:t>
                      </a:r>
                      <a:endParaRPr lang="en-US" sz="3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7305" marR="27305" marT="0" marB="0" anchor="ctr"/>
                </a:tc>
                <a:tc>
                  <a:txBody>
                    <a:bodyPr/>
                    <a:lstStyle/>
                    <a:p>
                      <a:pPr marL="0" marR="0" algn="l">
                        <a:lnSpc>
                          <a:spcPct val="107000"/>
                        </a:lnSpc>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 50 %</a:t>
                      </a:r>
                      <a:endParaRPr lang="en-US" sz="3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7305" marR="27305" marT="0" marB="0" anchor="ctr"/>
                </a:tc>
                <a:extLst>
                  <a:ext uri="{0D108BD9-81ED-4DB2-BD59-A6C34878D82A}">
                    <a16:rowId xmlns:a16="http://schemas.microsoft.com/office/drawing/2014/main" xmlns="" val="10007"/>
                  </a:ext>
                </a:extLst>
              </a:tr>
              <a:tr h="550929">
                <a:tc>
                  <a:txBody>
                    <a:bodyPr/>
                    <a:lstStyle/>
                    <a:p>
                      <a:pPr marL="0" marR="0" algn="l">
                        <a:lnSpc>
                          <a:spcPct val="107000"/>
                        </a:lnSpc>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Total:-</a:t>
                      </a:r>
                      <a:endParaRPr lang="en-US" sz="3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7305" marR="27305" marT="0" marB="0" anchor="ctr"/>
                </a:tc>
                <a:tc>
                  <a:txBody>
                    <a:bodyPr/>
                    <a:lstStyle/>
                    <a:p>
                      <a:pPr marL="0" marR="0" algn="l">
                        <a:lnSpc>
                          <a:spcPct val="107000"/>
                        </a:lnSpc>
                        <a:spcBef>
                          <a:spcPts val="0"/>
                        </a:spcBef>
                        <a:spcAft>
                          <a:spcPts val="0"/>
                        </a:spcAft>
                      </a:pPr>
                      <a:r>
                        <a:rPr lang="en-US" sz="3200" dirty="0">
                          <a:solidFill>
                            <a:schemeClr val="tx1"/>
                          </a:solidFill>
                          <a:effectLst/>
                          <a:latin typeface="Times New Roman" panose="02020603050405020304" pitchFamily="18" charset="0"/>
                          <a:cs typeface="Times New Roman" panose="02020603050405020304" pitchFamily="18" charset="0"/>
                        </a:rPr>
                        <a:t>100</a:t>
                      </a:r>
                      <a:endParaRPr lang="en-US" sz="3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7305" marR="27305" marT="0" marB="0" anchor="ct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17153818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3600" dirty="0">
                <a:solidFill>
                  <a:schemeClr val="tx1"/>
                </a:solidFill>
                <a:latin typeface="Times New Roman" panose="02020603050405020304" pitchFamily="18" charset="0"/>
                <a:cs typeface="Times New Roman" panose="02020603050405020304" pitchFamily="18" charset="0"/>
              </a:rPr>
              <a:t>Attendance</a:t>
            </a:r>
          </a:p>
          <a:p>
            <a:r>
              <a:rPr lang="en-US" sz="3600" dirty="0">
                <a:solidFill>
                  <a:schemeClr val="tx1"/>
                </a:solidFill>
                <a:latin typeface="Times New Roman" panose="02020603050405020304" pitchFamily="18" charset="0"/>
                <a:cs typeface="Times New Roman" panose="02020603050405020304" pitchFamily="18" charset="0"/>
              </a:rPr>
              <a:t>Class timing</a:t>
            </a:r>
          </a:p>
          <a:p>
            <a:r>
              <a:rPr lang="en-US" sz="3600" dirty="0">
                <a:solidFill>
                  <a:schemeClr val="tx1"/>
                </a:solidFill>
                <a:latin typeface="Times New Roman" panose="02020603050405020304" pitchFamily="18" charset="0"/>
                <a:cs typeface="Times New Roman" panose="02020603050405020304" pitchFamily="18" charset="0"/>
              </a:rPr>
              <a:t>Lab work</a:t>
            </a:r>
          </a:p>
          <a:p>
            <a:r>
              <a:rPr lang="en-US" sz="3600" dirty="0">
                <a:solidFill>
                  <a:schemeClr val="tx1"/>
                </a:solidFill>
                <a:latin typeface="Times New Roman" panose="02020603050405020304" pitchFamily="18" charset="0"/>
                <a:cs typeface="Times New Roman" panose="02020603050405020304" pitchFamily="18" charset="0"/>
              </a:rPr>
              <a:t>Class activities</a:t>
            </a:r>
          </a:p>
          <a:p>
            <a:endParaRPr lang="en-US" sz="36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957746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3ACFA8A3-1943-4557-9FC6-B96AE1AACDCA}"/>
              </a:ext>
            </a:extLst>
          </p:cNvPr>
          <p:cNvPicPr>
            <a:picLocks noChangeAspect="1"/>
          </p:cNvPicPr>
          <p:nvPr/>
        </p:nvPicPr>
        <p:blipFill>
          <a:blip r:embed="rId2"/>
          <a:stretch>
            <a:fillRect/>
          </a:stretch>
        </p:blipFill>
        <p:spPr>
          <a:xfrm>
            <a:off x="967409" y="132521"/>
            <a:ext cx="10747513" cy="6573079"/>
          </a:xfrm>
          <a:prstGeom prst="rect">
            <a:avLst/>
          </a:prstGeom>
        </p:spPr>
      </p:pic>
      <p:sp>
        <p:nvSpPr>
          <p:cNvPr id="2" name="Title 1"/>
          <p:cNvSpPr>
            <a:spLocks noGrp="1"/>
          </p:cNvSpPr>
          <p:nvPr>
            <p:ph type="title"/>
          </p:nvPr>
        </p:nvSpPr>
        <p:spPr/>
        <p:txBody>
          <a:bodyPr/>
          <a:lstStyle/>
          <a:p>
            <a:endParaRPr lang="en-US" dirty="0"/>
          </a:p>
        </p:txBody>
      </p:sp>
      <p:sp>
        <p:nvSpPr>
          <p:cNvPr id="4" name="Content Placeholder 3">
            <a:extLst>
              <a:ext uri="{FF2B5EF4-FFF2-40B4-BE49-F238E27FC236}">
                <a16:creationId xmlns:a16="http://schemas.microsoft.com/office/drawing/2014/main" xmlns="" id="{364A0297-126B-435B-BA90-D1F433C34AE8}"/>
              </a:ext>
            </a:extLst>
          </p:cNvPr>
          <p:cNvSpPr>
            <a:spLocks noGrp="1"/>
          </p:cNvSpPr>
          <p:nvPr>
            <p:ph idx="1"/>
          </p:nvPr>
        </p:nvSpPr>
        <p:spPr/>
        <p:txBody>
          <a:bodyPr/>
          <a:lstStyle/>
          <a:p>
            <a:endParaRPr lang="x-none"/>
          </a:p>
        </p:txBody>
      </p:sp>
    </p:spTree>
    <p:extLst>
      <p:ext uri="{BB962C8B-B14F-4D97-AF65-F5344CB8AC3E}">
        <p14:creationId xmlns:p14="http://schemas.microsoft.com/office/powerpoint/2010/main" val="39641315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Resources</a:t>
            </a:r>
          </a:p>
        </p:txBody>
      </p:sp>
      <p:sp>
        <p:nvSpPr>
          <p:cNvPr id="3" name="Content Placeholder 2"/>
          <p:cNvSpPr>
            <a:spLocks noGrp="1"/>
          </p:cNvSpPr>
          <p:nvPr>
            <p:ph idx="1"/>
          </p:nvPr>
        </p:nvSpPr>
        <p:spPr>
          <a:xfrm>
            <a:off x="1017431" y="1468193"/>
            <a:ext cx="10702343" cy="5009880"/>
          </a:xfrm>
        </p:spPr>
        <p:txBody>
          <a:bodyPr>
            <a:normAutofit fontScale="70000" lnSpcReduction="20000"/>
          </a:bodyPr>
          <a:lstStyle/>
          <a:p>
            <a:r>
              <a:rPr lang="en-US" sz="3200" b="1" dirty="0">
                <a:solidFill>
                  <a:schemeClr val="tx1"/>
                </a:solidFill>
                <a:latin typeface="Times New Roman" panose="02020603050405020304" pitchFamily="18" charset="0"/>
                <a:cs typeface="Times New Roman" panose="02020603050405020304" pitchFamily="18" charset="0"/>
                <a:hlinkClick r:id="rId2"/>
              </a:rPr>
              <a:t>www</a:t>
            </a:r>
            <a:r>
              <a:rPr lang="en-US" sz="3200" b="1" dirty="0">
                <a:solidFill>
                  <a:schemeClr val="tx1"/>
                </a:solidFill>
                <a:latin typeface="Times New Roman" panose="02020603050405020304" pitchFamily="18" charset="0"/>
                <a:cs typeface="Times New Roman" panose="02020603050405020304" pitchFamily="18" charset="0"/>
                <a:hlinkClick r:id="rId2"/>
              </a:rPr>
              <a:t>. </a:t>
            </a:r>
            <a:r>
              <a:rPr lang="en-US" sz="3200" b="1" dirty="0">
                <a:solidFill>
                  <a:schemeClr val="tx1"/>
                </a:solidFill>
                <a:latin typeface="Times New Roman" panose="02020603050405020304" pitchFamily="18" charset="0"/>
                <a:cs typeface="Times New Roman" panose="02020603050405020304" pitchFamily="18" charset="0"/>
                <a:hlinkClick r:id="rId3"/>
              </a:rPr>
              <a:t>https://</a:t>
            </a:r>
            <a:r>
              <a:rPr lang="en-US" sz="3200" b="1" dirty="0" smtClean="0">
                <a:solidFill>
                  <a:schemeClr val="tx1"/>
                </a:solidFill>
                <a:latin typeface="Times New Roman" panose="02020603050405020304" pitchFamily="18" charset="0"/>
                <a:cs typeface="Times New Roman" panose="02020603050405020304" pitchFamily="18" charset="0"/>
                <a:hlinkClick r:id="rId3"/>
              </a:rPr>
              <a:t>classroom.google.com/</a:t>
            </a:r>
            <a:endParaRPr lang="en-US" sz="3200" b="1" dirty="0" smtClean="0">
              <a:solidFill>
                <a:schemeClr val="tx1"/>
              </a:solidFill>
              <a:latin typeface="Times New Roman" panose="02020603050405020304" pitchFamily="18" charset="0"/>
              <a:cs typeface="Times New Roman" panose="02020603050405020304" pitchFamily="18" charset="0"/>
            </a:endParaRPr>
          </a:p>
          <a:p>
            <a:r>
              <a:rPr lang="en-US" sz="3200" b="1" dirty="0" smtClean="0">
                <a:solidFill>
                  <a:schemeClr val="tx1"/>
                </a:solidFill>
                <a:latin typeface="Times New Roman" panose="02020603050405020304" pitchFamily="18" charset="0"/>
                <a:cs typeface="Times New Roman" panose="02020603050405020304" pitchFamily="18" charset="0"/>
              </a:rPr>
              <a:t>English </a:t>
            </a:r>
            <a:r>
              <a:rPr lang="en-US" sz="3200" b="1" dirty="0">
                <a:solidFill>
                  <a:schemeClr val="tx1"/>
                </a:solidFill>
                <a:latin typeface="Times New Roman" panose="02020603050405020304" pitchFamily="18" charset="0"/>
                <a:cs typeface="Times New Roman" panose="02020603050405020304" pitchFamily="18" charset="0"/>
              </a:rPr>
              <a:t>Composition &amp; Comprehension, Fall </a:t>
            </a:r>
            <a:r>
              <a:rPr lang="en-US" sz="3200" b="1" dirty="0" smtClean="0">
                <a:solidFill>
                  <a:schemeClr val="tx1"/>
                </a:solidFill>
                <a:latin typeface="Times New Roman" panose="02020603050405020304" pitchFamily="18" charset="0"/>
                <a:cs typeface="Times New Roman" panose="02020603050405020304" pitchFamily="18" charset="0"/>
              </a:rPr>
              <a:t>2020</a:t>
            </a:r>
            <a:endParaRPr lang="en-US" sz="3200" b="1" dirty="0">
              <a:solidFill>
                <a:schemeClr val="tx1"/>
              </a:solidFill>
              <a:latin typeface="Times New Roman" panose="02020603050405020304" pitchFamily="18" charset="0"/>
              <a:cs typeface="Times New Roman" panose="02020603050405020304" pitchFamily="18" charset="0"/>
            </a:endParaRPr>
          </a:p>
          <a:p>
            <a:pPr marL="0" indent="0">
              <a:buNone/>
            </a:pPr>
            <a:r>
              <a:rPr lang="en-US" sz="3200" b="1" dirty="0">
                <a:solidFill>
                  <a:schemeClr val="tx1"/>
                </a:solidFill>
                <a:latin typeface="Times New Roman" panose="02020603050405020304" pitchFamily="18" charset="0"/>
                <a:cs typeface="Times New Roman" panose="02020603050405020304" pitchFamily="18" charset="0"/>
              </a:rPr>
              <a:t> </a:t>
            </a:r>
          </a:p>
          <a:p>
            <a:pPr marL="0" indent="0" algn="ctr">
              <a:buNone/>
            </a:pPr>
            <a:r>
              <a:rPr lang="en-US" sz="6300" b="1" dirty="0" smtClean="0">
                <a:solidFill>
                  <a:schemeClr val="accent5">
                    <a:lumMod val="50000"/>
                  </a:schemeClr>
                </a:solidFill>
                <a:latin typeface="Times New Roman" panose="02020603050405020304" pitchFamily="18" charset="0"/>
                <a:cs typeface="Times New Roman" panose="02020603050405020304" pitchFamily="18" charset="0"/>
              </a:rPr>
              <a:t>Group code:    </a:t>
            </a:r>
            <a:r>
              <a:rPr lang="en-US" sz="6300" dirty="0" smtClean="0"/>
              <a:t>fjm6v24</a:t>
            </a:r>
          </a:p>
          <a:p>
            <a:pPr marL="0" indent="0" algn="ctr">
              <a:buNone/>
            </a:pPr>
            <a:r>
              <a:rPr lang="en-US" sz="6300" dirty="0" smtClean="0">
                <a:solidFill>
                  <a:schemeClr val="accent1">
                    <a:lumMod val="75000"/>
                  </a:schemeClr>
                </a:solidFill>
              </a:rPr>
              <a:t>Section 1D:   </a:t>
            </a:r>
            <a:r>
              <a:rPr lang="en-US" sz="6300" dirty="0" smtClean="0"/>
              <a:t>c6wrkiv</a:t>
            </a:r>
          </a:p>
          <a:p>
            <a:pPr marL="0" indent="0" algn="ctr">
              <a:buNone/>
            </a:pPr>
            <a:r>
              <a:rPr lang="en-US" sz="6300" dirty="0" smtClean="0">
                <a:solidFill>
                  <a:schemeClr val="accent5">
                    <a:lumMod val="75000"/>
                  </a:schemeClr>
                </a:solidFill>
              </a:rPr>
              <a:t>Section 1F</a:t>
            </a:r>
            <a:r>
              <a:rPr lang="en-US" sz="6300" smtClean="0"/>
              <a:t>:     au2t2cn</a:t>
            </a:r>
            <a:endParaRPr lang="en-US" sz="6300" dirty="0" smtClean="0"/>
          </a:p>
          <a:p>
            <a:pPr marL="0" indent="0" algn="ctr">
              <a:buNone/>
            </a:pPr>
            <a:endParaRPr lang="en-US" sz="5400" dirty="0"/>
          </a:p>
          <a:p>
            <a:pPr marL="0" indent="0">
              <a:buNone/>
            </a:pPr>
            <a:r>
              <a:rPr lang="en-US" sz="5400" dirty="0"/>
              <a:t/>
            </a:r>
            <a:br>
              <a:rPr lang="en-US" sz="5400" dirty="0"/>
            </a:br>
            <a:endParaRPr lang="en-US" sz="5400" dirty="0">
              <a:solidFill>
                <a:schemeClr val="accent5">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7957081"/>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2191</TotalTime>
  <Words>292</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Gill Sans MT</vt:lpstr>
      <vt:lpstr>Impact</vt:lpstr>
      <vt:lpstr>Times New Roman</vt:lpstr>
      <vt:lpstr>Badge</vt:lpstr>
      <vt:lpstr>ENGLISH COMPOSITION  &amp;  COMPREHENSION  SS150</vt:lpstr>
      <vt:lpstr>Course Descriptions</vt:lpstr>
      <vt:lpstr>  Course Objective</vt:lpstr>
      <vt:lpstr>Marks Distribution: </vt:lpstr>
      <vt:lpstr>PowerPoint Presentation</vt:lpstr>
      <vt:lpstr>PowerPoint Presentation</vt:lpstr>
      <vt:lpstr>Class Resources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ENGLISH LANGUAGE SS102</dc:title>
  <dc:creator>Nazia Imam</dc:creator>
  <cp:lastModifiedBy>Nazia</cp:lastModifiedBy>
  <cp:revision>24</cp:revision>
  <dcterms:created xsi:type="dcterms:W3CDTF">2015-08-10T04:57:47Z</dcterms:created>
  <dcterms:modified xsi:type="dcterms:W3CDTF">2020-09-16T06:37:40Z</dcterms:modified>
</cp:coreProperties>
</file>