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7FB284-B070-43A4-BB9E-C7E9014C458C}"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B598BFA-A360-4F33-8474-2116AA27ED92}" type="slidenum">
              <a:rPr lang="en-US" smtClean="0"/>
              <a:t>‹#›</a:t>
            </a:fld>
            <a:endParaRPr lang="en-US"/>
          </a:p>
        </p:txBody>
      </p:sp>
    </p:spTree>
    <p:extLst>
      <p:ext uri="{BB962C8B-B14F-4D97-AF65-F5344CB8AC3E}">
        <p14:creationId xmlns:p14="http://schemas.microsoft.com/office/powerpoint/2010/main" val="3926541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7FB284-B070-43A4-BB9E-C7E9014C458C}"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598BFA-A360-4F33-8474-2116AA27ED92}" type="slidenum">
              <a:rPr lang="en-US" smtClean="0"/>
              <a:t>‹#›</a:t>
            </a:fld>
            <a:endParaRPr lang="en-US"/>
          </a:p>
        </p:txBody>
      </p:sp>
    </p:spTree>
    <p:extLst>
      <p:ext uri="{BB962C8B-B14F-4D97-AF65-F5344CB8AC3E}">
        <p14:creationId xmlns:p14="http://schemas.microsoft.com/office/powerpoint/2010/main" val="75325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7FB284-B070-43A4-BB9E-C7E9014C458C}"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598BFA-A360-4F33-8474-2116AA27ED9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5067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37FB284-B070-43A4-BB9E-C7E9014C458C}"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598BFA-A360-4F33-8474-2116AA27ED92}" type="slidenum">
              <a:rPr lang="en-US" smtClean="0"/>
              <a:t>‹#›</a:t>
            </a:fld>
            <a:endParaRPr lang="en-US"/>
          </a:p>
        </p:txBody>
      </p:sp>
    </p:spTree>
    <p:extLst>
      <p:ext uri="{BB962C8B-B14F-4D97-AF65-F5344CB8AC3E}">
        <p14:creationId xmlns:p14="http://schemas.microsoft.com/office/powerpoint/2010/main" val="2486544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37FB284-B070-43A4-BB9E-C7E9014C458C}"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598BFA-A360-4F33-8474-2116AA27ED9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2650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37FB284-B070-43A4-BB9E-C7E9014C458C}"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598BFA-A360-4F33-8474-2116AA27ED92}" type="slidenum">
              <a:rPr lang="en-US" smtClean="0"/>
              <a:t>‹#›</a:t>
            </a:fld>
            <a:endParaRPr lang="en-US"/>
          </a:p>
        </p:txBody>
      </p:sp>
    </p:spTree>
    <p:extLst>
      <p:ext uri="{BB962C8B-B14F-4D97-AF65-F5344CB8AC3E}">
        <p14:creationId xmlns:p14="http://schemas.microsoft.com/office/powerpoint/2010/main" val="4097271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FB284-B070-43A4-BB9E-C7E9014C458C}"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598BFA-A360-4F33-8474-2116AA27ED92}" type="slidenum">
              <a:rPr lang="en-US" smtClean="0"/>
              <a:t>‹#›</a:t>
            </a:fld>
            <a:endParaRPr lang="en-US"/>
          </a:p>
        </p:txBody>
      </p:sp>
    </p:spTree>
    <p:extLst>
      <p:ext uri="{BB962C8B-B14F-4D97-AF65-F5344CB8AC3E}">
        <p14:creationId xmlns:p14="http://schemas.microsoft.com/office/powerpoint/2010/main" val="2786084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FB284-B070-43A4-BB9E-C7E9014C458C}"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598BFA-A360-4F33-8474-2116AA27ED92}" type="slidenum">
              <a:rPr lang="en-US" smtClean="0"/>
              <a:t>‹#›</a:t>
            </a:fld>
            <a:endParaRPr lang="en-US"/>
          </a:p>
        </p:txBody>
      </p:sp>
    </p:spTree>
    <p:extLst>
      <p:ext uri="{BB962C8B-B14F-4D97-AF65-F5344CB8AC3E}">
        <p14:creationId xmlns:p14="http://schemas.microsoft.com/office/powerpoint/2010/main" val="96923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FB284-B070-43A4-BB9E-C7E9014C458C}"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B598BFA-A360-4F33-8474-2116AA27ED92}" type="slidenum">
              <a:rPr lang="en-US" smtClean="0"/>
              <a:t>‹#›</a:t>
            </a:fld>
            <a:endParaRPr lang="en-US"/>
          </a:p>
        </p:txBody>
      </p:sp>
    </p:spTree>
    <p:extLst>
      <p:ext uri="{BB962C8B-B14F-4D97-AF65-F5344CB8AC3E}">
        <p14:creationId xmlns:p14="http://schemas.microsoft.com/office/powerpoint/2010/main" val="210293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7FB284-B070-43A4-BB9E-C7E9014C458C}" type="datetimeFigureOut">
              <a:rPr lang="en-US" smtClean="0"/>
              <a:t>9/16/2020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B598BFA-A360-4F33-8474-2116AA27ED92}" type="slidenum">
              <a:rPr lang="en-US" smtClean="0"/>
              <a:t>‹#›</a:t>
            </a:fld>
            <a:endParaRPr lang="en-US"/>
          </a:p>
        </p:txBody>
      </p:sp>
    </p:spTree>
    <p:extLst>
      <p:ext uri="{BB962C8B-B14F-4D97-AF65-F5344CB8AC3E}">
        <p14:creationId xmlns:p14="http://schemas.microsoft.com/office/powerpoint/2010/main" val="3678557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7FB284-B070-43A4-BB9E-C7E9014C458C}"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B598BFA-A360-4F33-8474-2116AA27ED92}" type="slidenum">
              <a:rPr lang="en-US" smtClean="0"/>
              <a:t>‹#›</a:t>
            </a:fld>
            <a:endParaRPr lang="en-US"/>
          </a:p>
        </p:txBody>
      </p:sp>
    </p:spTree>
    <p:extLst>
      <p:ext uri="{BB962C8B-B14F-4D97-AF65-F5344CB8AC3E}">
        <p14:creationId xmlns:p14="http://schemas.microsoft.com/office/powerpoint/2010/main" val="97182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7FB284-B070-43A4-BB9E-C7E9014C458C}" type="datetimeFigureOut">
              <a:rPr lang="en-US" smtClean="0"/>
              <a:t>9/16/2020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B598BFA-A360-4F33-8474-2116AA27ED92}" type="slidenum">
              <a:rPr lang="en-US" smtClean="0"/>
              <a:t>‹#›</a:t>
            </a:fld>
            <a:endParaRPr lang="en-US"/>
          </a:p>
        </p:txBody>
      </p:sp>
    </p:spTree>
    <p:extLst>
      <p:ext uri="{BB962C8B-B14F-4D97-AF65-F5344CB8AC3E}">
        <p14:creationId xmlns:p14="http://schemas.microsoft.com/office/powerpoint/2010/main" val="142505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7FB284-B070-43A4-BB9E-C7E9014C458C}" type="datetimeFigureOut">
              <a:rPr lang="en-US" smtClean="0"/>
              <a:t>9/16/2020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B598BFA-A360-4F33-8474-2116AA27ED92}" type="slidenum">
              <a:rPr lang="en-US" smtClean="0"/>
              <a:t>‹#›</a:t>
            </a:fld>
            <a:endParaRPr lang="en-US"/>
          </a:p>
        </p:txBody>
      </p:sp>
    </p:spTree>
    <p:extLst>
      <p:ext uri="{BB962C8B-B14F-4D97-AF65-F5344CB8AC3E}">
        <p14:creationId xmlns:p14="http://schemas.microsoft.com/office/powerpoint/2010/main" val="1992643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FB284-B070-43A4-BB9E-C7E9014C458C}" type="datetimeFigureOut">
              <a:rPr lang="en-US" smtClean="0"/>
              <a:t>9/16/2020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B598BFA-A360-4F33-8474-2116AA27ED92}" type="slidenum">
              <a:rPr lang="en-US" smtClean="0"/>
              <a:t>‹#›</a:t>
            </a:fld>
            <a:endParaRPr lang="en-US"/>
          </a:p>
        </p:txBody>
      </p:sp>
    </p:spTree>
    <p:extLst>
      <p:ext uri="{BB962C8B-B14F-4D97-AF65-F5344CB8AC3E}">
        <p14:creationId xmlns:p14="http://schemas.microsoft.com/office/powerpoint/2010/main" val="232025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7FB284-B070-43A4-BB9E-C7E9014C458C}"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B598BFA-A360-4F33-8474-2116AA27ED92}" type="slidenum">
              <a:rPr lang="en-US" smtClean="0"/>
              <a:t>‹#›</a:t>
            </a:fld>
            <a:endParaRPr lang="en-US"/>
          </a:p>
        </p:txBody>
      </p:sp>
    </p:spTree>
    <p:extLst>
      <p:ext uri="{BB962C8B-B14F-4D97-AF65-F5344CB8AC3E}">
        <p14:creationId xmlns:p14="http://schemas.microsoft.com/office/powerpoint/2010/main" val="3775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7FB284-B070-43A4-BB9E-C7E9014C458C}" type="datetimeFigureOut">
              <a:rPr lang="en-US" smtClean="0"/>
              <a:t>9/16/2020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B598BFA-A360-4F33-8474-2116AA27ED92}" type="slidenum">
              <a:rPr lang="en-US" smtClean="0"/>
              <a:t>‹#›</a:t>
            </a:fld>
            <a:endParaRPr lang="en-US"/>
          </a:p>
        </p:txBody>
      </p:sp>
    </p:spTree>
    <p:extLst>
      <p:ext uri="{BB962C8B-B14F-4D97-AF65-F5344CB8AC3E}">
        <p14:creationId xmlns:p14="http://schemas.microsoft.com/office/powerpoint/2010/main" val="306220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37FB284-B070-43A4-BB9E-C7E9014C458C}" type="datetimeFigureOut">
              <a:rPr lang="en-US" smtClean="0"/>
              <a:t>9/16/2020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B598BFA-A360-4F33-8474-2116AA27ED92}" type="slidenum">
              <a:rPr lang="en-US" smtClean="0"/>
              <a:t>‹#›</a:t>
            </a:fld>
            <a:endParaRPr lang="en-US"/>
          </a:p>
        </p:txBody>
      </p:sp>
    </p:spTree>
    <p:extLst>
      <p:ext uri="{BB962C8B-B14F-4D97-AF65-F5344CB8AC3E}">
        <p14:creationId xmlns:p14="http://schemas.microsoft.com/office/powerpoint/2010/main" val="3439011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0467" y="1378225"/>
            <a:ext cx="9293879" cy="3578087"/>
          </a:xfrm>
        </p:spPr>
        <p:txBody>
          <a:bodyPr>
            <a:normAutofit/>
          </a:bodyPr>
          <a:lstStyle/>
          <a:p>
            <a:pPr algn="ct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ENGLISH COMPOSITION </a:t>
            </a:r>
            <a:b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&amp; </a:t>
            </a:r>
            <a:b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COMPREHENSION </a:t>
            </a:r>
            <a:b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b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SS150</a:t>
            </a:r>
          </a:p>
        </p:txBody>
      </p:sp>
      <p:sp>
        <p:nvSpPr>
          <p:cNvPr id="3" name="Subtitle 2"/>
          <p:cNvSpPr>
            <a:spLocks noGrp="1"/>
          </p:cNvSpPr>
          <p:nvPr>
            <p:ph type="subTitle" idx="1"/>
          </p:nvPr>
        </p:nvSpPr>
        <p:spPr>
          <a:xfrm>
            <a:off x="4505739" y="5208103"/>
            <a:ext cx="7341704" cy="1550505"/>
          </a:xfrm>
        </p:spPr>
        <p:txBody>
          <a:bodyPr>
            <a:normAutofit lnSpcReduction="10000"/>
          </a:bodyP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COURSE INSTRUCTOR: NAZIA IMAM</a:t>
            </a:r>
          </a:p>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n</a:t>
            </a:r>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azia.imam@nu.edu.pk</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LECTURER</a:t>
            </a:r>
          </a:p>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DEPARTMENT OF SCIENCES AND HUMANITIES</a:t>
            </a:r>
          </a:p>
        </p:txBody>
      </p:sp>
    </p:spTree>
    <p:extLst>
      <p:ext uri="{BB962C8B-B14F-4D97-AF65-F5344CB8AC3E}">
        <p14:creationId xmlns:p14="http://schemas.microsoft.com/office/powerpoint/2010/main" val="8403935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399245"/>
            <a:ext cx="9753085" cy="1171978"/>
          </a:xfrm>
        </p:spPr>
        <p:txBody>
          <a:bodyPr>
            <a:normAutofit fontScale="90000"/>
          </a:bodyPr>
          <a:lstStyle/>
          <a:p>
            <a:r>
              <a:rPr lang="en-US" b="1" dirty="0">
                <a:latin typeface="Times New Roman" panose="02020603050405020304" pitchFamily="18" charset="0"/>
                <a:cs typeface="Times New Roman" panose="02020603050405020304" pitchFamily="18" charset="0"/>
              </a:rPr>
              <a:t>THE PROCESS OF READING: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442435" y="2133600"/>
            <a:ext cx="10522038" cy="4473262"/>
          </a:xfrm>
        </p:spPr>
        <p:txBody>
          <a:bodyPr>
            <a:normAutofit/>
          </a:bodyPr>
          <a:lstStyle/>
          <a:p>
            <a:pPr lvl="0"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 articles,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analyse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topic, the writer, the year of publication, in what book/magazine/newspaper is it published in, etc.</a:t>
            </a: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Pre-reading stage should prepare you for reading. It systematizes reception of new information and broadens your thinking.</a:t>
            </a:r>
          </a:p>
          <a:p>
            <a:pPr lvl="0"/>
            <a:endParaRPr lang="en-US" sz="2400" i="1" u="sng"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lvl="0"/>
            <a:r>
              <a:rPr lang="en-US" sz="2400" i="1" u="sng" dirty="0" smtClean="0">
                <a:solidFill>
                  <a:schemeClr val="tx1">
                    <a:lumMod val="95000"/>
                    <a:lumOff val="5000"/>
                  </a:schemeClr>
                </a:solidFill>
                <a:latin typeface="Times New Roman" panose="02020603050405020304" pitchFamily="18" charset="0"/>
                <a:cs typeface="Times New Roman" panose="02020603050405020304" pitchFamily="18" charset="0"/>
              </a:rPr>
              <a:t>While-reading </a:t>
            </a:r>
            <a:r>
              <a:rPr lang="en-US" sz="2400" i="1" u="sng" dirty="0">
                <a:solidFill>
                  <a:schemeClr val="tx1">
                    <a:lumMod val="95000"/>
                    <a:lumOff val="5000"/>
                  </a:schemeClr>
                </a:solidFill>
                <a:latin typeface="Times New Roman" panose="02020603050405020304" pitchFamily="18" charset="0"/>
                <a:cs typeface="Times New Roman" panose="02020603050405020304" pitchFamily="18" charset="0"/>
              </a:rPr>
              <a:t>Stage: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In this stage, actual reading takes place. Read the lines as well as in between the lines. Connect the new information with the previously held information and ideas.</a:t>
            </a:r>
          </a:p>
          <a:p>
            <a:pPr lvl="0"/>
            <a:r>
              <a:rPr lang="en-US" sz="2400" i="1" u="sng" dirty="0">
                <a:solidFill>
                  <a:schemeClr val="tx1">
                    <a:lumMod val="95000"/>
                    <a:lumOff val="5000"/>
                  </a:schemeClr>
                </a:solidFill>
                <a:latin typeface="Times New Roman" panose="02020603050405020304" pitchFamily="18" charset="0"/>
                <a:cs typeface="Times New Roman" panose="02020603050405020304" pitchFamily="18" charset="0"/>
              </a:rPr>
              <a:t>Post-reading Stage: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this stage, you evaluate the text and form an opinion about it on the basis of sound criteria.</a:t>
            </a:r>
          </a:p>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777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437" y="624110"/>
            <a:ext cx="9637175" cy="1280890"/>
          </a:xfrm>
        </p:spPr>
        <p:txBody>
          <a:bodyPr/>
          <a:lstStyle/>
          <a:p>
            <a:r>
              <a:rPr lang="en-US" b="1" dirty="0">
                <a:latin typeface="Times New Roman" panose="02020603050405020304" pitchFamily="18" charset="0"/>
                <a:cs typeface="Times New Roman" panose="02020603050405020304" pitchFamily="18" charset="0"/>
              </a:rPr>
              <a:t>LEVELS OF READING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00011" y="2133600"/>
            <a:ext cx="10225825" cy="4331594"/>
          </a:xfrm>
        </p:spPr>
        <p:txBody>
          <a:bodyPr>
            <a:normAutofit/>
          </a:bodyPr>
          <a:lstStyle/>
          <a:p>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Comprehension in reading happens at the following levels. In fact, writers organize messages in written texts at the given levels:</a:t>
            </a:r>
          </a:p>
          <a:p>
            <a:pPr marL="0" indent="0">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1. literal comprehension</a:t>
            </a:r>
          </a:p>
          <a:p>
            <a:pPr marL="0" indent="0">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2. inferential level</a:t>
            </a:r>
          </a:p>
          <a:p>
            <a:pPr marL="0" indent="0">
              <a:buNone/>
            </a:pP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3. evaluation</a:t>
            </a:r>
          </a:p>
        </p:txBody>
      </p:sp>
    </p:spTree>
    <p:extLst>
      <p:ext uri="{BB962C8B-B14F-4D97-AF65-F5344CB8AC3E}">
        <p14:creationId xmlns:p14="http://schemas.microsoft.com/office/powerpoint/2010/main" val="3572921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661375" y="334851"/>
            <a:ext cx="10341735" cy="6349284"/>
          </a:xfrm>
        </p:spPr>
        <p:txBody>
          <a:bodyPr>
            <a:normAutofit/>
          </a:bodyPr>
          <a:lstStyle/>
          <a:p>
            <a:pPr lvl="0" algn="just"/>
            <a:r>
              <a:rPr lang="en-US" sz="2400" b="1" i="1" u="sng" dirty="0">
                <a:solidFill>
                  <a:schemeClr val="tx1">
                    <a:lumMod val="95000"/>
                    <a:lumOff val="5000"/>
                  </a:schemeClr>
                </a:solidFill>
                <a:latin typeface="Times New Roman" panose="02020603050405020304" pitchFamily="18" charset="0"/>
                <a:cs typeface="Times New Roman" panose="02020603050405020304" pitchFamily="18" charset="0"/>
              </a:rPr>
              <a:t>Literal comprehension:</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(the surface level):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This level deals with messages given in a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direct and straightforward fashion</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Literal items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cover facts and details and relationship between ideas</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(such as comparison, contrast, sequence of events, or cause and effect) that are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stated explicitly in the passage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In order to be able to uncover messages on other levels, clear understanding of messages at the literal level is a must</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lvl="0" indent="0" algn="just">
              <a:buNone/>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lvl="0" algn="just"/>
            <a:r>
              <a:rPr lang="en-US" sz="2400" b="1" i="1" u="sng" dirty="0">
                <a:solidFill>
                  <a:schemeClr val="tx1">
                    <a:lumMod val="95000"/>
                    <a:lumOff val="5000"/>
                  </a:schemeClr>
                </a:solidFill>
                <a:latin typeface="Times New Roman" panose="02020603050405020304" pitchFamily="18" charset="0"/>
                <a:cs typeface="Times New Roman" panose="02020603050405020304" pitchFamily="18" charset="0"/>
              </a:rPr>
              <a:t>Inferential level:</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(in between the lines):</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In many cases, writers state ideas indirectly. They many consciously or unconsciously imply certain ideas. Smart readers uncover the hidden messages as well as without inference, one can not achieve complete understanding of a text</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lvl="0" indent="0" algn="just">
              <a:buNone/>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lvl="0" algn="just"/>
            <a:r>
              <a:rPr lang="en-US" sz="2400" b="1" i="1" u="sng" dirty="0">
                <a:solidFill>
                  <a:schemeClr val="tx1">
                    <a:lumMod val="95000"/>
                    <a:lumOff val="5000"/>
                  </a:schemeClr>
                </a:solidFill>
                <a:latin typeface="Times New Roman" panose="02020603050405020304" pitchFamily="18" charset="0"/>
                <a:cs typeface="Times New Roman" panose="02020603050405020304" pitchFamily="18" charset="0"/>
              </a:rPr>
              <a:t>Evaluation:</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(beyond the lines)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Evaluation refers to judging the content and the writer on the basis of authentic criteria. Think about what you have read.</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957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624110"/>
            <a:ext cx="9753085" cy="779687"/>
          </a:xfrm>
        </p:spPr>
        <p:txBody>
          <a:bodyPr/>
          <a:lstStyle/>
          <a:p>
            <a:r>
              <a:rPr lang="en-US" b="1" u="sng" dirty="0"/>
              <a:t>ADVANCED READING </a:t>
            </a:r>
            <a:r>
              <a:rPr lang="en-US" b="1" u="sng" dirty="0" smtClean="0"/>
              <a:t>SKILLS</a:t>
            </a:r>
            <a:endParaRPr lang="en-US" dirty="0"/>
          </a:p>
        </p:txBody>
      </p:sp>
      <p:sp>
        <p:nvSpPr>
          <p:cNvPr id="3" name="Content Placeholder 2"/>
          <p:cNvSpPr>
            <a:spLocks noGrp="1"/>
          </p:cNvSpPr>
          <p:nvPr>
            <p:ph idx="1"/>
          </p:nvPr>
        </p:nvSpPr>
        <p:spPr>
          <a:xfrm>
            <a:off x="1751527" y="1403797"/>
            <a:ext cx="9753085" cy="5190186"/>
          </a:xfrm>
        </p:spPr>
        <p:txBody>
          <a:bodyPr>
            <a:normAutofit/>
          </a:bodyPr>
          <a:lstStyle/>
          <a:p>
            <a:pPr algn="just"/>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Effective and efficient readers use many styles and strategies of reading for different purposes. Advanced reading skills include the following methods and styles of reading</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lgn="just">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lvl="0" algn="just"/>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Skimming</a:t>
            </a:r>
          </a:p>
          <a:p>
            <a:pPr lvl="0" algn="just"/>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Scanning</a:t>
            </a:r>
          </a:p>
          <a:p>
            <a:pPr lvl="0" algn="just"/>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Critical Reading</a:t>
            </a:r>
          </a:p>
          <a:p>
            <a:pPr algn="just"/>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301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624110"/>
            <a:ext cx="10161431" cy="1280890"/>
          </a:xfrm>
        </p:spPr>
        <p:txBody>
          <a:bodyPr>
            <a:normAutofit fontScale="90000"/>
          </a:bodyPr>
          <a:lstStyle/>
          <a:p>
            <a:r>
              <a:rPr lang="en-US" b="1" dirty="0">
                <a:latin typeface="Times New Roman" panose="02020603050405020304" pitchFamily="18" charset="0"/>
                <a:cs typeface="Times New Roman" panose="02020603050405020304" pitchFamily="18" charset="0"/>
              </a:rPr>
              <a:t>The SQ3R method (survey, question, read, recall, review)</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75008" y="2133599"/>
            <a:ext cx="10229604" cy="4460383"/>
          </a:xfrm>
        </p:spPr>
        <p:txBody>
          <a:bodyPr>
            <a:normAutofit/>
          </a:bodyPr>
          <a:lstStyle/>
          <a:p>
            <a:pPr marL="0" indent="0">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In essence, the process works like this</a:t>
            </a:r>
            <a:r>
              <a:rPr lang="en-US" sz="28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Survey the text in advance.</a:t>
            </a:r>
          </a:p>
          <a:p>
            <a:pPr marL="514350" lvl="0" indent="-514350">
              <a:buFont typeface="+mj-lt"/>
              <a:buAutoNum type="arabicPeriod"/>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Form questions before you start reading.</a:t>
            </a:r>
          </a:p>
          <a:p>
            <a:pPr marL="514350" lvl="0" indent="-514350">
              <a:buFont typeface="+mj-lt"/>
              <a:buAutoNum type="arabicPeriod"/>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Read the text.</a:t>
            </a:r>
          </a:p>
          <a:p>
            <a:pPr marL="514350" lvl="0" indent="-514350">
              <a:buFont typeface="+mj-lt"/>
              <a:buAutoNum type="arabicPeriod"/>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Recite and/or record important points during and after reading.</a:t>
            </a:r>
          </a:p>
          <a:p>
            <a:pPr marL="514350" lvl="0" indent="-514350">
              <a:buFont typeface="+mj-lt"/>
              <a:buAutoNum type="arabicPeriod"/>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Review and reflect on the text after you read.</a:t>
            </a:r>
          </a:p>
        </p:txBody>
      </p:sp>
    </p:spTree>
    <p:extLst>
      <p:ext uri="{BB962C8B-B14F-4D97-AF65-F5344CB8AC3E}">
        <p14:creationId xmlns:p14="http://schemas.microsoft.com/office/powerpoint/2010/main" val="1161332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Course Descriptions: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This course is designed to develop skills in speaking, listening, reading and writing, and studying communicative functions of the target language. Emphasis is on skill acquisition through the use of select reading material from different banks of authentic and non-authentic texts. Through understanding the global, inter-relational nature of skills, students are enabled to retain and apply what they have learnt. It will also orient students to the semantic and socio/psycho-linguistic dynamics of language.</a:t>
            </a:r>
          </a:p>
        </p:txBody>
      </p:sp>
    </p:spTree>
    <p:extLst>
      <p:ext uri="{BB962C8B-B14F-4D97-AF65-F5344CB8AC3E}">
        <p14:creationId xmlns:p14="http://schemas.microsoft.com/office/powerpoint/2010/main" val="2100137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Marks Distribution: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2417641"/>
              </p:ext>
            </p:extLst>
          </p:nvPr>
        </p:nvGraphicFramePr>
        <p:xfrm>
          <a:off x="2592925" y="1905000"/>
          <a:ext cx="6799486" cy="4172751"/>
        </p:xfrm>
        <a:graphic>
          <a:graphicData uri="http://schemas.openxmlformats.org/drawingml/2006/table">
            <a:tbl>
              <a:tblPr firstRow="1" firstCol="1" bandRow="1">
                <a:tableStyleId>{5C22544A-7EE6-4342-B048-85BDC9FD1C3A}</a:tableStyleId>
              </a:tblPr>
              <a:tblGrid>
                <a:gridCol w="3704844"/>
                <a:gridCol w="3094642"/>
              </a:tblGrid>
              <a:tr h="463639">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Particulars</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 Marks</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r>
              <a:tr h="463639">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1. Quiz</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 6%</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r>
              <a:tr h="463639">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2. Classroom Assignments</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 4   %</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r>
              <a:tr h="463639">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3. Homework Assignments</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 4 %</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r>
              <a:tr h="463639">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4. Final Project</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4 %</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r>
              <a:tr h="463639">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5. Class Performance</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 2 %</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r>
              <a:tr h="463639">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6. Mid-Terms</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 30 %</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r>
              <a:tr h="463639">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7. Final Exam</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 50 %</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r>
              <a:tr h="463639">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Total:-</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c>
                  <a:txBody>
                    <a:bodyPr/>
                    <a:lstStyle/>
                    <a:p>
                      <a:pPr marL="0" marR="0" algn="l">
                        <a:lnSpc>
                          <a:spcPct val="107000"/>
                        </a:lnSpc>
                        <a:spcBef>
                          <a:spcPts val="0"/>
                        </a:spcBef>
                        <a:spcAft>
                          <a:spcPts val="0"/>
                        </a:spcAft>
                      </a:pP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100</a:t>
                      </a:r>
                      <a:endParaRPr lang="en-US"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305" marR="27305" marT="0" marB="0" anchor="ctr"/>
                </a:tc>
              </a:tr>
            </a:tbl>
          </a:graphicData>
        </a:graphic>
      </p:graphicFrame>
    </p:spTree>
    <p:extLst>
      <p:ext uri="{BB962C8B-B14F-4D97-AF65-F5344CB8AC3E}">
        <p14:creationId xmlns:p14="http://schemas.microsoft.com/office/powerpoint/2010/main" val="3115304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6858373"/>
              </p:ext>
            </p:extLst>
          </p:nvPr>
        </p:nvGraphicFramePr>
        <p:xfrm>
          <a:off x="1609859" y="412125"/>
          <a:ext cx="10457645" cy="5544312"/>
        </p:xfrm>
        <a:graphic>
          <a:graphicData uri="http://schemas.openxmlformats.org/drawingml/2006/table">
            <a:tbl>
              <a:tblPr firstRow="1" firstCol="1" bandRow="1">
                <a:tableStyleId>{5C22544A-7EE6-4342-B048-85BDC9FD1C3A}</a:tableStyleId>
              </a:tblPr>
              <a:tblGrid>
                <a:gridCol w="953776"/>
                <a:gridCol w="9503869"/>
              </a:tblGrid>
              <a:tr h="214017">
                <a:tc>
                  <a:txBody>
                    <a:bodyPr/>
                    <a:lstStyle/>
                    <a:p>
                      <a:pPr marL="0" marR="0" algn="l">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Weeks</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nchor="ctr"/>
                </a:tc>
                <a:tc>
                  <a:txBody>
                    <a:bodyPr/>
                    <a:lstStyle/>
                    <a:p>
                      <a:pPr marL="0" marR="0" algn="l">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Contents/Topics</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nchor="ctr"/>
                </a:tc>
              </a:tr>
              <a:tr h="428033">
                <a:tc>
                  <a:txBody>
                    <a:bodyPr/>
                    <a:lstStyle/>
                    <a:p>
                      <a:pPr marL="0" marR="0" algn="ctr">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1</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c>
                  <a:txBody>
                    <a:bodyPr/>
                    <a:lstStyle/>
                    <a:p>
                      <a:pPr marL="0" marR="0" algn="l">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Introduction. Ice-breaking activities. Introduction to Reading; Skimming and Scanning. Reading Assignment.</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r>
              <a:tr h="428033">
                <a:tc>
                  <a:txBody>
                    <a:bodyPr/>
                    <a:lstStyle/>
                    <a:p>
                      <a:pPr marL="0" marR="0" algn="ctr">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2</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c>
                  <a:txBody>
                    <a:bodyPr/>
                    <a:lstStyle/>
                    <a:p>
                      <a:pPr marL="0" marR="0" algn="l">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 Activity on Academic Writing Style. Inferential Reading: Fables. Reading and Vocabulary Assignment Topic: Formal and Informal</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r>
              <a:tr h="428033">
                <a:tc>
                  <a:txBody>
                    <a:bodyPr/>
                    <a:lstStyle/>
                    <a:p>
                      <a:pPr marL="0" marR="0" algn="ctr">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3</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c>
                  <a:txBody>
                    <a:bodyPr/>
                    <a:lstStyle/>
                    <a:p>
                      <a:pPr marL="0" marR="0" algn="l">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Exercise on Sentence Structures. Inferential Reading: Prediction, Author’s Purpose.  Activity &amp; Assignment. Reading and Vocabulary Assignment Topic: Finance</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r>
              <a:tr h="620320">
                <a:tc>
                  <a:txBody>
                    <a:bodyPr/>
                    <a:lstStyle/>
                    <a:p>
                      <a:pPr marL="0" marR="0" algn="ctr">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4</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c>
                  <a:txBody>
                    <a:bodyPr/>
                    <a:lstStyle/>
                    <a:p>
                      <a:pPr marL="0" marR="0" algn="l">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Activities on Writing Topic Sentences and creating essay outline. Inferential Reading: Tone of the text. Reading Assignment and Vocabulary Practice Topic: Education</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r>
              <a:tr h="449283">
                <a:tc>
                  <a:txBody>
                    <a:bodyPr/>
                    <a:lstStyle/>
                    <a:p>
                      <a:pPr marL="0" marR="0" algn="ctr">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5</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c>
                  <a:txBody>
                    <a:bodyPr/>
                    <a:lstStyle/>
                    <a:p>
                      <a:pPr marL="0" marR="0" algn="l">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Exercise on writing Body Paragraph. Critical Reading of the texts: Winston Churchill’s Prep School; How to Study. Reading and Vocabulary Activity Topic: Politics</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r>
              <a:tr h="226377">
                <a:tc>
                  <a:txBody>
                    <a:bodyPr/>
                    <a:lstStyle/>
                    <a:p>
                      <a:pPr marL="0" marR="0" algn="ctr">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6</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c>
                  <a:txBody>
                    <a:bodyPr/>
                    <a:lstStyle/>
                    <a:p>
                      <a:pPr marL="0" marR="0" algn="l">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Mid 1</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r>
              <a:tr h="238876">
                <a:tc>
                  <a:txBody>
                    <a:bodyPr/>
                    <a:lstStyle/>
                    <a:p>
                      <a:pPr marL="0" marR="0" algn="ctr">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7</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c>
                  <a:txBody>
                    <a:bodyPr/>
                    <a:lstStyle/>
                    <a:p>
                      <a:pPr marL="0" marR="0" algn="l">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Evaluative Reading. Reading and Vocabulary Activity Topic: Weather.</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r>
              <a:tr h="438173">
                <a:tc>
                  <a:txBody>
                    <a:bodyPr/>
                    <a:lstStyle/>
                    <a:p>
                      <a:pPr marL="0" marR="0" algn="ctr">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8</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c>
                  <a:txBody>
                    <a:bodyPr/>
                    <a:lstStyle/>
                    <a:p>
                      <a:pPr marL="0" marR="0" algn="l">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Activities on Writing Introduction and Conclusion Paragraph. Critical Reading: Fact or Opinion? Reading and Vocabulary Activity Topic: Food. </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r>
              <a:tr h="428033">
                <a:tc>
                  <a:txBody>
                    <a:bodyPr/>
                    <a:lstStyle/>
                    <a:p>
                      <a:pPr marL="0" marR="0" algn="ctr">
                        <a:lnSpc>
                          <a:spcPct val="107000"/>
                        </a:lnSpc>
                        <a:spcBef>
                          <a:spcPts val="0"/>
                        </a:spcBef>
                        <a:spcAft>
                          <a:spcPts val="0"/>
                        </a:spcAft>
                      </a:pPr>
                      <a:r>
                        <a:rPr lang="en-US" sz="2000">
                          <a:solidFill>
                            <a:schemeClr val="tx1">
                              <a:lumMod val="95000"/>
                              <a:lumOff val="5000"/>
                            </a:schemeClr>
                          </a:solidFill>
                          <a:effectLst/>
                          <a:latin typeface="Times New Roman" panose="02020603050405020304" pitchFamily="18" charset="0"/>
                          <a:cs typeface="Times New Roman" panose="02020603050405020304" pitchFamily="18" charset="0"/>
                        </a:rPr>
                        <a:t>9</a:t>
                      </a:r>
                      <a:endParaRPr lang="en-US" sz="20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c>
                  <a:txBody>
                    <a:bodyPr/>
                    <a:lstStyle/>
                    <a:p>
                      <a:pPr marL="0" marR="0" algn="l">
                        <a:lnSpc>
                          <a:spcPct val="107000"/>
                        </a:lnSpc>
                        <a:spcBef>
                          <a:spcPts val="0"/>
                        </a:spcBef>
                        <a:spcAft>
                          <a:spcPts val="0"/>
                        </a:spcAft>
                      </a:pPr>
                      <a:r>
                        <a:rPr lang="en-US" sz="2000" dirty="0">
                          <a:solidFill>
                            <a:schemeClr val="tx1">
                              <a:lumMod val="95000"/>
                              <a:lumOff val="5000"/>
                            </a:schemeClr>
                          </a:solidFill>
                          <a:effectLst/>
                          <a:latin typeface="Times New Roman" panose="02020603050405020304" pitchFamily="18" charset="0"/>
                          <a:cs typeface="Times New Roman" panose="02020603050405020304" pitchFamily="18" charset="0"/>
                        </a:rPr>
                        <a:t>Critical Thinking: Identifying Underlying Assumptions. Reading and Vocabulary Activity. Reading and Vocabulary Activity Topic: Leisure.</a:t>
                      </a:r>
                      <a:endPar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6508" marR="46508" marT="0" marB="0"/>
                </a:tc>
              </a:tr>
            </a:tbl>
          </a:graphicData>
        </a:graphic>
      </p:graphicFrame>
    </p:spTree>
    <p:extLst>
      <p:ext uri="{BB962C8B-B14F-4D97-AF65-F5344CB8AC3E}">
        <p14:creationId xmlns:p14="http://schemas.microsoft.com/office/powerpoint/2010/main" val="347354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1430633"/>
              </p:ext>
            </p:extLst>
          </p:nvPr>
        </p:nvGraphicFramePr>
        <p:xfrm>
          <a:off x="1790163" y="624109"/>
          <a:ext cx="10109916" cy="6225090"/>
        </p:xfrm>
        <a:graphic>
          <a:graphicData uri="http://schemas.openxmlformats.org/drawingml/2006/table">
            <a:tbl>
              <a:tblPr firstRow="1" firstCol="1" bandRow="1">
                <a:tableStyleId>{5C22544A-7EE6-4342-B048-85BDC9FD1C3A}</a:tableStyleId>
              </a:tblPr>
              <a:tblGrid>
                <a:gridCol w="922062"/>
                <a:gridCol w="9187854"/>
              </a:tblGrid>
              <a:tr h="1040277">
                <a:tc>
                  <a:txBody>
                    <a:bodyPr/>
                    <a:lstStyle/>
                    <a:p>
                      <a:pPr marL="0" marR="0" algn="ctr">
                        <a:lnSpc>
                          <a:spcPct val="107000"/>
                        </a:lnSpc>
                        <a:spcBef>
                          <a:spcPts val="0"/>
                        </a:spcBef>
                        <a:spcAft>
                          <a:spcPts val="0"/>
                        </a:spcAft>
                      </a:pP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10</a:t>
                      </a:r>
                      <a:endParaRPr lang="en-US"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Activities on Revision and Editing. Critical Reading: Drawing Conclusions; Implications. Reading and Vocabulary Activity: Logic- Love is a Fallacy.</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06713">
                <a:tc>
                  <a:txBody>
                    <a:bodyPr/>
                    <a:lstStyle/>
                    <a:p>
                      <a:pPr marL="0" marR="0" algn="ctr">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11</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Vocabulary and Reading Practice for Argumentative and Persuasive Essays.</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59549">
                <a:tc>
                  <a:txBody>
                    <a:bodyPr/>
                    <a:lstStyle/>
                    <a:p>
                      <a:pPr marL="0" marR="0" algn="ctr">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12</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Mid II</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40623">
                <a:tc>
                  <a:txBody>
                    <a:bodyPr/>
                    <a:lstStyle/>
                    <a:p>
                      <a:pPr marL="0" marR="0" algn="ctr">
                        <a:lnSpc>
                          <a:spcPct val="107000"/>
                        </a:lnSpc>
                        <a:spcBef>
                          <a:spcPts val="0"/>
                        </a:spcBef>
                        <a:spcAft>
                          <a:spcPts val="0"/>
                        </a:spcAft>
                      </a:pP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13</a:t>
                      </a:r>
                      <a:endParaRPr lang="en-US"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Vocabulary and Reading Practice for Descriptive Essays. Reading and Vocabulary Activity Topic: Transport.</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120829">
                <a:tc>
                  <a:txBody>
                    <a:bodyPr/>
                    <a:lstStyle/>
                    <a:p>
                      <a:pPr marL="0" marR="0" algn="ctr">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14</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Vocabulary and Reading Practice for Compare and Contrast Essays. Reading and Vocabulary Activity Topic: Social Concerns</a:t>
                      </a:r>
                      <a:endParaRPr lang="en-US"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06713">
                <a:tc>
                  <a:txBody>
                    <a:bodyPr/>
                    <a:lstStyle/>
                    <a:p>
                      <a:pPr marL="0" marR="0" algn="ctr">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15</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Reading and Vocabulary Activity Topic: Tourism</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40623">
                <a:tc>
                  <a:txBody>
                    <a:bodyPr/>
                    <a:lstStyle/>
                    <a:p>
                      <a:pPr marL="0" marR="0" algn="l">
                        <a:lnSpc>
                          <a:spcPct val="107000"/>
                        </a:lnSpc>
                        <a:spcBef>
                          <a:spcPts val="0"/>
                        </a:spcBef>
                        <a:spcAft>
                          <a:spcPts val="0"/>
                        </a:spcAft>
                      </a:pPr>
                      <a:r>
                        <a:rPr lang="en-US" sz="2400">
                          <a:solidFill>
                            <a:schemeClr val="tx1">
                              <a:lumMod val="95000"/>
                              <a:lumOff val="5000"/>
                            </a:schemeClr>
                          </a:solidFill>
                          <a:effectLst/>
                          <a:latin typeface="Times New Roman" panose="02020603050405020304" pitchFamily="18" charset="0"/>
                          <a:cs typeface="Times New Roman" panose="02020603050405020304" pitchFamily="18" charset="0"/>
                        </a:rPr>
                        <a:t>16</a:t>
                      </a:r>
                      <a:endParaRPr lang="en-US" sz="24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Revision</a:t>
                      </a:r>
                    </a:p>
                    <a:p>
                      <a:pPr marL="0" marR="0" algn="l">
                        <a:lnSpc>
                          <a:spcPct val="107000"/>
                        </a:lnSpc>
                        <a:spcBef>
                          <a:spcPts val="0"/>
                        </a:spcBef>
                        <a:spcAft>
                          <a:spcPts val="0"/>
                        </a:spcAft>
                      </a:pP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Lab: Final Exam of Lab</a:t>
                      </a:r>
                      <a:endParaRPr lang="en-US"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396495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622738" y="399245"/>
            <a:ext cx="9881874" cy="5511977"/>
          </a:xfrm>
        </p:spPr>
        <p:txBody>
          <a:bodyPr>
            <a:normAutofit lnSpcReduction="10000"/>
          </a:bodyPr>
          <a:lstStyle/>
          <a:p>
            <a:r>
              <a:rPr lang="en-US" sz="3200" dirty="0">
                <a:solidFill>
                  <a:schemeClr val="tx1"/>
                </a:solidFill>
                <a:latin typeface="Times New Roman" panose="02020603050405020304" pitchFamily="18" charset="0"/>
                <a:cs typeface="Times New Roman" panose="02020603050405020304" pitchFamily="18" charset="0"/>
              </a:rPr>
              <a:t>Attendance</a:t>
            </a:r>
          </a:p>
          <a:p>
            <a:r>
              <a:rPr lang="en-US" sz="3200" dirty="0">
                <a:solidFill>
                  <a:schemeClr val="tx1"/>
                </a:solidFill>
                <a:latin typeface="Times New Roman" panose="02020603050405020304" pitchFamily="18" charset="0"/>
                <a:cs typeface="Times New Roman" panose="02020603050405020304" pitchFamily="18" charset="0"/>
              </a:rPr>
              <a:t>Class timing</a:t>
            </a:r>
          </a:p>
          <a:p>
            <a:r>
              <a:rPr lang="en-US" sz="3200" dirty="0">
                <a:solidFill>
                  <a:schemeClr val="tx1"/>
                </a:solidFill>
                <a:latin typeface="Times New Roman" panose="02020603050405020304" pitchFamily="18" charset="0"/>
                <a:cs typeface="Times New Roman" panose="02020603050405020304" pitchFamily="18" charset="0"/>
              </a:rPr>
              <a:t>Lab work</a:t>
            </a:r>
          </a:p>
          <a:p>
            <a:r>
              <a:rPr lang="en-US" sz="3200" dirty="0">
                <a:solidFill>
                  <a:schemeClr val="tx1"/>
                </a:solidFill>
                <a:latin typeface="Times New Roman" panose="02020603050405020304" pitchFamily="18" charset="0"/>
                <a:cs typeface="Times New Roman" panose="02020603050405020304" pitchFamily="18" charset="0"/>
              </a:rPr>
              <a:t>Class </a:t>
            </a:r>
            <a:r>
              <a:rPr lang="en-US" sz="3200" dirty="0" smtClean="0">
                <a:solidFill>
                  <a:schemeClr val="tx1"/>
                </a:solidFill>
                <a:latin typeface="Times New Roman" panose="02020603050405020304" pitchFamily="18" charset="0"/>
                <a:cs typeface="Times New Roman" panose="02020603050405020304" pitchFamily="18" charset="0"/>
              </a:rPr>
              <a:t>activities</a:t>
            </a:r>
          </a:p>
          <a:p>
            <a:endParaRPr lang="en-US" sz="3200" dirty="0">
              <a:solidFill>
                <a:schemeClr val="tx1"/>
              </a:solidFill>
              <a:latin typeface="Times New Roman" panose="02020603050405020304" pitchFamily="18" charset="0"/>
              <a:cs typeface="Times New Roman" panose="02020603050405020304" pitchFamily="18" charset="0"/>
            </a:endParaRPr>
          </a:p>
          <a:p>
            <a:pPr marL="0" indent="0">
              <a:buNone/>
            </a:pPr>
            <a:r>
              <a:rPr lang="en-US" sz="3200" dirty="0" smtClean="0">
                <a:solidFill>
                  <a:schemeClr val="tx1"/>
                </a:solidFill>
                <a:latin typeface="Times New Roman" panose="02020603050405020304" pitchFamily="18" charset="0"/>
                <a:cs typeface="Times New Roman" panose="02020603050405020304" pitchFamily="18" charset="0"/>
              </a:rPr>
              <a:t>Google Classroom</a:t>
            </a:r>
          </a:p>
          <a:p>
            <a:pPr marL="0" indent="0">
              <a:buNone/>
            </a:pPr>
            <a:r>
              <a:rPr lang="en-US" sz="4000" dirty="0" smtClean="0">
                <a:solidFill>
                  <a:schemeClr val="tx1"/>
                </a:solidFill>
                <a:latin typeface="Times New Roman" panose="02020603050405020304" pitchFamily="18" charset="0"/>
                <a:cs typeface="Times New Roman" panose="02020603050405020304" pitchFamily="18" charset="0"/>
              </a:rPr>
              <a:t>Class code for Section A: </a:t>
            </a:r>
            <a:r>
              <a:rPr lang="en-US" sz="6000" dirty="0" err="1" smtClean="0">
                <a:solidFill>
                  <a:schemeClr val="tx1">
                    <a:lumMod val="95000"/>
                    <a:lumOff val="5000"/>
                  </a:schemeClr>
                </a:solidFill>
                <a:latin typeface="Times New Roman" panose="02020603050405020304" pitchFamily="18" charset="0"/>
                <a:cs typeface="Times New Roman" panose="02020603050405020304" pitchFamily="18" charset="0"/>
              </a:rPr>
              <a:t>veufwxx</a:t>
            </a:r>
            <a:endParaRPr lang="en-US" sz="6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US" sz="4000" dirty="0" smtClean="0">
                <a:solidFill>
                  <a:schemeClr val="accent1">
                    <a:lumMod val="75000"/>
                  </a:schemeClr>
                </a:solidFill>
                <a:latin typeface="Times New Roman" panose="02020603050405020304" pitchFamily="18" charset="0"/>
                <a:cs typeface="Times New Roman" panose="02020603050405020304" pitchFamily="18" charset="0"/>
              </a:rPr>
              <a:t>Section E</a:t>
            </a:r>
            <a:r>
              <a:rPr lang="en-US" sz="60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6000" dirty="0" err="1" smtClean="0">
                <a:solidFill>
                  <a:schemeClr val="accent1">
                    <a:lumMod val="75000"/>
                  </a:schemeClr>
                </a:solidFill>
                <a:latin typeface="Times New Roman" panose="02020603050405020304" pitchFamily="18" charset="0"/>
                <a:cs typeface="Times New Roman" panose="02020603050405020304" pitchFamily="18" charset="0"/>
              </a:rPr>
              <a:t>ayczyms</a:t>
            </a:r>
            <a:endParaRPr lang="en-US" sz="6000" dirty="0">
              <a:solidFill>
                <a:schemeClr val="accent1">
                  <a:lumMod val="75000"/>
                </a:schemeClr>
              </a:solidFill>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85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solidFill>
                  <a:schemeClr val="tx1">
                    <a:lumMod val="95000"/>
                    <a:lumOff val="5000"/>
                  </a:schemeClr>
                </a:solidFill>
                <a:latin typeface="Times New Roman" panose="02020603050405020304" pitchFamily="18" charset="0"/>
                <a:cs typeface="Times New Roman" panose="02020603050405020304" pitchFamily="18" charset="0"/>
              </a:rPr>
              <a:t>ATIVITY TIME</a:t>
            </a:r>
          </a:p>
        </p:txBody>
      </p:sp>
      <p:sp>
        <p:nvSpPr>
          <p:cNvPr id="3" name="Content Placeholder 2"/>
          <p:cNvSpPr>
            <a:spLocks noGrp="1"/>
          </p:cNvSpPr>
          <p:nvPr>
            <p:ph idx="1"/>
          </p:nvPr>
        </p:nvSpPr>
        <p:spPr/>
        <p:txBody>
          <a:bodyPr>
            <a:normAutofit/>
          </a:bodyPr>
          <a:lstStyle/>
          <a:p>
            <a:r>
              <a:rPr lang="en-US" sz="2600" dirty="0">
                <a:solidFill>
                  <a:schemeClr val="tx1"/>
                </a:solidFill>
                <a:latin typeface="Times New Roman" panose="02020603050405020304" pitchFamily="18" charset="0"/>
                <a:cs typeface="Times New Roman" panose="02020603050405020304" pitchFamily="18" charset="0"/>
              </a:rPr>
              <a:t>You have 10 minutes. Find three other students you share something in common with — though not anything obvious or visible, such as hair color. </a:t>
            </a:r>
          </a:p>
        </p:txBody>
      </p:sp>
    </p:spTree>
    <p:extLst>
      <p:ext uri="{BB962C8B-B14F-4D97-AF65-F5344CB8AC3E}">
        <p14:creationId xmlns:p14="http://schemas.microsoft.com/office/powerpoint/2010/main" val="1639070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624110"/>
            <a:ext cx="9675812" cy="1280890"/>
          </a:xfrm>
        </p:spPr>
        <p:txBody>
          <a:bodyPr/>
          <a:lstStyle/>
          <a:p>
            <a:r>
              <a:rPr lang="en-US" b="1" dirty="0" smtClean="0">
                <a:latin typeface="Times New Roman" panose="02020603050405020304" pitchFamily="18" charset="0"/>
                <a:cs typeface="Times New Roman" panose="02020603050405020304" pitchFamily="18" charset="0"/>
              </a:rPr>
              <a:t>Introduction to Reading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1" y="2133600"/>
            <a:ext cx="10148551" cy="4421746"/>
          </a:xfrm>
        </p:spPr>
        <p:txBody>
          <a:bodyPr>
            <a:normAutofit/>
          </a:bodyPr>
          <a:lstStyle/>
          <a:p>
            <a:pPr marL="0" indent="0" algn="just">
              <a:buNone/>
            </a:pPr>
            <a:r>
              <a:rPr lang="en-US" sz="2400" b="1" u="sng" dirty="0">
                <a:solidFill>
                  <a:schemeClr val="tx1">
                    <a:lumMod val="95000"/>
                    <a:lumOff val="5000"/>
                  </a:schemeClr>
                </a:solidFill>
                <a:latin typeface="Times New Roman" panose="02020603050405020304" pitchFamily="18" charset="0"/>
                <a:cs typeface="Times New Roman" panose="02020603050405020304" pitchFamily="18" charset="0"/>
              </a:rPr>
              <a:t>Definition:</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Mental activity performed to get messages from written language. Reading is associated with understanding and comprehension. It demands effort and hard work.</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876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011" y="283336"/>
            <a:ext cx="9804601" cy="1030310"/>
          </a:xfrm>
        </p:spPr>
        <p:txBody>
          <a:bodyPr>
            <a:normAutofit fontScale="90000"/>
          </a:bodyPr>
          <a:lstStyle/>
          <a:p>
            <a:r>
              <a:rPr lang="en-US" b="1" dirty="0">
                <a:latin typeface="Times New Roman" panose="02020603050405020304" pitchFamily="18" charset="0"/>
                <a:cs typeface="Times New Roman" panose="02020603050405020304" pitchFamily="18" charset="0"/>
              </a:rPr>
              <a:t>THE PROCESS OF READING: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8186" y="1481070"/>
            <a:ext cx="11337186" cy="5376930"/>
          </a:xfrm>
        </p:spPr>
        <p:txBody>
          <a:bodyPr>
            <a:noAutofit/>
          </a:bodyPr>
          <a:lstStyle/>
          <a:p>
            <a:pPr marL="0" indent="0" algn="just">
              <a:buNone/>
            </a:pP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The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process of reading has the following steps:</a:t>
            </a:r>
          </a:p>
          <a:p>
            <a:pPr lvl="0" algn="just"/>
            <a:r>
              <a:rPr lang="en-US" sz="2400" b="1" i="1" u="sng" dirty="0">
                <a:solidFill>
                  <a:schemeClr val="tx1">
                    <a:lumMod val="95000"/>
                    <a:lumOff val="5000"/>
                  </a:schemeClr>
                </a:solidFill>
                <a:latin typeface="Times New Roman" panose="02020603050405020304" pitchFamily="18" charset="0"/>
                <a:cs typeface="Times New Roman" panose="02020603050405020304" pitchFamily="18" charset="0"/>
              </a:rPr>
              <a:t>Pre-reading Stage:</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Before reading something you must consider the following questions: </a:t>
            </a:r>
          </a:p>
          <a:p>
            <a:pPr lvl="0"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Have I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read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anything on the given topic before? If yes, what did I read? Recall the previous information.</a:t>
            </a:r>
          </a:p>
          <a:p>
            <a:pPr lvl="0"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If you have never read anything on the given topic, think of ideas and information you currently have on the given topic.</a:t>
            </a:r>
          </a:p>
          <a:p>
            <a:pPr lvl="0"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How important and relevant is the topic to real life?</a:t>
            </a:r>
          </a:p>
          <a:p>
            <a:pPr lvl="0"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Does it interest you?</a:t>
            </a:r>
          </a:p>
          <a:p>
            <a:pPr lvl="0"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For a book, research journal/paper,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etc</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analyse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the title, the writer, year of publication, publication institute, content page, etc.</a:t>
            </a:r>
          </a:p>
          <a:p>
            <a:pPr algn="just"/>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705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503</TotalTime>
  <Words>987</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Wisp</vt:lpstr>
      <vt:lpstr>ENGLISH COMPOSITION  &amp;  COMPREHENSION  SS150</vt:lpstr>
      <vt:lpstr>Course Descriptions: </vt:lpstr>
      <vt:lpstr>Marks Distribution:</vt:lpstr>
      <vt:lpstr>PowerPoint Presentation</vt:lpstr>
      <vt:lpstr>PowerPoint Presentation</vt:lpstr>
      <vt:lpstr>PowerPoint Presentation</vt:lpstr>
      <vt:lpstr>ATIVITY TIME</vt:lpstr>
      <vt:lpstr>Introduction to Reading</vt:lpstr>
      <vt:lpstr>THE PROCESS OF READING: </vt:lpstr>
      <vt:lpstr>THE PROCESS OF READING: </vt:lpstr>
      <vt:lpstr>LEVELS OF READING</vt:lpstr>
      <vt:lpstr>PowerPoint Presentation</vt:lpstr>
      <vt:lpstr>ADVANCED READING SKILLS</vt:lpstr>
      <vt:lpstr>The SQ3R method (survey, question, read, recall, review)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COMPOSITION  &amp;  COMPREHENSION  SS150</dc:title>
  <dc:creator>Nazia</dc:creator>
  <cp:lastModifiedBy>Nazia</cp:lastModifiedBy>
  <cp:revision>16</cp:revision>
  <dcterms:created xsi:type="dcterms:W3CDTF">2020-09-15T06:27:35Z</dcterms:created>
  <dcterms:modified xsi:type="dcterms:W3CDTF">2020-09-16T10:33:09Z</dcterms:modified>
</cp:coreProperties>
</file>