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6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0400" y="1713500"/>
            <a:ext cx="8771200" cy="2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48800" y="5154267"/>
            <a:ext cx="6294400" cy="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854463" y="2913902"/>
            <a:ext cx="5451748" cy="5451748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629666" y="-1439685"/>
            <a:ext cx="5026084" cy="15144076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995867" y="-733633"/>
            <a:ext cx="2643967" cy="2684767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10839234" y="3406702"/>
            <a:ext cx="5630517" cy="5451748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1241034" y="-2909234"/>
            <a:ext cx="3339401" cy="61004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6640142" y="-14140989"/>
            <a:ext cx="5026084" cy="15144076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32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619000" y="1686433"/>
            <a:ext cx="8954000" cy="17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8810197" y="3825988"/>
            <a:ext cx="2177020" cy="6002313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3869849" y="-6532205"/>
            <a:ext cx="4962601" cy="16181231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11241018" y="-2464969"/>
            <a:ext cx="5026084" cy="15144076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3274600" y="3939000"/>
            <a:ext cx="5642800" cy="72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03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749000" y="5315867"/>
            <a:ext cx="8694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749000" y="2579433"/>
            <a:ext cx="8694000" cy="20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10890585" y="-6532205"/>
            <a:ext cx="4962601" cy="16181231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3804615" y="-3257838"/>
            <a:ext cx="4962601" cy="16181231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11515453" y="4172817"/>
            <a:ext cx="348081" cy="5217688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3594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4052533" y="24167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4052533" y="3805800"/>
            <a:ext cx="5511200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2165467" y="2879169"/>
            <a:ext cx="1435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4326834" y="-8888705"/>
            <a:ext cx="4962601" cy="16181231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3343210" y="5346842"/>
            <a:ext cx="18241961" cy="496260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64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11421001" y="-392816"/>
            <a:ext cx="317252" cy="4297983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985899" y="860015"/>
            <a:ext cx="5026084" cy="15144076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1154200" y="2519325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1154200" y="2011000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1154200" y="4247859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1154200" y="3739533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9499400" y="2308133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9499400" y="4037500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7997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11033985" y="-7742572"/>
            <a:ext cx="4962601" cy="16181231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3804615" y="-3508438"/>
            <a:ext cx="4962601" cy="16181231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3224200" y="665633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3224195" y="1772233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3224200" y="4559067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3224195" y="5665667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3224200" y="2612351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3224195" y="3718951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804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8312239" y="-15482"/>
            <a:ext cx="6905123" cy="6904604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4075133" y="-9387951"/>
            <a:ext cx="5026084" cy="15144076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4816763" y="2913902"/>
            <a:ext cx="5451748" cy="5451748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561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5601849" y="1619600"/>
            <a:ext cx="56296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5601849" y="3786767"/>
            <a:ext cx="5629600" cy="13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900900" y="-2563498"/>
            <a:ext cx="5630517" cy="5451748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93033" y="5132249"/>
            <a:ext cx="5026084" cy="15144076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2087399" y="3968200"/>
            <a:ext cx="3339401" cy="61004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858599" y="-13626085"/>
            <a:ext cx="5026084" cy="15144076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7429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1154167" y="1046300"/>
            <a:ext cx="4649600" cy="2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1286227" y="-1575484"/>
            <a:ext cx="4028963" cy="4195035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3633681" y="6111970"/>
            <a:ext cx="9169311" cy="404797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1154167" y="4136333"/>
            <a:ext cx="4649600" cy="14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3483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5212433" y="1777000"/>
            <a:ext cx="5152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68658" y="-13905455"/>
            <a:ext cx="5026084" cy="15144076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4555048" y="5585242"/>
            <a:ext cx="16102855" cy="496260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9927026" y="719331"/>
            <a:ext cx="1718357" cy="2518237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7304" y="2356587"/>
            <a:ext cx="4195035" cy="4028963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214366" y="876748"/>
            <a:ext cx="1544233" cy="3758819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3461768" y="-3113067"/>
            <a:ext cx="3339401" cy="61004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5543433" y="3097733"/>
            <a:ext cx="4490800" cy="157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12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962697" y="-7978405"/>
            <a:ext cx="5026084" cy="1496491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1300967" y="6005169"/>
            <a:ext cx="5630517" cy="5451748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3158200" y="2173233"/>
            <a:ext cx="5493600" cy="2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66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942400" y="31655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183200" y="4692033"/>
            <a:ext cx="38256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942400" y="1631851"/>
            <a:ext cx="6307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76093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3"/>
          <p:cNvSpPr/>
          <p:nvPr/>
        </p:nvSpPr>
        <p:spPr>
          <a:xfrm>
            <a:off x="790352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3"/>
          <p:cNvGrpSpPr/>
          <p:nvPr/>
        </p:nvGrpSpPr>
        <p:grpSpPr>
          <a:xfrm>
            <a:off x="-2166495" y="-6122"/>
            <a:ext cx="6905123" cy="6904604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76077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3"/>
          <p:cNvGrpSpPr/>
          <p:nvPr/>
        </p:nvGrpSpPr>
        <p:grpSpPr>
          <a:xfrm>
            <a:off x="-1418687" y="3075464"/>
            <a:ext cx="4028963" cy="4195035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3"/>
          <p:cNvGrpSpPr/>
          <p:nvPr/>
        </p:nvGrpSpPr>
        <p:grpSpPr>
          <a:xfrm>
            <a:off x="1010750" y="3655050"/>
            <a:ext cx="1662757" cy="1787405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790335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3"/>
          <p:cNvSpPr/>
          <p:nvPr/>
        </p:nvSpPr>
        <p:spPr>
          <a:xfrm rot="8083927">
            <a:off x="10740184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3"/>
          <p:cNvSpPr/>
          <p:nvPr/>
        </p:nvSpPr>
        <p:spPr>
          <a:xfrm rot="10800000">
            <a:off x="11254448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" name="Google Shape;109;p3"/>
          <p:cNvGrpSpPr/>
          <p:nvPr/>
        </p:nvGrpSpPr>
        <p:grpSpPr>
          <a:xfrm>
            <a:off x="7453372" y="-15482"/>
            <a:ext cx="6905123" cy="6904604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 rot="8083927">
            <a:off x="10740200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" name="Google Shape;115;p3"/>
          <p:cNvGrpSpPr/>
          <p:nvPr/>
        </p:nvGrpSpPr>
        <p:grpSpPr>
          <a:xfrm>
            <a:off x="9581724" y="-387500"/>
            <a:ext cx="4028963" cy="4195035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3"/>
          <p:cNvSpPr/>
          <p:nvPr/>
        </p:nvSpPr>
        <p:spPr>
          <a:xfrm rot="10800000">
            <a:off x="11254465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8780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11429167" y="-3131469"/>
            <a:ext cx="5026084" cy="15144076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864293" y="5981902"/>
            <a:ext cx="5630517" cy="5451748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691863" y="-1170318"/>
            <a:ext cx="4028963" cy="4195035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054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4090349" y="-4035397"/>
            <a:ext cx="4962601" cy="16181231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11429418" y="-3380130"/>
            <a:ext cx="4962601" cy="16181231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0225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816533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816533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689019" y="6083502"/>
            <a:ext cx="5630517" cy="5451748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10867152" y="-6532205"/>
            <a:ext cx="4962601" cy="16181231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4075109" y="-2220135"/>
            <a:ext cx="5026084" cy="15144076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0541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9509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61277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951000" y="1739100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3140010" y="6132565"/>
            <a:ext cx="9169311" cy="400384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079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1154163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1154163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7951829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7951829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4552996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4552996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11350670" y="2913902"/>
            <a:ext cx="5451748" cy="5451748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8727985" y="-13905451"/>
            <a:ext cx="5026084" cy="15144076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1300967" y="6221935"/>
            <a:ext cx="5630517" cy="5451748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489808" y="-1446130"/>
            <a:ext cx="2643967" cy="2684767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136741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6455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6455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78339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78339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47397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47397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11266085" y="-8211072"/>
            <a:ext cx="4962601" cy="16102855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7342239" y="6081233"/>
            <a:ext cx="9279260" cy="501964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5" name="Google Shape;1795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693584" y="1291785"/>
            <a:ext cx="156697" cy="959731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22885238" y="613186"/>
            <a:ext cx="24216831" cy="7427028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0713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843700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843700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843700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843700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7882467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7882467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7882467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7882467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441394" y="3868083"/>
            <a:ext cx="4028963" cy="4195035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7544034" y="6221935"/>
            <a:ext cx="5630517" cy="5451748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4091349" y="-13263630"/>
            <a:ext cx="5003385" cy="16181231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9819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4816763" y="4728635"/>
            <a:ext cx="5451748" cy="5451748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950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950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8772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8772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8390572" y="-6122"/>
            <a:ext cx="6905123" cy="6904604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6165633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6165633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3558300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3558300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5389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11040934" y="-1448425"/>
            <a:ext cx="5630517" cy="5451748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4011649" y="-6523822"/>
            <a:ext cx="4962601" cy="16181231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4433101" y="6081232"/>
            <a:ext cx="9289199" cy="400384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6236116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6236116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1103367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1103367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7947033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7947033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4525200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4525200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814284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814284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393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2407833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2407833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2407833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2407833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2407833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2407833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7547667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7547667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7547667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7547667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7547667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7547667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9625080" y="-2330536"/>
            <a:ext cx="4028963" cy="4195035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88300" y="2733987"/>
            <a:ext cx="824701" cy="7775348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11665684" y="719380"/>
            <a:ext cx="156697" cy="692053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6865503" y="6507702"/>
            <a:ext cx="5451748" cy="5451748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1183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950967" y="1598667"/>
            <a:ext cx="10290000" cy="4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4"/>
          <p:cNvGrpSpPr/>
          <p:nvPr/>
        </p:nvGrpSpPr>
        <p:grpSpPr>
          <a:xfrm>
            <a:off x="-4227015" y="4602903"/>
            <a:ext cx="4962601" cy="16181231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441394" y="-1430418"/>
            <a:ext cx="4028963" cy="4195035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0582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3573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3573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3573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3573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79474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79474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79474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79474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465241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465241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465241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465241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554734" y="4109351"/>
            <a:ext cx="317252" cy="4297983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11241018" y="-6532205"/>
            <a:ext cx="4962601" cy="16181231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4091982" y="-4110389"/>
            <a:ext cx="4962601" cy="12537460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5878576" y="6132575"/>
            <a:ext cx="2853649" cy="357552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53464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81791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7886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363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65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25709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25709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65351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65351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797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4433999" y="-93451"/>
            <a:ext cx="5026084" cy="15144076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819359" y="-1674464"/>
            <a:ext cx="2643967" cy="2684767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102927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3576401" y="832815"/>
            <a:ext cx="5026084" cy="15144076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10839234" y="-147865"/>
            <a:ext cx="5630517" cy="5451748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3514349" y="-6954469"/>
            <a:ext cx="5026084" cy="15144076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2253400" y="585133"/>
            <a:ext cx="7685200" cy="1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3388200" y="2733833"/>
            <a:ext cx="5415600" cy="2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10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669200" y="1712900"/>
            <a:ext cx="8853600" cy="2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11029737" y="-7392405"/>
            <a:ext cx="5026084" cy="15144076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8922825" y="-1811455"/>
            <a:ext cx="5026084" cy="15144076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4244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3126000" y="1838492"/>
            <a:ext cx="59400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3399200" y="3393308"/>
            <a:ext cx="5393600" cy="1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3" name="Google Shape;573;p9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064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8989600" cy="68580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7911918" y="5254649"/>
            <a:ext cx="5026084" cy="15144076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950967" y="3063567"/>
            <a:ext cx="5068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26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9265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4" r:id="rId31"/>
    <p:sldLayoutId id="2147483695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30" name="Google Shape;2630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195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700" y="2379870"/>
            <a:ext cx="8771200" cy="1815430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Cybersecurity: Protecting Our </a:t>
            </a:r>
            <a:r>
              <a:rPr lang="en-US" sz="4000" dirty="0" smtClean="0">
                <a:latin typeface="+mj-lt"/>
              </a:rPr>
              <a:t/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Digital </a:t>
            </a:r>
            <a:r>
              <a:rPr lang="en-US" sz="4000" dirty="0" smtClean="0">
                <a:latin typeface="+mj-lt"/>
              </a:rPr>
              <a:t>World</a:t>
            </a:r>
            <a:endParaRPr lang="en-US" sz="4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9100" y="4021700"/>
            <a:ext cx="6294400" cy="2836300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Understanding Threats and Defense Mechanisms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MUHAMMAD OBAID ULLAH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Cybersecurity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477" y="2790789"/>
            <a:ext cx="3086000" cy="1642951"/>
          </a:xfrm>
        </p:spPr>
        <p:txBody>
          <a:bodyPr/>
          <a:lstStyle/>
          <a:p>
            <a:r>
              <a:rPr lang="en-US" sz="1800" dirty="0" smtClean="0"/>
              <a:t>Protects digital systems and data from unauthorized access, attacks, or damage</a:t>
            </a:r>
            <a:r>
              <a:rPr lang="en-US" sz="1800" dirty="0"/>
              <a:t>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256952" y="2139515"/>
            <a:ext cx="3086000" cy="508399"/>
          </a:xfrm>
        </p:spPr>
        <p:txBody>
          <a:bodyPr/>
          <a:lstStyle/>
          <a:p>
            <a:r>
              <a:rPr lang="en-US" sz="1950" i="1" u="sng" dirty="0" smtClean="0"/>
              <a:t>Cybersecurity Defined:</a:t>
            </a:r>
          </a:p>
          <a:p>
            <a:endParaRPr lang="en-US" sz="2050" dirty="0" smtClean="0"/>
          </a:p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8088292" y="2738324"/>
            <a:ext cx="3086000" cy="1090674"/>
          </a:xfrm>
        </p:spPr>
        <p:txBody>
          <a:bodyPr/>
          <a:lstStyle/>
          <a:p>
            <a:r>
              <a:rPr lang="en-US" dirty="0" smtClean="0"/>
              <a:t>Rising </a:t>
            </a:r>
            <a:r>
              <a:rPr lang="en-US" dirty="0" smtClean="0"/>
              <a:t>cyber attacks </a:t>
            </a:r>
            <a:r>
              <a:rPr lang="en-US" dirty="0" smtClean="0"/>
              <a:t>demand stronger security measures.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7951829" y="2139515"/>
            <a:ext cx="3086000" cy="508400"/>
          </a:xfrm>
        </p:spPr>
        <p:txBody>
          <a:bodyPr/>
          <a:lstStyle/>
          <a:p>
            <a:r>
              <a:rPr lang="en-US" sz="2000" i="1" u="sng" dirty="0" smtClean="0"/>
              <a:t>Increasing Threats:</a:t>
            </a:r>
            <a:endParaRPr lang="en-US" sz="2000" i="1" u="sn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4568007" y="2802048"/>
            <a:ext cx="3086000" cy="1223852"/>
          </a:xfrm>
        </p:spPr>
        <p:txBody>
          <a:bodyPr/>
          <a:lstStyle/>
          <a:p>
            <a:r>
              <a:rPr lang="en-US" dirty="0" smtClean="0"/>
              <a:t>Safeguard personal, financial, and business information from being stolen or compromised</a:t>
            </a:r>
          </a:p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4517244" y="2139515"/>
            <a:ext cx="3086000" cy="508400"/>
          </a:xfrm>
        </p:spPr>
        <p:txBody>
          <a:bodyPr/>
          <a:lstStyle/>
          <a:p>
            <a:r>
              <a:rPr lang="en-US" sz="2000" i="1" u="sng" dirty="0" smtClean="0"/>
              <a:t>Importance:</a:t>
            </a:r>
            <a:endParaRPr lang="en-US" sz="2000" i="1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55" y="4025900"/>
            <a:ext cx="4208144" cy="26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67" y="338367"/>
            <a:ext cx="10290000" cy="637600"/>
          </a:xfrm>
        </p:spPr>
        <p:txBody>
          <a:bodyPr/>
          <a:lstStyle/>
          <a:p>
            <a:r>
              <a:rPr lang="en-US" sz="4000" dirty="0" smtClean="0"/>
              <a:t>Key Points in Cybersecurity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967" y="1219200"/>
            <a:ext cx="10290000" cy="5638800"/>
          </a:xfrm>
        </p:spPr>
        <p:txBody>
          <a:bodyPr/>
          <a:lstStyle/>
          <a:p>
            <a:pPr marL="643462" indent="-457200">
              <a:buFont typeface="+mj-lt"/>
              <a:buAutoNum type="arabicPeriod"/>
            </a:pPr>
            <a:r>
              <a:rPr lang="en-US" sz="1400" dirty="0" smtClean="0"/>
              <a:t>Common </a:t>
            </a:r>
            <a:r>
              <a:rPr lang="en-US" sz="1400" dirty="0"/>
              <a:t>Cyber Threats</a:t>
            </a:r>
            <a:r>
              <a:rPr lang="en-US" sz="1400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Malware</a:t>
            </a:r>
            <a:r>
              <a:rPr lang="en-US" sz="1400" dirty="0"/>
              <a:t>: Malicious software like viruses and </a:t>
            </a:r>
            <a:r>
              <a:rPr lang="en-US" sz="1400" dirty="0" err="1" smtClean="0"/>
              <a:t>ransomware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Phishing</a:t>
            </a:r>
            <a:r>
              <a:rPr lang="en-US" sz="1400" dirty="0"/>
              <a:t>: Fraudulent attempts to steal sensitive information</a:t>
            </a:r>
            <a:r>
              <a:rPr lang="en-US" sz="1400" dirty="0" smtClean="0"/>
              <a:t>.</a:t>
            </a:r>
          </a:p>
          <a:p>
            <a:pPr marL="795847" lvl="1" indent="0">
              <a:buNone/>
            </a:pPr>
            <a:endParaRPr lang="en-US" sz="1400" dirty="0" smtClean="0"/>
          </a:p>
          <a:p>
            <a:pPr marL="643462" indent="-457200">
              <a:buFont typeface="+mj-lt"/>
              <a:buAutoNum type="arabicPeriod"/>
            </a:pPr>
            <a:r>
              <a:rPr lang="en-US" sz="1400" dirty="0" smtClean="0"/>
              <a:t>Importance </a:t>
            </a:r>
            <a:r>
              <a:rPr lang="en-US" sz="1400" dirty="0"/>
              <a:t>of Personal Data Security</a:t>
            </a:r>
            <a:r>
              <a:rPr lang="en-US" sz="1400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Privacy</a:t>
            </a:r>
            <a:r>
              <a:rPr lang="en-US" sz="1400" dirty="0"/>
              <a:t>: Protects against identity theft and data breaches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Trust</a:t>
            </a:r>
            <a:r>
              <a:rPr lang="en-US" sz="1400" dirty="0"/>
              <a:t>: Maintains confidence in digital interactions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643462" indent="-457200">
              <a:buFont typeface="+mj-lt"/>
              <a:buAutoNum type="arabicPeriod"/>
            </a:pPr>
            <a:r>
              <a:rPr lang="en-US" sz="1400" dirty="0" smtClean="0"/>
              <a:t>Strategies </a:t>
            </a:r>
            <a:r>
              <a:rPr lang="en-US" sz="1400" dirty="0"/>
              <a:t>for Cyber </a:t>
            </a:r>
            <a:r>
              <a:rPr lang="en-US" sz="1400" dirty="0" smtClean="0"/>
              <a:t>Defense: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Strong </a:t>
            </a:r>
            <a:r>
              <a:rPr lang="en-US" sz="1400" dirty="0"/>
              <a:t>Passwords: Unique and complex passwords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Two-Factor </a:t>
            </a:r>
            <a:r>
              <a:rPr lang="en-US" sz="1400" dirty="0"/>
              <a:t>Authentication: Adds an extra security layer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Security </a:t>
            </a:r>
            <a:r>
              <a:rPr lang="en-US" sz="1400" dirty="0"/>
              <a:t>Awareness: Educates users on safe practices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05" y="1219199"/>
            <a:ext cx="3399182" cy="1699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06" y="3021496"/>
            <a:ext cx="2923081" cy="1722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35" y="4844912"/>
            <a:ext cx="3233530" cy="19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67" y="123019"/>
            <a:ext cx="10290000" cy="637600"/>
          </a:xfrm>
        </p:spPr>
        <p:txBody>
          <a:bodyPr/>
          <a:lstStyle/>
          <a:p>
            <a:r>
              <a:rPr lang="en-US" sz="3600" dirty="0"/>
              <a:t>Case Study: The 2017 Equifax Data Breach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967" y="861391"/>
            <a:ext cx="10290000" cy="58839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Overview</a:t>
            </a:r>
            <a:r>
              <a:rPr lang="en-US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Incident</a:t>
            </a:r>
            <a:r>
              <a:rPr lang="en-US" sz="1600" dirty="0"/>
              <a:t>: In 2017, Equifax, a major credit reporting agency, experienced a massive data breach</a:t>
            </a:r>
            <a:r>
              <a:rPr lang="en-US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Impact</a:t>
            </a:r>
            <a:r>
              <a:rPr lang="en-US" sz="1600" dirty="0"/>
              <a:t>: Personal data of over 147 million people, including Social Security numbers and financial information, was compromised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Key Details</a:t>
            </a:r>
            <a:r>
              <a:rPr lang="en-US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Cause</a:t>
            </a:r>
            <a:r>
              <a:rPr lang="en-US" sz="1600" dirty="0"/>
              <a:t>: The breach occurred due to a vulnerability in Equifax's web application framework that was not patched in time</a:t>
            </a:r>
            <a:r>
              <a:rPr lang="en-US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Consequences</a:t>
            </a:r>
            <a:r>
              <a:rPr lang="en-US" sz="1600" dirty="0"/>
              <a:t>: Significant financial and reputational damage to Equifax, along with legal repercussions and loss of consumer trust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Lessons Learned</a:t>
            </a:r>
            <a:r>
              <a:rPr lang="en-US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Importance </a:t>
            </a:r>
            <a:r>
              <a:rPr lang="en-US" sz="1600" dirty="0"/>
              <a:t>of Regular Software Updates: Highlighted the need for timely patching of vulnerabilities</a:t>
            </a:r>
            <a:r>
              <a:rPr lang="en-US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Data </a:t>
            </a:r>
            <a:r>
              <a:rPr lang="en-US" sz="1600" dirty="0"/>
              <a:t>Protection: Emphasized the necessity for strong data protection measures and robust security protocols.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81" y="3909391"/>
            <a:ext cx="1797171" cy="19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72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67" y="176028"/>
            <a:ext cx="10290000" cy="637600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985" y="989066"/>
            <a:ext cx="10290000" cy="5703282"/>
          </a:xfrm>
        </p:spPr>
        <p:txBody>
          <a:bodyPr/>
          <a:lstStyle/>
          <a:p>
            <a:r>
              <a:rPr lang="en-US" b="1" i="1" u="sng" dirty="0"/>
              <a:t>Main Takeaways</a:t>
            </a:r>
            <a:r>
              <a:rPr lang="en-US" b="1" i="1" u="sng" dirty="0" smtClean="0"/>
              <a:t>:</a:t>
            </a:r>
          </a:p>
          <a:p>
            <a:pPr lvl="1"/>
            <a:r>
              <a:rPr lang="en-US" b="1" dirty="0" smtClean="0"/>
              <a:t>Importance </a:t>
            </a:r>
            <a:r>
              <a:rPr lang="en-US" b="1" dirty="0"/>
              <a:t>of Cybersecurity: </a:t>
            </a:r>
            <a:r>
              <a:rPr lang="en-US" dirty="0"/>
              <a:t>Essential for protecting sensitive information and maintaining trust in digital systems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Proactive </a:t>
            </a:r>
            <a:r>
              <a:rPr lang="en-US" b="1" dirty="0"/>
              <a:t>Measures: </a:t>
            </a:r>
            <a:r>
              <a:rPr lang="en-US" dirty="0"/>
              <a:t>Regular updates, strong passwords, and security training are key strategies for preventing </a:t>
            </a:r>
            <a:r>
              <a:rPr lang="en-US" dirty="0" smtClean="0"/>
              <a:t>cyber attacks</a:t>
            </a:r>
            <a:r>
              <a:rPr lang="en-US" dirty="0" smtClean="0"/>
              <a:t>.</a:t>
            </a:r>
          </a:p>
          <a:p>
            <a:r>
              <a:rPr lang="en-US" b="1" i="1" u="sng" dirty="0" smtClean="0"/>
              <a:t>Call </a:t>
            </a:r>
            <a:r>
              <a:rPr lang="en-US" b="1" i="1" u="sng" dirty="0"/>
              <a:t>to Action</a:t>
            </a:r>
            <a:r>
              <a:rPr lang="en-US" b="1" i="1" u="sng" dirty="0" smtClean="0"/>
              <a:t>:</a:t>
            </a:r>
          </a:p>
          <a:p>
            <a:pPr lvl="1"/>
            <a:r>
              <a:rPr lang="en-US" b="1" dirty="0" smtClean="0"/>
              <a:t>Stay </a:t>
            </a:r>
            <a:r>
              <a:rPr lang="en-US" b="1" dirty="0"/>
              <a:t>Vigilant: </a:t>
            </a:r>
            <a:r>
              <a:rPr lang="en-US" dirty="0"/>
              <a:t>Encourage everyone to regularly update security practices and remain aware of new threats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Adopt </a:t>
            </a:r>
            <a:r>
              <a:rPr lang="en-US" b="1" dirty="0"/>
              <a:t>Best Practices: </a:t>
            </a:r>
            <a:r>
              <a:rPr lang="en-US" dirty="0"/>
              <a:t>Urge the use of strong, unique passwords, two-factor authentication, and ongoing education about cybersecurity.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28" y="5239024"/>
            <a:ext cx="2808734" cy="16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&amp; Mathematics Major For College_ Computer Science &amp; Programming by Slidesgo</Template>
  <TotalTime>158</TotalTime>
  <Words>344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Computer Science &amp; Mathematics Major For College: Computer Science &amp; Programming by Slidesgo</vt:lpstr>
      <vt:lpstr>Slidesgo Final Pages</vt:lpstr>
      <vt:lpstr>Cybersecurity: Protecting Our  Digital World</vt:lpstr>
      <vt:lpstr>Introduction to Cybersecurity </vt:lpstr>
      <vt:lpstr>Key Points in Cybersecurity  </vt:lpstr>
      <vt:lpstr>Case Study: The 2017 Equifax Data Breach</vt:lpstr>
      <vt:lpstr>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Cybersecurity: Protecting Our Digital World</dc:title>
  <dc:creator>dell</dc:creator>
  <cp:lastModifiedBy>Muhammad Obaid Ullah</cp:lastModifiedBy>
  <cp:revision>28</cp:revision>
  <dcterms:created xsi:type="dcterms:W3CDTF">2024-08-31T17:49:45Z</dcterms:created>
  <dcterms:modified xsi:type="dcterms:W3CDTF">2024-09-01T02:28:19Z</dcterms:modified>
</cp:coreProperties>
</file>