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01" r:id="rId4"/>
    <p:sldId id="298" r:id="rId5"/>
    <p:sldId id="299" r:id="rId6"/>
    <p:sldId id="300" r:id="rId7"/>
    <p:sldId id="297" r:id="rId8"/>
    <p:sldId id="302" r:id="rId9"/>
    <p:sldId id="303" r:id="rId10"/>
    <p:sldId id="305" r:id="rId11"/>
    <p:sldId id="304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275" r:id="rId24"/>
  </p:sldIdLst>
  <p:sldSz cx="9144000" cy="5143500" type="screen16x9"/>
  <p:notesSz cx="6858000" cy="9144000"/>
  <p:embeddedFontLst>
    <p:embeddedFont>
      <p:font typeface="Aldrich" panose="020B0604020202020204" charset="0"/>
      <p:regular r:id="rId26"/>
    </p:embeddedFont>
    <p:embeddedFont>
      <p:font typeface="Anaheim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0B8B0-7650-416B-857B-6A482F8E113E}">
  <a:tblStyle styleId="{4200B8B0-7650-416B-857B-6A482F8E1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155958-B54D-4451-9981-39534F7441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7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94" name="Google Shape;294;p2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96" name="Google Shape;296;p2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1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3" name="Google Shape;303;p2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04" name="Google Shape;304;p2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HTML + CSS</a:t>
            </a:r>
            <a:endParaRPr dirty="0"/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60E5EA-ECCA-F2D0-DD3A-35823F3DF821}"/>
              </a:ext>
            </a:extLst>
          </p:cNvPr>
          <p:cNvSpPr/>
          <p:nvPr/>
        </p:nvSpPr>
        <p:spPr>
          <a:xfrm>
            <a:off x="529447" y="1916641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3B984F-3752-ECC2-9D18-F65C1B3F1839}"/>
              </a:ext>
            </a:extLst>
          </p:cNvPr>
          <p:cNvSpPr/>
          <p:nvPr/>
        </p:nvSpPr>
        <p:spPr>
          <a:xfrm>
            <a:off x="8418895" y="839055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529447" y="1799637"/>
            <a:ext cx="5310433" cy="2230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Grocery Store Website *Frontend*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2A-EE86-EF30-4825-C351F781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FE65C-B25C-981B-5A3A-C136B273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14104253"/>
          </a:xfrm>
          <a:prstGeom prst="rect">
            <a:avLst/>
          </a:prstGeom>
        </p:spPr>
      </p:pic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CBA91A28-6AC7-0BA3-069D-7C0BB869244D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8" name="Google Shape;701;p50">
              <a:extLst>
                <a:ext uri="{FF2B5EF4-FFF2-40B4-BE49-F238E27FC236}">
                  <a16:creationId xmlns:a16="http://schemas.microsoft.com/office/drawing/2014/main" id="{BA1119F9-0DDF-6A40-BA00-2D19A089F07E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0E084EBA-DAE6-2D52-CD60-915FCD3DDC3A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FB44551C-5266-0179-BCAC-7716157A6DBF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" name="Google Shape;704;p50">
              <a:extLst>
                <a:ext uri="{FF2B5EF4-FFF2-40B4-BE49-F238E27FC236}">
                  <a16:creationId xmlns:a16="http://schemas.microsoft.com/office/drawing/2014/main" id="{D3463D5F-1FBC-8CE7-9513-A04F18F83218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228E276-764F-6B99-E7AB-3CF85AAABC74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Navbar/Header consists of a logo(far right) and a &lt;div&gt;(far left), containing multiple &lt;a&gt; tags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9143E-0159-6761-438D-21A49381873C}"/>
              </a:ext>
            </a:extLst>
          </p:cNvPr>
          <p:cNvSpPr/>
          <p:nvPr/>
        </p:nvSpPr>
        <p:spPr>
          <a:xfrm>
            <a:off x="0" y="0"/>
            <a:ext cx="9144000" cy="4095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3DC22-F727-6916-D782-B2F5ABEEBDD2}"/>
              </a:ext>
            </a:extLst>
          </p:cNvPr>
          <p:cNvSpPr/>
          <p:nvPr/>
        </p:nvSpPr>
        <p:spPr>
          <a:xfrm>
            <a:off x="66675" y="76200"/>
            <a:ext cx="1295400" cy="25717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F5568-1A29-6591-D170-53A7316AAEC3}"/>
              </a:ext>
            </a:extLst>
          </p:cNvPr>
          <p:cNvSpPr/>
          <p:nvPr/>
        </p:nvSpPr>
        <p:spPr>
          <a:xfrm>
            <a:off x="6734175" y="76200"/>
            <a:ext cx="2266950" cy="25717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5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1405-880C-16A1-EF98-D7E72056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F091E-E003-22A1-FF87-EE54C857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14104253"/>
          </a:xfrm>
          <a:prstGeom prst="rect">
            <a:avLst/>
          </a:prstGeom>
        </p:spPr>
      </p:pic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9DBA7D26-84D8-22FA-C838-5CAE49CCB3AA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8" name="Google Shape;701;p50">
              <a:extLst>
                <a:ext uri="{FF2B5EF4-FFF2-40B4-BE49-F238E27FC236}">
                  <a16:creationId xmlns:a16="http://schemas.microsoft.com/office/drawing/2014/main" id="{0CA65A05-365B-8049-C732-985F1B79EC1F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B3B2D7F7-0FAB-6781-2983-D861A3F78422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24956137-B271-C9CB-5CEC-9DF4F79EF5B5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" name="Google Shape;704;p50">
              <a:extLst>
                <a:ext uri="{FF2B5EF4-FFF2-40B4-BE49-F238E27FC236}">
                  <a16:creationId xmlns:a16="http://schemas.microsoft.com/office/drawing/2014/main" id="{C2D4E96C-4CA7-1AEA-9709-19AB880A690B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B1DA85-697F-95E4-E766-3986ED28B1D7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Navbar/Header consists of a logo(far right) and a &lt;div&gt;(far left), containing multiple &lt;a&gt; tags also in a &lt;div&gt;.</a:t>
            </a:r>
          </a:p>
        </p:txBody>
      </p:sp>
    </p:spTree>
    <p:extLst>
      <p:ext uri="{BB962C8B-B14F-4D97-AF65-F5344CB8AC3E}">
        <p14:creationId xmlns:p14="http://schemas.microsoft.com/office/powerpoint/2010/main" val="184849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B308-1EBF-A5BE-57A9-AD15C679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26150-1F2D-C4F8-1CAF-EFBD3150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FB0FDE-33AA-D844-4960-9ED27AD51B33}"/>
              </a:ext>
            </a:extLst>
          </p:cNvPr>
          <p:cNvSpPr/>
          <p:nvPr/>
        </p:nvSpPr>
        <p:spPr>
          <a:xfrm>
            <a:off x="0" y="382612"/>
            <a:ext cx="9144000" cy="231296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9FDA1B2F-91D6-B69F-EE7F-068EAAF887C6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8" name="Google Shape;701;p50">
              <a:extLst>
                <a:ext uri="{FF2B5EF4-FFF2-40B4-BE49-F238E27FC236}">
                  <a16:creationId xmlns:a16="http://schemas.microsoft.com/office/drawing/2014/main" id="{8588D8CE-7804-3968-BFC3-649E9A78CF73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6982CFDF-FB44-DDA3-6DF3-29E089577E66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80FF91B3-16A9-59ED-11D2-913B60CD0D59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" name="Google Shape;704;p50">
              <a:extLst>
                <a:ext uri="{FF2B5EF4-FFF2-40B4-BE49-F238E27FC236}">
                  <a16:creationId xmlns:a16="http://schemas.microsoft.com/office/drawing/2014/main" id="{C8209DBC-5E67-0B31-3050-1C0AF9086E9D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FC860-F793-B051-A338-AA19BF0C975A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Picture section does not contain any element, but the picture itself is applied as the background through CSS.</a:t>
            </a:r>
          </a:p>
        </p:txBody>
      </p:sp>
    </p:spTree>
    <p:extLst>
      <p:ext uri="{BB962C8B-B14F-4D97-AF65-F5344CB8AC3E}">
        <p14:creationId xmlns:p14="http://schemas.microsoft.com/office/powerpoint/2010/main" val="318638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172D-3207-2CC3-DABC-50EDB1C8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7C311-00FF-1900-AFF5-5A0B0E96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5591E0-0753-ED9B-7E53-EA41788219F0}"/>
              </a:ext>
            </a:extLst>
          </p:cNvPr>
          <p:cNvSpPr/>
          <p:nvPr/>
        </p:nvSpPr>
        <p:spPr>
          <a:xfrm>
            <a:off x="0" y="382612"/>
            <a:ext cx="9144000" cy="231296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28D948C0-5202-6CD2-7111-7A87A3AC13E2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8" name="Google Shape;701;p50">
              <a:extLst>
                <a:ext uri="{FF2B5EF4-FFF2-40B4-BE49-F238E27FC236}">
                  <a16:creationId xmlns:a16="http://schemas.microsoft.com/office/drawing/2014/main" id="{8954D207-EE72-E3C8-CE83-78C37360E919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263FAFCB-084C-F4E6-64A5-A7F50A4AAFCA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2BC9DF72-B01F-0A0C-0602-9DA837452A8B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" name="Google Shape;704;p50">
              <a:extLst>
                <a:ext uri="{FF2B5EF4-FFF2-40B4-BE49-F238E27FC236}">
                  <a16:creationId xmlns:a16="http://schemas.microsoft.com/office/drawing/2014/main" id="{18C93D48-CACA-9C50-98EA-0B43CF36AEEA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93C96F-B74B-17C5-9D2E-E5E6CAE943B9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Picture section does not contain any element. The picture itself is applied as the background through CSS.</a:t>
            </a:r>
          </a:p>
        </p:txBody>
      </p:sp>
    </p:spTree>
    <p:extLst>
      <p:ext uri="{BB962C8B-B14F-4D97-AF65-F5344CB8AC3E}">
        <p14:creationId xmlns:p14="http://schemas.microsoft.com/office/powerpoint/2010/main" val="260577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9A6F7-B955-75B5-173C-3CD75BD3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0181E-45D6-0548-B593-FE68630D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33680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888D51-BA30-2006-5464-74667C1A9C3A}"/>
              </a:ext>
            </a:extLst>
          </p:cNvPr>
          <p:cNvSpPr/>
          <p:nvPr/>
        </p:nvSpPr>
        <p:spPr>
          <a:xfrm>
            <a:off x="0" y="382490"/>
            <a:ext cx="9144000" cy="49896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EF1B0-03B2-EA1D-DBCC-4CC7A82730FD}"/>
              </a:ext>
            </a:extLst>
          </p:cNvPr>
          <p:cNvSpPr/>
          <p:nvPr/>
        </p:nvSpPr>
        <p:spPr>
          <a:xfrm>
            <a:off x="3060700" y="546100"/>
            <a:ext cx="2908300" cy="558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57AA8-FEE3-149A-AB54-20D6AEED3515}"/>
              </a:ext>
            </a:extLst>
          </p:cNvPr>
          <p:cNvSpPr/>
          <p:nvPr/>
        </p:nvSpPr>
        <p:spPr>
          <a:xfrm>
            <a:off x="812800" y="1700310"/>
            <a:ext cx="7416800" cy="30607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DEDA7B89-1556-E1EB-2C3F-47F47C17230F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8" name="Google Shape;701;p50">
              <a:extLst>
                <a:ext uri="{FF2B5EF4-FFF2-40B4-BE49-F238E27FC236}">
                  <a16:creationId xmlns:a16="http://schemas.microsoft.com/office/drawing/2014/main" id="{423EEA40-AE50-B978-5B87-45A4ABEB7BCA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EA05D190-A292-F540-4A7F-7229532190F6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2AE1D2EB-9BFB-6BD5-F03C-B75679C94D8B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" name="Google Shape;704;p50">
              <a:extLst>
                <a:ext uri="{FF2B5EF4-FFF2-40B4-BE49-F238E27FC236}">
                  <a16:creationId xmlns:a16="http://schemas.microsoft.com/office/drawing/2014/main" id="{AFBE7BB7-2F75-BE6E-8253-DF320DF29DA3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70938-3456-ED83-993E-5D77A3781F1A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Categories and Features section have similar CSS and HTML.</a:t>
            </a:r>
          </a:p>
          <a:p>
            <a:pPr algn="ctr"/>
            <a:r>
              <a:rPr lang="en-US" sz="2000" dirty="0"/>
              <a:t>Both &lt;section&gt; consist of multiple div boxes with “</a:t>
            </a:r>
            <a:r>
              <a:rPr lang="en-US" sz="2000" dirty="0" err="1"/>
              <a:t>display:flex</a:t>
            </a:r>
            <a:r>
              <a:rPr lang="en-US" sz="2000" dirty="0"/>
              <a:t>” property applied, helping to arrange the div boxes vertically </a:t>
            </a:r>
          </a:p>
        </p:txBody>
      </p:sp>
    </p:spTree>
    <p:extLst>
      <p:ext uri="{BB962C8B-B14F-4D97-AF65-F5344CB8AC3E}">
        <p14:creationId xmlns:p14="http://schemas.microsoft.com/office/powerpoint/2010/main" val="377933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7A3C8-970D-F76C-EB28-DBBF0A0A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2B001-0B4F-F4FA-F887-7EE947D3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33680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FE3A6F-5EBF-6BF0-D393-01F201F13100}"/>
              </a:ext>
            </a:extLst>
          </p:cNvPr>
          <p:cNvSpPr/>
          <p:nvPr/>
        </p:nvSpPr>
        <p:spPr>
          <a:xfrm>
            <a:off x="0" y="382490"/>
            <a:ext cx="9144000" cy="49896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E67CA-94A5-2C76-5CF6-D60718A7C194}"/>
              </a:ext>
            </a:extLst>
          </p:cNvPr>
          <p:cNvSpPr/>
          <p:nvPr/>
        </p:nvSpPr>
        <p:spPr>
          <a:xfrm>
            <a:off x="3060700" y="546100"/>
            <a:ext cx="2908300" cy="558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72191-0681-DC13-F888-78DC14226BBA}"/>
              </a:ext>
            </a:extLst>
          </p:cNvPr>
          <p:cNvSpPr/>
          <p:nvPr/>
        </p:nvSpPr>
        <p:spPr>
          <a:xfrm>
            <a:off x="2514600" y="1268510"/>
            <a:ext cx="4127500" cy="26819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C9D35-8961-6975-00AE-126ED8F00F83}"/>
              </a:ext>
            </a:extLst>
          </p:cNvPr>
          <p:cNvSpPr/>
          <p:nvPr/>
        </p:nvSpPr>
        <p:spPr>
          <a:xfrm>
            <a:off x="812800" y="1700310"/>
            <a:ext cx="7416800" cy="30607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oogle Shape;700;p50">
            <a:extLst>
              <a:ext uri="{FF2B5EF4-FFF2-40B4-BE49-F238E27FC236}">
                <a16:creationId xmlns:a16="http://schemas.microsoft.com/office/drawing/2014/main" id="{0C4D0563-605A-8E7B-9087-404B26CBDB3C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16" name="Google Shape;701;p50">
              <a:extLst>
                <a:ext uri="{FF2B5EF4-FFF2-40B4-BE49-F238E27FC236}">
                  <a16:creationId xmlns:a16="http://schemas.microsoft.com/office/drawing/2014/main" id="{00E6074F-C19F-E432-8C92-DC44F6A13067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8" name="Google Shape;702;p50">
                <a:extLst>
                  <a:ext uri="{FF2B5EF4-FFF2-40B4-BE49-F238E27FC236}">
                    <a16:creationId xmlns:a16="http://schemas.microsoft.com/office/drawing/2014/main" id="{EDA79716-2191-2819-0F16-A5F6F6310BE2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703;p50">
                <a:extLst>
                  <a:ext uri="{FF2B5EF4-FFF2-40B4-BE49-F238E27FC236}">
                    <a16:creationId xmlns:a16="http://schemas.microsoft.com/office/drawing/2014/main" id="{22B1F06B-BB1F-BBE5-75EA-37D3E332D117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7" name="Google Shape;704;p50">
              <a:extLst>
                <a:ext uri="{FF2B5EF4-FFF2-40B4-BE49-F238E27FC236}">
                  <a16:creationId xmlns:a16="http://schemas.microsoft.com/office/drawing/2014/main" id="{164B0757-29A3-FB88-0DF1-FEDB5AA94177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C1BD726-6C65-379C-083C-D95E2532387B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Categories and Features section have similar CSS and HTML.</a:t>
            </a:r>
          </a:p>
          <a:p>
            <a:pPr algn="ctr"/>
            <a:r>
              <a:rPr lang="en-US" sz="2000" dirty="0"/>
              <a:t>Both &lt;section&gt; consist of multiple div boxes with “</a:t>
            </a:r>
            <a:r>
              <a:rPr lang="en-US" sz="2000" dirty="0" err="1"/>
              <a:t>display:flex</a:t>
            </a:r>
            <a:r>
              <a:rPr lang="en-US" sz="2000" dirty="0"/>
              <a:t>” property applied, helping to arrange the div boxes vertically </a:t>
            </a:r>
          </a:p>
        </p:txBody>
      </p:sp>
    </p:spTree>
    <p:extLst>
      <p:ext uri="{BB962C8B-B14F-4D97-AF65-F5344CB8AC3E}">
        <p14:creationId xmlns:p14="http://schemas.microsoft.com/office/powerpoint/2010/main" val="3145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7236F-D12D-32A4-5EE6-E87722CA1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1CD34-35F3-E636-B69B-29C4286D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33680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26A038-537E-350A-92D4-51E17DF7CD92}"/>
              </a:ext>
            </a:extLst>
          </p:cNvPr>
          <p:cNvSpPr/>
          <p:nvPr/>
        </p:nvSpPr>
        <p:spPr>
          <a:xfrm>
            <a:off x="0" y="382490"/>
            <a:ext cx="9144000" cy="49896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812930-64DB-4C53-7C82-84EC1599B461}"/>
              </a:ext>
            </a:extLst>
          </p:cNvPr>
          <p:cNvSpPr/>
          <p:nvPr/>
        </p:nvSpPr>
        <p:spPr>
          <a:xfrm>
            <a:off x="3060700" y="546100"/>
            <a:ext cx="2908300" cy="558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C0761-6492-E04D-D6B6-E894A28E3A12}"/>
              </a:ext>
            </a:extLst>
          </p:cNvPr>
          <p:cNvSpPr/>
          <p:nvPr/>
        </p:nvSpPr>
        <p:spPr>
          <a:xfrm>
            <a:off x="2514600" y="1268510"/>
            <a:ext cx="4127500" cy="26819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17770D-46FC-96A9-A019-32C064574E4D}"/>
              </a:ext>
            </a:extLst>
          </p:cNvPr>
          <p:cNvSpPr/>
          <p:nvPr/>
        </p:nvSpPr>
        <p:spPr>
          <a:xfrm>
            <a:off x="812800" y="1700310"/>
            <a:ext cx="7416800" cy="30607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B1249F3B-2BEA-60B6-F4AD-0D86C9798F87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5" name="Google Shape;701;p50">
              <a:extLst>
                <a:ext uri="{FF2B5EF4-FFF2-40B4-BE49-F238E27FC236}">
                  <a16:creationId xmlns:a16="http://schemas.microsoft.com/office/drawing/2014/main" id="{DA35BF44-8E15-DE9C-7359-89660A9AEA60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9" name="Google Shape;702;p50">
                <a:extLst>
                  <a:ext uri="{FF2B5EF4-FFF2-40B4-BE49-F238E27FC236}">
                    <a16:creationId xmlns:a16="http://schemas.microsoft.com/office/drawing/2014/main" id="{E354DA7E-6E6A-F363-A2E6-BF65894E8505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" name="Google Shape;703;p50">
                <a:extLst>
                  <a:ext uri="{FF2B5EF4-FFF2-40B4-BE49-F238E27FC236}">
                    <a16:creationId xmlns:a16="http://schemas.microsoft.com/office/drawing/2014/main" id="{F252E402-DE9E-61DD-C88D-99F17C479530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" name="Google Shape;704;p50">
              <a:extLst>
                <a:ext uri="{FF2B5EF4-FFF2-40B4-BE49-F238E27FC236}">
                  <a16:creationId xmlns:a16="http://schemas.microsoft.com/office/drawing/2014/main" id="{B84C5082-C804-2A61-FCED-3C1D5011D719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DE05D-831A-6013-8A2B-010EA15D6800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remaining brands and features section are also made on similar patterns with necessary changes.</a:t>
            </a:r>
          </a:p>
        </p:txBody>
      </p:sp>
    </p:spTree>
    <p:extLst>
      <p:ext uri="{BB962C8B-B14F-4D97-AF65-F5344CB8AC3E}">
        <p14:creationId xmlns:p14="http://schemas.microsoft.com/office/powerpoint/2010/main" val="235737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2AF0-9401-DC41-0AA6-D6D5AA14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3D547-9123-4B47-041A-C0C233D1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336800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161BD8-02DD-C03C-D217-A72D515C168B}"/>
              </a:ext>
            </a:extLst>
          </p:cNvPr>
          <p:cNvSpPr/>
          <p:nvPr/>
        </p:nvSpPr>
        <p:spPr>
          <a:xfrm>
            <a:off x="0" y="382490"/>
            <a:ext cx="9144000" cy="498961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866957-2B7B-FA04-5B73-7CEC8E958CC3}"/>
              </a:ext>
            </a:extLst>
          </p:cNvPr>
          <p:cNvSpPr/>
          <p:nvPr/>
        </p:nvSpPr>
        <p:spPr>
          <a:xfrm>
            <a:off x="3060700" y="546100"/>
            <a:ext cx="2908300" cy="5588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D31A4-4A37-81BA-C58F-AFCB3A181EBB}"/>
              </a:ext>
            </a:extLst>
          </p:cNvPr>
          <p:cNvSpPr/>
          <p:nvPr/>
        </p:nvSpPr>
        <p:spPr>
          <a:xfrm>
            <a:off x="2514600" y="1268510"/>
            <a:ext cx="4127500" cy="26819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BCEA4-EEBD-FA93-2669-EF7CFD827A15}"/>
              </a:ext>
            </a:extLst>
          </p:cNvPr>
          <p:cNvSpPr/>
          <p:nvPr/>
        </p:nvSpPr>
        <p:spPr>
          <a:xfrm>
            <a:off x="812800" y="1700310"/>
            <a:ext cx="7416800" cy="30607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oogle Shape;700;p50">
            <a:extLst>
              <a:ext uri="{FF2B5EF4-FFF2-40B4-BE49-F238E27FC236}">
                <a16:creationId xmlns:a16="http://schemas.microsoft.com/office/drawing/2014/main" id="{4598D5E5-4796-B57B-17E4-F6B103176BDA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5" name="Google Shape;701;p50">
              <a:extLst>
                <a:ext uri="{FF2B5EF4-FFF2-40B4-BE49-F238E27FC236}">
                  <a16:creationId xmlns:a16="http://schemas.microsoft.com/office/drawing/2014/main" id="{97FAFB09-C2B2-F879-EA99-D8F3BE9FCF78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9" name="Google Shape;702;p50">
                <a:extLst>
                  <a:ext uri="{FF2B5EF4-FFF2-40B4-BE49-F238E27FC236}">
                    <a16:creationId xmlns:a16="http://schemas.microsoft.com/office/drawing/2014/main" id="{866BF8EA-8568-CCA1-9DAC-01A9F9244420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" name="Google Shape;703;p50">
                <a:extLst>
                  <a:ext uri="{FF2B5EF4-FFF2-40B4-BE49-F238E27FC236}">
                    <a16:creationId xmlns:a16="http://schemas.microsoft.com/office/drawing/2014/main" id="{02CD0DDA-EEF5-1DD2-3C12-86CBC1B97364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8" name="Google Shape;704;p50">
              <a:extLst>
                <a:ext uri="{FF2B5EF4-FFF2-40B4-BE49-F238E27FC236}">
                  <a16:creationId xmlns:a16="http://schemas.microsoft.com/office/drawing/2014/main" id="{5243E383-2470-B89F-28C0-FCF62A5FFCCB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F88B81-BC24-B9BB-7A5C-F9D756BF66B1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remaining brands and features section are also made on similar patterns with necessary changes.</a:t>
            </a:r>
          </a:p>
        </p:txBody>
      </p:sp>
    </p:spTree>
    <p:extLst>
      <p:ext uri="{BB962C8B-B14F-4D97-AF65-F5344CB8AC3E}">
        <p14:creationId xmlns:p14="http://schemas.microsoft.com/office/powerpoint/2010/main" val="86693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E5926-2BD9-E7C7-E067-5A23EB44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0D44D-56A3-8B75-C673-7DA7E596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0" y="-6506027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F715E9-F5A4-DA2A-FA03-CA8EBBA2A3C6}"/>
              </a:ext>
            </a:extLst>
          </p:cNvPr>
          <p:cNvSpPr/>
          <p:nvPr/>
        </p:nvSpPr>
        <p:spPr>
          <a:xfrm>
            <a:off x="0" y="1268510"/>
            <a:ext cx="9144000" cy="228749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9D939E-01E2-EE45-EC9B-308314710A53}"/>
              </a:ext>
            </a:extLst>
          </p:cNvPr>
          <p:cNvSpPr/>
          <p:nvPr/>
        </p:nvSpPr>
        <p:spPr>
          <a:xfrm>
            <a:off x="3280229" y="1331264"/>
            <a:ext cx="2510972" cy="43552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C3A0D-4AE4-6B84-49E6-528DF452344F}"/>
              </a:ext>
            </a:extLst>
          </p:cNvPr>
          <p:cNvSpPr/>
          <p:nvPr/>
        </p:nvSpPr>
        <p:spPr>
          <a:xfrm>
            <a:off x="812800" y="1930400"/>
            <a:ext cx="7416800" cy="1291771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2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98867-1556-27E2-5A7C-47A5C1D08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69509-B510-A963-8897-4CB6440E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8747782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A8B04E-249C-7CBF-6B0B-7DD54A9B8F6E}"/>
              </a:ext>
            </a:extLst>
          </p:cNvPr>
          <p:cNvSpPr/>
          <p:nvPr/>
        </p:nvSpPr>
        <p:spPr>
          <a:xfrm>
            <a:off x="0" y="934680"/>
            <a:ext cx="9144000" cy="420881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7F33A-FC6B-AC6D-8495-5B7F1B851BD7}"/>
              </a:ext>
            </a:extLst>
          </p:cNvPr>
          <p:cNvSpPr/>
          <p:nvPr/>
        </p:nvSpPr>
        <p:spPr>
          <a:xfrm>
            <a:off x="3280229" y="1190172"/>
            <a:ext cx="2510972" cy="57661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0C146-E0A4-AE28-DC12-B431C08D450D}"/>
              </a:ext>
            </a:extLst>
          </p:cNvPr>
          <p:cNvSpPr/>
          <p:nvPr/>
        </p:nvSpPr>
        <p:spPr>
          <a:xfrm>
            <a:off x="1625600" y="1925864"/>
            <a:ext cx="5892800" cy="305253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7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title" idx="5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7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Layout(Sections)</a:t>
            </a:r>
            <a:endParaRPr dirty="0"/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 Section</a:t>
            </a:r>
            <a:endParaRPr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Section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Categories/Features Section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Featured Brand Section</a:t>
            </a:r>
            <a:endParaRPr dirty="0"/>
          </a:p>
        </p:txBody>
      </p:sp>
      <p:sp>
        <p:nvSpPr>
          <p:cNvPr id="370" name="Google Shape;370;p31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788D74-3880-98AD-3043-29E76F63C7EF}"/>
              </a:ext>
            </a:extLst>
          </p:cNvPr>
          <p:cNvSpPr/>
          <p:nvPr/>
        </p:nvSpPr>
        <p:spPr>
          <a:xfrm>
            <a:off x="545999" y="1713442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422C7-47FF-215F-BB5E-C4D75201121B}"/>
              </a:ext>
            </a:extLst>
          </p:cNvPr>
          <p:cNvSpPr/>
          <p:nvPr/>
        </p:nvSpPr>
        <p:spPr>
          <a:xfrm>
            <a:off x="8303129" y="884550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998A-9705-DE1D-DE1C-7C3E0315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3E96F-5BAD-0153-6CB0-1FC999F2D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8747782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3146EF-C9DE-8B9D-95B2-B7C2D3A73329}"/>
              </a:ext>
            </a:extLst>
          </p:cNvPr>
          <p:cNvSpPr/>
          <p:nvPr/>
        </p:nvSpPr>
        <p:spPr>
          <a:xfrm>
            <a:off x="0" y="934680"/>
            <a:ext cx="9144000" cy="420881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B33B8-9449-2079-3EFA-2354907E301B}"/>
              </a:ext>
            </a:extLst>
          </p:cNvPr>
          <p:cNvSpPr/>
          <p:nvPr/>
        </p:nvSpPr>
        <p:spPr>
          <a:xfrm>
            <a:off x="3280229" y="1190172"/>
            <a:ext cx="2510972" cy="57661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3E966-A2FA-76D7-11CC-1EC5CB5DBB7F}"/>
              </a:ext>
            </a:extLst>
          </p:cNvPr>
          <p:cNvSpPr/>
          <p:nvPr/>
        </p:nvSpPr>
        <p:spPr>
          <a:xfrm>
            <a:off x="1625600" y="1925864"/>
            <a:ext cx="5892800" cy="3052536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7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9CC44-70FE-060D-6CFA-22C06931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6ECB2-33AE-664B-28BE-F38DF74D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370428"/>
            <a:ext cx="9144000" cy="141042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BF18D-DF7A-BEEC-2CAB-A3B6FFFA60C5}"/>
              </a:ext>
            </a:extLst>
          </p:cNvPr>
          <p:cNvSpPr/>
          <p:nvPr/>
        </p:nvSpPr>
        <p:spPr>
          <a:xfrm>
            <a:off x="0" y="7525006"/>
            <a:ext cx="9144000" cy="420881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4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500">
        <p159:morph option="byObject"/>
      </p:transition>
    </mc:Choice>
    <mc:Fallback xmlns="">
      <p:transition spd="slow" advTm="5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BC01-CD6F-C888-4047-B5D1D68B8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6E508-2EFC-4E31-9305-48B574DA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62785" y="-5965642"/>
            <a:ext cx="14076698" cy="217127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DC4CC-4CE0-1CBB-8FF9-B374572C89F7}"/>
              </a:ext>
            </a:extLst>
          </p:cNvPr>
          <p:cNvSpPr/>
          <p:nvPr/>
        </p:nvSpPr>
        <p:spPr>
          <a:xfrm>
            <a:off x="720271" y="204107"/>
            <a:ext cx="2699658" cy="461282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A4B2E-7A7C-AEEE-B9EE-9D2FC2EE7617}"/>
              </a:ext>
            </a:extLst>
          </p:cNvPr>
          <p:cNvSpPr/>
          <p:nvPr/>
        </p:nvSpPr>
        <p:spPr>
          <a:xfrm>
            <a:off x="934357" y="529772"/>
            <a:ext cx="2278743" cy="194672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6CC33-61C7-23F3-D972-655E9C82B1E6}"/>
              </a:ext>
            </a:extLst>
          </p:cNvPr>
          <p:cNvSpPr/>
          <p:nvPr/>
        </p:nvSpPr>
        <p:spPr>
          <a:xfrm>
            <a:off x="934357" y="2584450"/>
            <a:ext cx="2278743" cy="41275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E8279-2792-61A0-DCD5-E8BB3191F733}"/>
              </a:ext>
            </a:extLst>
          </p:cNvPr>
          <p:cNvSpPr/>
          <p:nvPr/>
        </p:nvSpPr>
        <p:spPr>
          <a:xfrm>
            <a:off x="1333501" y="3600447"/>
            <a:ext cx="1498600" cy="482600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0D7EF-723E-64FA-F5DD-06A033B5510D}"/>
              </a:ext>
            </a:extLst>
          </p:cNvPr>
          <p:cNvSpPr/>
          <p:nvPr/>
        </p:nvSpPr>
        <p:spPr>
          <a:xfrm>
            <a:off x="1543956" y="3099030"/>
            <a:ext cx="1059544" cy="306153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oogle Shape;700;p50">
            <a:extLst>
              <a:ext uri="{FF2B5EF4-FFF2-40B4-BE49-F238E27FC236}">
                <a16:creationId xmlns:a16="http://schemas.microsoft.com/office/drawing/2014/main" id="{6BFBE213-7EA8-A8AD-8457-B2978F95E7CD}"/>
              </a:ext>
            </a:extLst>
          </p:cNvPr>
          <p:cNvGrpSpPr/>
          <p:nvPr/>
        </p:nvGrpSpPr>
        <p:grpSpPr>
          <a:xfrm>
            <a:off x="3634015" y="728866"/>
            <a:ext cx="4892663" cy="2555128"/>
            <a:chOff x="1214700" y="2515150"/>
            <a:chExt cx="1625700" cy="849000"/>
          </a:xfrm>
        </p:grpSpPr>
        <p:grpSp>
          <p:nvGrpSpPr>
            <p:cNvPr id="9" name="Google Shape;701;p50">
              <a:extLst>
                <a:ext uri="{FF2B5EF4-FFF2-40B4-BE49-F238E27FC236}">
                  <a16:creationId xmlns:a16="http://schemas.microsoft.com/office/drawing/2014/main" id="{094EDC1F-A98D-1E7F-A5BC-1302D6E380BD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11" name="Google Shape;702;p50">
                <a:extLst>
                  <a:ext uri="{FF2B5EF4-FFF2-40B4-BE49-F238E27FC236}">
                    <a16:creationId xmlns:a16="http://schemas.microsoft.com/office/drawing/2014/main" id="{6F055B57-1010-352E-0631-145B9863C45A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" name="Google Shape;703;p50">
                <a:extLst>
                  <a:ext uri="{FF2B5EF4-FFF2-40B4-BE49-F238E27FC236}">
                    <a16:creationId xmlns:a16="http://schemas.microsoft.com/office/drawing/2014/main" id="{48623410-A07B-2270-A09E-1EA3EDCF48BA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0" name="Google Shape;704;p50">
              <a:extLst>
                <a:ext uri="{FF2B5EF4-FFF2-40B4-BE49-F238E27FC236}">
                  <a16:creationId xmlns:a16="http://schemas.microsoft.com/office/drawing/2014/main" id="{5E013557-B7D0-196B-9669-62B67BDAB5B8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837DCCA-A527-F58F-FBBA-CB5D3F7C821D}"/>
              </a:ext>
            </a:extLst>
          </p:cNvPr>
          <p:cNvSpPr/>
          <p:nvPr/>
        </p:nvSpPr>
        <p:spPr>
          <a:xfrm>
            <a:off x="3634015" y="1164802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These cards are also made using &lt;div&gt; tags with “</a:t>
            </a:r>
            <a:r>
              <a:rPr lang="en-US" sz="2000" dirty="0" err="1"/>
              <a:t>display:flex</a:t>
            </a:r>
            <a:r>
              <a:rPr lang="en-US" sz="2000" dirty="0"/>
              <a:t>” property applied. Moreover, the elements are also arranged vertically.</a:t>
            </a:r>
          </a:p>
        </p:txBody>
      </p:sp>
    </p:spTree>
    <p:extLst>
      <p:ext uri="{BB962C8B-B14F-4D97-AF65-F5344CB8AC3E}">
        <p14:creationId xmlns:p14="http://schemas.microsoft.com/office/powerpoint/2010/main" val="387593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  <p:bldP spid="7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624" name="Google Shape;624;p48"/>
          <p:cNvSpPr/>
          <p:nvPr/>
        </p:nvSpPr>
        <p:spPr>
          <a:xfrm>
            <a:off x="2739111" y="2834004"/>
            <a:ext cx="3708979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25" name="Google Shape;625;p48"/>
          <p:cNvGrpSpPr/>
          <p:nvPr/>
        </p:nvGrpSpPr>
        <p:grpSpPr>
          <a:xfrm>
            <a:off x="3697267" y="1865489"/>
            <a:ext cx="1792662" cy="914100"/>
            <a:chOff x="3062619" y="727093"/>
            <a:chExt cx="1625703" cy="914100"/>
          </a:xfrm>
        </p:grpSpPr>
        <p:sp>
          <p:nvSpPr>
            <p:cNvPr id="626" name="Google Shape;626;p48"/>
            <p:cNvSpPr/>
            <p:nvPr/>
          </p:nvSpPr>
          <p:spPr>
            <a:xfrm>
              <a:off x="3062619" y="727093"/>
              <a:ext cx="1625700" cy="91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tx1"/>
                  </a:solidFill>
                  <a:latin typeface="Open Sans"/>
                  <a:ea typeface="Open Sans"/>
                  <a:cs typeface="Open Sans"/>
                  <a:sym typeface="Open Sans"/>
                </a:rPr>
                <a:t>Any Questions?</a:t>
              </a:r>
              <a:endParaRPr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3062622" y="727093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790E16-5310-7551-B775-A0CA738B3D38}"/>
              </a:ext>
            </a:extLst>
          </p:cNvPr>
          <p:cNvSpPr/>
          <p:nvPr/>
        </p:nvSpPr>
        <p:spPr>
          <a:xfrm>
            <a:off x="495300" y="1476375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6D040-1E74-8432-82FA-676B5D9B8687}"/>
              </a:ext>
            </a:extLst>
          </p:cNvPr>
          <p:cNvSpPr/>
          <p:nvPr/>
        </p:nvSpPr>
        <p:spPr>
          <a:xfrm>
            <a:off x="2219997" y="3668304"/>
            <a:ext cx="4933278" cy="9141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55D30-AB5F-6DE1-ABC8-D6F4D947E6FE}"/>
              </a:ext>
            </a:extLst>
          </p:cNvPr>
          <p:cNvSpPr/>
          <p:nvPr/>
        </p:nvSpPr>
        <p:spPr>
          <a:xfrm>
            <a:off x="8343900" y="1937496"/>
            <a:ext cx="348002" cy="2743200"/>
          </a:xfrm>
          <a:prstGeom prst="rect">
            <a:avLst/>
          </a:prstGeom>
          <a:solidFill>
            <a:srgbClr val="29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Google Shape;621;p48"/>
          <p:cNvSpPr txBox="1">
            <a:spLocks noGrp="1"/>
          </p:cNvSpPr>
          <p:nvPr>
            <p:ph type="subTitle" idx="1"/>
          </p:nvPr>
        </p:nvSpPr>
        <p:spPr>
          <a:xfrm>
            <a:off x="2739118" y="2990929"/>
            <a:ext cx="3708900" cy="1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Members: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Ibrahim[24K-0649]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Muhammad Obaid Ullah[24K-0793]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Hasnain Siddiqui[24K-0516]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064A-C944-283F-043F-D31735E3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013C4-EE32-DB56-C75F-BEE37FC0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70" y="0"/>
            <a:ext cx="9139660" cy="140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6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2EB6-43F9-D83D-B6C4-F11CE505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4B35B-AC6E-A192-1F23-D57B1FAE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0" y="-2609850"/>
            <a:ext cx="9139660" cy="140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06868-1E9E-9EBB-92AF-40A3060E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56BE1-25C9-F4D2-1F02-ACFEAA69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6458230"/>
            <a:ext cx="9139660" cy="1409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750">
        <p159:morph option="byObject"/>
      </p:transition>
    </mc:Choice>
    <mc:Fallback xmlns="">
      <p:transition spd="slow" advTm="7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DFDCD-E89A-B285-86A3-558E6B795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E64B0-0237-9462-FB00-366F64CA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0" y="-8954059"/>
            <a:ext cx="9139660" cy="14097559"/>
          </a:xfrm>
          <a:prstGeom prst="rect">
            <a:avLst/>
          </a:prstGeom>
        </p:spPr>
      </p:pic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FE1E6CDE-3683-728E-4EB8-A8ABC801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578" y="3249955"/>
            <a:ext cx="457199" cy="457199"/>
          </a:xfrm>
          <a:prstGeom prst="rect">
            <a:avLst/>
          </a:prstGeom>
        </p:spPr>
      </p:pic>
      <p:grpSp>
        <p:nvGrpSpPr>
          <p:cNvPr id="4" name="Google Shape;700;p50">
            <a:extLst>
              <a:ext uri="{FF2B5EF4-FFF2-40B4-BE49-F238E27FC236}">
                <a16:creationId xmlns:a16="http://schemas.microsoft.com/office/drawing/2014/main" id="{D0235A61-219C-6C36-016C-786D4CAA7809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5" name="Google Shape;701;p50">
              <a:extLst>
                <a:ext uri="{FF2B5EF4-FFF2-40B4-BE49-F238E27FC236}">
                  <a16:creationId xmlns:a16="http://schemas.microsoft.com/office/drawing/2014/main" id="{FDF81760-05A1-FE8E-3895-9461F55765C3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7" name="Google Shape;702;p50">
                <a:extLst>
                  <a:ext uri="{FF2B5EF4-FFF2-40B4-BE49-F238E27FC236}">
                    <a16:creationId xmlns:a16="http://schemas.microsoft.com/office/drawing/2014/main" id="{DF7F096F-FA39-5675-AF9F-F14AAFE19EF9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" name="Google Shape;703;p50">
                <a:extLst>
                  <a:ext uri="{FF2B5EF4-FFF2-40B4-BE49-F238E27FC236}">
                    <a16:creationId xmlns:a16="http://schemas.microsoft.com/office/drawing/2014/main" id="{EBFEC346-C186-D612-6D1E-32AF169DB029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Google Shape;704;p50">
              <a:extLst>
                <a:ext uri="{FF2B5EF4-FFF2-40B4-BE49-F238E27FC236}">
                  <a16:creationId xmlns:a16="http://schemas.microsoft.com/office/drawing/2014/main" id="{9542BF98-6F68-4CC8-64DC-8B3B7A3A3E8D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16054DF-A4BA-CC49-18F1-384015D35F94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Main layout of the website is made up of multiple &lt;section&gt; tags each with similar CSS</a:t>
            </a:r>
          </a:p>
        </p:txBody>
      </p:sp>
    </p:spTree>
    <p:extLst>
      <p:ext uri="{BB962C8B-B14F-4D97-AF65-F5344CB8AC3E}">
        <p14:creationId xmlns:p14="http://schemas.microsoft.com/office/powerpoint/2010/main" val="202719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750">
        <p159:morph option="byObject"/>
      </p:transition>
    </mc:Choice>
    <mc:Fallback xmlns="">
      <p:transition spd="slow" advClick="0" advTm="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42E29-7259-8C12-F703-953BCDD6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0096" y="0"/>
            <a:ext cx="6023808" cy="9291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BBA327-4AAF-725A-A7DA-8EBA6524F204}"/>
              </a:ext>
            </a:extLst>
          </p:cNvPr>
          <p:cNvSpPr/>
          <p:nvPr/>
        </p:nvSpPr>
        <p:spPr>
          <a:xfrm>
            <a:off x="1560096" y="0"/>
            <a:ext cx="6023808" cy="2667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9D408-51EB-1B5D-6A2D-410A2A08D93E}"/>
              </a:ext>
            </a:extLst>
          </p:cNvPr>
          <p:cNvSpPr/>
          <p:nvPr/>
        </p:nvSpPr>
        <p:spPr>
          <a:xfrm>
            <a:off x="1560096" y="266700"/>
            <a:ext cx="6023808" cy="14935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E0CD9-8507-58F8-4C24-A3D0D7017D9E}"/>
              </a:ext>
            </a:extLst>
          </p:cNvPr>
          <p:cNvSpPr/>
          <p:nvPr/>
        </p:nvSpPr>
        <p:spPr>
          <a:xfrm>
            <a:off x="1560096" y="1760220"/>
            <a:ext cx="6023808" cy="323088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oogle Shape;700;p50">
            <a:extLst>
              <a:ext uri="{FF2B5EF4-FFF2-40B4-BE49-F238E27FC236}">
                <a16:creationId xmlns:a16="http://schemas.microsoft.com/office/drawing/2014/main" id="{E860A5F8-0BD5-EB19-A1D0-B0BE127A8D7F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31" name="Google Shape;701;p50">
              <a:extLst>
                <a:ext uri="{FF2B5EF4-FFF2-40B4-BE49-F238E27FC236}">
                  <a16:creationId xmlns:a16="http://schemas.microsoft.com/office/drawing/2014/main" id="{880C1406-F7ED-AF64-214D-D6677A36934A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33" name="Google Shape;702;p50">
                <a:extLst>
                  <a:ext uri="{FF2B5EF4-FFF2-40B4-BE49-F238E27FC236}">
                    <a16:creationId xmlns:a16="http://schemas.microsoft.com/office/drawing/2014/main" id="{8B927EC0-C1FF-0A7B-5D4F-D746D3F266BB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" name="Google Shape;703;p50">
                <a:extLst>
                  <a:ext uri="{FF2B5EF4-FFF2-40B4-BE49-F238E27FC236}">
                    <a16:creationId xmlns:a16="http://schemas.microsoft.com/office/drawing/2014/main" id="{27ADFBDC-65F2-5F84-12BE-874194BC7FA4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2" name="Google Shape;704;p50">
              <a:extLst>
                <a:ext uri="{FF2B5EF4-FFF2-40B4-BE49-F238E27FC236}">
                  <a16:creationId xmlns:a16="http://schemas.microsoft.com/office/drawing/2014/main" id="{3C1D5067-A7DD-E1FC-ED76-B41B3129AF67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D5F9027-CA76-BB41-BD07-D87801115CCB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Main layout of the website is made up of multiple &lt;section&gt; tags each with similar CSS</a:t>
            </a:r>
          </a:p>
        </p:txBody>
      </p:sp>
      <p:pic>
        <p:nvPicPr>
          <p:cNvPr id="37" name="Graphic 36" descr="Cursor with solid fill">
            <a:extLst>
              <a:ext uri="{FF2B5EF4-FFF2-40B4-BE49-F238E27FC236}">
                <a16:creationId xmlns:a16="http://schemas.microsoft.com/office/drawing/2014/main" id="{B86E6F91-B23D-9F51-632E-DAF00EA31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48979" y="3094986"/>
            <a:ext cx="45719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5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99620-FB2A-DDEF-A02B-4471034EF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A9503-1530-3304-DA93-A095013F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0096" y="0"/>
            <a:ext cx="6023808" cy="9291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52DBA-0057-2082-4CB5-63B627F2BF2E}"/>
              </a:ext>
            </a:extLst>
          </p:cNvPr>
          <p:cNvSpPr/>
          <p:nvPr/>
        </p:nvSpPr>
        <p:spPr>
          <a:xfrm>
            <a:off x="1560096" y="0"/>
            <a:ext cx="6023808" cy="2667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73832-3DBA-4243-AB04-A3FC810A138D}"/>
              </a:ext>
            </a:extLst>
          </p:cNvPr>
          <p:cNvSpPr/>
          <p:nvPr/>
        </p:nvSpPr>
        <p:spPr>
          <a:xfrm>
            <a:off x="1560096" y="266700"/>
            <a:ext cx="6023808" cy="14935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DC6BC-CAE7-113B-813E-5DE05E79BEB0}"/>
              </a:ext>
            </a:extLst>
          </p:cNvPr>
          <p:cNvSpPr/>
          <p:nvPr/>
        </p:nvSpPr>
        <p:spPr>
          <a:xfrm>
            <a:off x="1560096" y="1760220"/>
            <a:ext cx="6023808" cy="323088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7AA98C-FE5F-BB05-6A75-06AC51474BC0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1196622" y="133350"/>
            <a:ext cx="363474" cy="287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96BF67-FB6E-2F8B-5A3E-57D5F6EC9F0B}"/>
              </a:ext>
            </a:extLst>
          </p:cNvPr>
          <p:cNvSpPr txBox="1"/>
          <p:nvPr/>
        </p:nvSpPr>
        <p:spPr>
          <a:xfrm>
            <a:off x="79022" y="266700"/>
            <a:ext cx="1117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Navbar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F7409-8CAC-3872-D959-FCFD469D2410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7583904" y="1013460"/>
            <a:ext cx="363474" cy="37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7317C3-FB15-63CA-7541-A238889A7FB0}"/>
              </a:ext>
            </a:extLst>
          </p:cNvPr>
          <p:cNvSpPr txBox="1"/>
          <p:nvPr/>
        </p:nvSpPr>
        <p:spPr>
          <a:xfrm>
            <a:off x="7947378" y="1131146"/>
            <a:ext cx="1117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Image Section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800FFF-6B4D-C900-82B6-DBB5E0E68B36}"/>
              </a:ext>
            </a:extLst>
          </p:cNvPr>
          <p:cNvSpPr txBox="1"/>
          <p:nvPr/>
        </p:nvSpPr>
        <p:spPr>
          <a:xfrm>
            <a:off x="79022" y="3414869"/>
            <a:ext cx="1117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/>
              <a:t>Categories</a:t>
            </a:r>
          </a:p>
          <a:p>
            <a:pPr algn="r"/>
            <a:r>
              <a:rPr lang="en-US" dirty="0"/>
              <a:t>Section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933B1-A9C2-FE05-B412-0E0B02B32EF3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flipH="1">
            <a:off x="1196622" y="3375660"/>
            <a:ext cx="363474" cy="30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oogle Shape;700;p50">
            <a:extLst>
              <a:ext uri="{FF2B5EF4-FFF2-40B4-BE49-F238E27FC236}">
                <a16:creationId xmlns:a16="http://schemas.microsoft.com/office/drawing/2014/main" id="{4A7D88B6-81B5-8CE7-F721-C12CE678B20B}"/>
              </a:ext>
            </a:extLst>
          </p:cNvPr>
          <p:cNvGrpSpPr/>
          <p:nvPr/>
        </p:nvGrpSpPr>
        <p:grpSpPr>
          <a:xfrm>
            <a:off x="2021811" y="1139327"/>
            <a:ext cx="4892663" cy="2555128"/>
            <a:chOff x="1214700" y="2515150"/>
            <a:chExt cx="1625700" cy="849000"/>
          </a:xfrm>
        </p:grpSpPr>
        <p:grpSp>
          <p:nvGrpSpPr>
            <p:cNvPr id="31" name="Google Shape;701;p50">
              <a:extLst>
                <a:ext uri="{FF2B5EF4-FFF2-40B4-BE49-F238E27FC236}">
                  <a16:creationId xmlns:a16="http://schemas.microsoft.com/office/drawing/2014/main" id="{0F285E81-299D-E6DC-807E-4A8E366A0C89}"/>
                </a:ext>
              </a:extLst>
            </p:cNvPr>
            <p:cNvGrpSpPr/>
            <p:nvPr/>
          </p:nvGrpSpPr>
          <p:grpSpPr>
            <a:xfrm>
              <a:off x="1214700" y="2515150"/>
              <a:ext cx="1625700" cy="849000"/>
              <a:chOff x="4653650" y="1256600"/>
              <a:chExt cx="1625700" cy="849000"/>
            </a:xfrm>
          </p:grpSpPr>
          <p:sp>
            <p:nvSpPr>
              <p:cNvPr id="33" name="Google Shape;702;p50">
                <a:extLst>
                  <a:ext uri="{FF2B5EF4-FFF2-40B4-BE49-F238E27FC236}">
                    <a16:creationId xmlns:a16="http://schemas.microsoft.com/office/drawing/2014/main" id="{D5BDB8E1-D1FB-9742-F64E-D33BC3FD489C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8490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" name="Google Shape;703;p50">
                <a:extLst>
                  <a:ext uri="{FF2B5EF4-FFF2-40B4-BE49-F238E27FC236}">
                    <a16:creationId xmlns:a16="http://schemas.microsoft.com/office/drawing/2014/main" id="{C432E0A3-48D4-9A57-BDC4-182CAC00BEAF}"/>
                  </a:ext>
                </a:extLst>
              </p:cNvPr>
              <p:cNvSpPr/>
              <p:nvPr/>
            </p:nvSpPr>
            <p:spPr>
              <a:xfrm>
                <a:off x="4653650" y="1256600"/>
                <a:ext cx="1625700" cy="159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2" name="Google Shape;704;p50">
              <a:extLst>
                <a:ext uri="{FF2B5EF4-FFF2-40B4-BE49-F238E27FC236}">
                  <a16:creationId xmlns:a16="http://schemas.microsoft.com/office/drawing/2014/main" id="{870B65AF-D37F-C749-F9B9-484D7D9B09FD}"/>
                </a:ext>
              </a:extLst>
            </p:cNvPr>
            <p:cNvSpPr/>
            <p:nvPr/>
          </p:nvSpPr>
          <p:spPr>
            <a:xfrm>
              <a:off x="2677400" y="2531900"/>
              <a:ext cx="128100" cy="128100"/>
            </a:xfrm>
            <a:prstGeom prst="mathMultiply">
              <a:avLst>
                <a:gd name="adj1" fmla="val 108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62FA3C-3BC0-6ED0-A8EE-CCBEBDDE3BC7}"/>
              </a:ext>
            </a:extLst>
          </p:cNvPr>
          <p:cNvSpPr/>
          <p:nvPr/>
        </p:nvSpPr>
        <p:spPr>
          <a:xfrm>
            <a:off x="2021811" y="1575263"/>
            <a:ext cx="4902851" cy="22403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Main layout of the website is made up of multiple &lt;section&gt; tags each with similar CSS</a:t>
            </a:r>
          </a:p>
        </p:txBody>
      </p:sp>
      <p:pic>
        <p:nvPicPr>
          <p:cNvPr id="2" name="Graphic 1" descr="Cursor with solid fill">
            <a:extLst>
              <a:ext uri="{FF2B5EF4-FFF2-40B4-BE49-F238E27FC236}">
                <a16:creationId xmlns:a16="http://schemas.microsoft.com/office/drawing/2014/main" id="{B7C8DD55-528B-8F91-F20C-F5E373364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2369" y="1240839"/>
            <a:ext cx="457199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8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679B-270F-D9F4-41BD-BFDA1106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682EF9-609F-6593-B9E2-28E7320AEC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60096" y="-4147983"/>
            <a:ext cx="6023808" cy="9291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068BE4-E349-5370-8F05-0D251BD42970}"/>
              </a:ext>
            </a:extLst>
          </p:cNvPr>
          <p:cNvSpPr/>
          <p:nvPr/>
        </p:nvSpPr>
        <p:spPr>
          <a:xfrm>
            <a:off x="1560096" y="-4147983"/>
            <a:ext cx="6023808" cy="26670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556E9-FCB5-F1CB-385B-C9433B33FBD9}"/>
              </a:ext>
            </a:extLst>
          </p:cNvPr>
          <p:cNvSpPr/>
          <p:nvPr/>
        </p:nvSpPr>
        <p:spPr>
          <a:xfrm>
            <a:off x="1560096" y="-3881283"/>
            <a:ext cx="6023808" cy="14935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BB184-3686-4ADE-4497-24B0974EC09B}"/>
              </a:ext>
            </a:extLst>
          </p:cNvPr>
          <p:cNvSpPr/>
          <p:nvPr/>
        </p:nvSpPr>
        <p:spPr>
          <a:xfrm>
            <a:off x="1560096" y="-2387763"/>
            <a:ext cx="6023808" cy="323088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26AEE-3BB2-F336-E279-C5F7C596ADE6}"/>
              </a:ext>
            </a:extLst>
          </p:cNvPr>
          <p:cNvSpPr/>
          <p:nvPr/>
        </p:nvSpPr>
        <p:spPr>
          <a:xfrm>
            <a:off x="1560096" y="843117"/>
            <a:ext cx="6023808" cy="149352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302BE-AA9D-FE1B-D2B4-5EAEBC35B11E}"/>
              </a:ext>
            </a:extLst>
          </p:cNvPr>
          <p:cNvSpPr/>
          <p:nvPr/>
        </p:nvSpPr>
        <p:spPr>
          <a:xfrm>
            <a:off x="1560096" y="2336636"/>
            <a:ext cx="6023808" cy="2596607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5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354</Words>
  <Application>Microsoft Office PowerPoint</Application>
  <PresentationFormat>On-screen Show (16:9)</PresentationFormat>
  <Paragraphs>39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Anaheim</vt:lpstr>
      <vt:lpstr>Open Sans</vt:lpstr>
      <vt:lpstr>Arial</vt:lpstr>
      <vt:lpstr>Aldrich</vt:lpstr>
      <vt:lpstr>Senior Frontend Developer Portfolio by Slidesgo</vt:lpstr>
      <vt:lpstr>Grocery Store Website *Frontend*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2006</dc:creator>
  <cp:lastModifiedBy>MUHAMMAD OBAID ULLAH</cp:lastModifiedBy>
  <cp:revision>6</cp:revision>
  <dcterms:modified xsi:type="dcterms:W3CDTF">2025-02-22T18:20:50Z</dcterms:modified>
</cp:coreProperties>
</file>