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8" r:id="rId3"/>
    <p:sldId id="257" r:id="rId4"/>
    <p:sldId id="269" r:id="rId5"/>
    <p:sldId id="270" r:id="rId6"/>
    <p:sldId id="273" r:id="rId7"/>
    <p:sldId id="276" r:id="rId8"/>
    <p:sldId id="259" r:id="rId9"/>
    <p:sldId id="260" r:id="rId10"/>
    <p:sldId id="261" r:id="rId11"/>
    <p:sldId id="262" r:id="rId12"/>
    <p:sldId id="263" r:id="rId13"/>
    <p:sldId id="271" r:id="rId14"/>
    <p:sldId id="266" r:id="rId15"/>
    <p:sldId id="265" r:id="rId16"/>
    <p:sldId id="267" r:id="rId17"/>
    <p:sldId id="268" r:id="rId18"/>
    <p:sldId id="272" r:id="rId19"/>
    <p:sldId id="274" r:id="rId20"/>
    <p:sldId id="264" r:id="rId21"/>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94660"/>
  </p:normalViewPr>
  <p:slideViewPr>
    <p:cSldViewPr snapToGrid="0">
      <p:cViewPr varScale="1">
        <p:scale>
          <a:sx n="70" d="100"/>
          <a:sy n="70"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55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51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74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056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1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70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8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6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spTree>
    <p:extLst>
      <p:ext uri="{BB962C8B-B14F-4D97-AF65-F5344CB8AC3E}">
        <p14:creationId xmlns:p14="http://schemas.microsoft.com/office/powerpoint/2010/main" val="251104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r>
              <a:rPr lang="en-US" sz="1000">
                <a:solidFill>
                  <a:srgbClr val="8B8B8B"/>
                </a:solidFill>
                <a:latin typeface="Gill Sans MT"/>
              </a:rPr>
              <a:t>2/15/17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8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r>
              <a:rPr lang="en-US" sz="1000">
                <a:solidFill>
                  <a:srgbClr val="8B8B8B"/>
                </a:solidFill>
                <a:latin typeface="Gill Sans MT"/>
              </a:rPr>
              <a:t>2/15/17</a:t>
            </a:r>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6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r>
              <a:rPr lang="en-US" sz="1000">
                <a:solidFill>
                  <a:srgbClr val="8B8B8B"/>
                </a:solidFill>
                <a:latin typeface="Gill Sans MT"/>
              </a:rPr>
              <a:t>2/15/17</a:t>
            </a:r>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674A132D-50A6-4CAF-84EE-CDD566BF04DA}" type="slidenum">
              <a:rPr lang="en-US" sz="2800" smtClean="0">
                <a:solidFill>
                  <a:srgbClr val="B71E42"/>
                </a:solidFill>
                <a:latin typeface="Gill Sans MT"/>
              </a:r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774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rot="20403000">
            <a:off x="1813320" y="2076480"/>
            <a:ext cx="7895520" cy="1552680"/>
          </a:xfrm>
          <a:prstGeom prst="rect">
            <a:avLst/>
          </a:prstGeom>
          <a:noFill/>
          <a:ln>
            <a:noFill/>
          </a:ln>
        </p:spPr>
        <p:txBody>
          <a:bodyPr lIns="90000" tIns="45000" rIns="90000" bIns="45000"/>
          <a:lstStyle/>
          <a:p>
            <a:pPr algn="ctr">
              <a:lnSpc>
                <a:spcPct val="100000"/>
              </a:lnSpc>
            </a:pPr>
            <a:r>
              <a:rPr lang="en-US" sz="4800" b="1" dirty="0">
                <a:solidFill>
                  <a:srgbClr val="00B050"/>
                </a:solidFill>
                <a:latin typeface="Segoe Script"/>
              </a:rPr>
              <a:t>Visitor Gate Pass System</a:t>
            </a:r>
            <a:endParaRPr dirty="0">
              <a:solidFill>
                <a:srgbClr val="00B050"/>
              </a:solidFill>
            </a:endParaRPr>
          </a:p>
        </p:txBody>
      </p:sp>
      <p:sp>
        <p:nvSpPr>
          <p:cNvPr id="43" name="CustomShape 2"/>
          <p:cNvSpPr/>
          <p:nvPr/>
        </p:nvSpPr>
        <p:spPr>
          <a:xfrm>
            <a:off x="6919920" y="4785120"/>
            <a:ext cx="5271840" cy="1063800"/>
          </a:xfrm>
          <a:prstGeom prst="rect">
            <a:avLst/>
          </a:prstGeom>
          <a:noFill/>
          <a:ln>
            <a:noFill/>
          </a:ln>
        </p:spPr>
        <p:txBody>
          <a:bodyPr lIns="90000" tIns="45000" rIns="90000" bIns="45000"/>
          <a:lstStyle/>
          <a:p>
            <a:pPr>
              <a:lnSpc>
                <a:spcPct val="100000"/>
              </a:lnSpc>
            </a:pPr>
            <a:r>
              <a:rPr lang="en-US" sz="1600" b="1" dirty="0">
                <a:solidFill>
                  <a:srgbClr val="00B050"/>
                </a:solidFill>
                <a:latin typeface="Segoe Script"/>
              </a:rPr>
              <a:t>Prepared By : 1) </a:t>
            </a:r>
            <a:r>
              <a:rPr lang="en-US" sz="1600" b="1" dirty="0" err="1">
                <a:solidFill>
                  <a:srgbClr val="00B050"/>
                </a:solidFill>
                <a:latin typeface="Segoe Script"/>
              </a:rPr>
              <a:t>Shadab</a:t>
            </a:r>
            <a:r>
              <a:rPr lang="en-US" sz="1600" b="1" dirty="0">
                <a:solidFill>
                  <a:srgbClr val="00B050"/>
                </a:solidFill>
                <a:latin typeface="Segoe Script"/>
              </a:rPr>
              <a:t> Ali Shaikh</a:t>
            </a:r>
            <a:endParaRPr dirty="0">
              <a:solidFill>
                <a:srgbClr val="00B050"/>
              </a:solidFill>
            </a:endParaRPr>
          </a:p>
          <a:p>
            <a:pPr>
              <a:lnSpc>
                <a:spcPct val="100000"/>
              </a:lnSpc>
            </a:pPr>
            <a:r>
              <a:rPr lang="en-US" sz="1600" b="1" dirty="0">
                <a:solidFill>
                  <a:srgbClr val="00B050"/>
                </a:solidFill>
                <a:latin typeface="Segoe Script"/>
              </a:rPr>
              <a:t>		        2) Obaid </a:t>
            </a:r>
            <a:r>
              <a:rPr lang="en-US" sz="1600" b="1" dirty="0" err="1">
                <a:solidFill>
                  <a:srgbClr val="00B050"/>
                </a:solidFill>
                <a:latin typeface="Segoe Script"/>
              </a:rPr>
              <a:t>Kazi</a:t>
            </a:r>
            <a:endParaRPr dirty="0">
              <a:solidFill>
                <a:srgbClr val="00B050"/>
              </a:solidFill>
            </a:endParaRPr>
          </a:p>
          <a:p>
            <a:pPr>
              <a:lnSpc>
                <a:spcPct val="100000"/>
              </a:lnSpc>
            </a:pPr>
            <a:r>
              <a:rPr lang="en-US" sz="1600" b="1" dirty="0">
                <a:solidFill>
                  <a:srgbClr val="00B050"/>
                </a:solidFill>
                <a:latin typeface="Segoe Script"/>
              </a:rPr>
              <a:t>		        3) </a:t>
            </a:r>
            <a:r>
              <a:rPr lang="en-US" sz="1600" b="1" dirty="0" err="1">
                <a:solidFill>
                  <a:srgbClr val="00B050"/>
                </a:solidFill>
                <a:latin typeface="Segoe Script"/>
              </a:rPr>
              <a:t>Mohd</a:t>
            </a:r>
            <a:r>
              <a:rPr lang="en-US" sz="1600" b="1" dirty="0">
                <a:solidFill>
                  <a:srgbClr val="00B050"/>
                </a:solidFill>
                <a:latin typeface="Segoe Script"/>
              </a:rPr>
              <a:t> Adnan Ansari</a:t>
            </a:r>
            <a:endParaRPr dirty="0">
              <a:solidFill>
                <a:srgbClr val="00B050"/>
              </a:solidFill>
            </a:endParaRPr>
          </a:p>
          <a:p>
            <a:pPr>
              <a:lnSpc>
                <a:spcPct val="100000"/>
              </a:lnSpc>
            </a:pPr>
            <a:r>
              <a:rPr lang="en-US" sz="1600" b="1" dirty="0">
                <a:solidFill>
                  <a:srgbClr val="00B050"/>
                </a:solidFill>
                <a:latin typeface="Segoe Script"/>
              </a:rPr>
              <a:t>		        4) Mudassar Pawaskar</a:t>
            </a:r>
            <a:endParaRPr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30120" y="317520"/>
            <a:ext cx="2717280" cy="516960"/>
          </a:xfrm>
          <a:prstGeom prst="rect">
            <a:avLst/>
          </a:prstGeom>
          <a:noFill/>
          <a:ln>
            <a:noFill/>
          </a:ln>
        </p:spPr>
        <p:txBody>
          <a:bodyPr lIns="90000" tIns="45000" rIns="90000" bIns="45000"/>
          <a:lstStyle/>
          <a:p>
            <a:pPr>
              <a:lnSpc>
                <a:spcPct val="100000"/>
              </a:lnSpc>
            </a:pPr>
            <a:r>
              <a:rPr lang="en-US" sz="2800" b="1" dirty="0">
                <a:solidFill>
                  <a:srgbClr val="00B050"/>
                </a:solidFill>
                <a:latin typeface="Times New Roman" panose="02020603050405020304" pitchFamily="18" charset="0"/>
                <a:cs typeface="Times New Roman" panose="02020603050405020304" pitchFamily="18" charset="0"/>
              </a:rPr>
              <a:t>Login Form </a:t>
            </a:r>
            <a:endParaRPr dirty="0">
              <a:solidFill>
                <a:srgbClr val="00B050"/>
              </a:solidFill>
              <a:latin typeface="Times New Roman" panose="02020603050405020304" pitchFamily="18" charset="0"/>
              <a:cs typeface="Times New Roman" panose="02020603050405020304" pitchFamily="18" charset="0"/>
            </a:endParaRPr>
          </a:p>
        </p:txBody>
      </p:sp>
      <p:sp>
        <p:nvSpPr>
          <p:cNvPr id="78" name="CustomShape 2"/>
          <p:cNvSpPr/>
          <p:nvPr/>
        </p:nvSpPr>
        <p:spPr>
          <a:xfrm>
            <a:off x="5067360" y="294480"/>
            <a:ext cx="2133360" cy="7743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User Credentials</a:t>
            </a:r>
            <a:endParaRPr>
              <a:latin typeface="Times New Roman" panose="02020603050405020304" pitchFamily="18" charset="0"/>
              <a:cs typeface="Times New Roman" panose="02020603050405020304" pitchFamily="18" charset="0"/>
            </a:endParaRPr>
          </a:p>
        </p:txBody>
      </p:sp>
      <p:sp>
        <p:nvSpPr>
          <p:cNvPr id="79" name="CustomShape 3"/>
          <p:cNvSpPr/>
          <p:nvPr/>
        </p:nvSpPr>
        <p:spPr>
          <a:xfrm>
            <a:off x="2082960" y="1638360"/>
            <a:ext cx="2539800" cy="116820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dirty="0">
                <a:solidFill>
                  <a:srgbClr val="FFFFFF"/>
                </a:solidFill>
                <a:latin typeface="Times New Roman" panose="02020603050405020304" pitchFamily="18" charset="0"/>
                <a:cs typeface="Times New Roman" panose="02020603050405020304" pitchFamily="18" charset="0"/>
              </a:rPr>
              <a:t>Username &amp; Password Validation</a:t>
            </a:r>
            <a:endParaRPr dirty="0">
              <a:latin typeface="Times New Roman" panose="02020603050405020304" pitchFamily="18" charset="0"/>
              <a:cs typeface="Times New Roman" panose="02020603050405020304" pitchFamily="18" charset="0"/>
            </a:endParaRPr>
          </a:p>
        </p:txBody>
      </p:sp>
      <p:sp>
        <p:nvSpPr>
          <p:cNvPr id="80" name="CustomShape 4"/>
          <p:cNvSpPr/>
          <p:nvPr/>
        </p:nvSpPr>
        <p:spPr>
          <a:xfrm>
            <a:off x="7467480" y="1638360"/>
            <a:ext cx="2692080" cy="116820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Username &amp; Password Validation</a:t>
            </a:r>
            <a:endParaRPr>
              <a:latin typeface="Times New Roman" panose="02020603050405020304" pitchFamily="18" charset="0"/>
              <a:cs typeface="Times New Roman" panose="02020603050405020304" pitchFamily="18" charset="0"/>
            </a:endParaRPr>
          </a:p>
        </p:txBody>
      </p:sp>
      <p:sp>
        <p:nvSpPr>
          <p:cNvPr id="81" name="CustomShape 5"/>
          <p:cNvSpPr/>
          <p:nvPr/>
        </p:nvSpPr>
        <p:spPr>
          <a:xfrm flipH="1">
            <a:off x="4250880" y="1069200"/>
            <a:ext cx="1425600" cy="739800"/>
          </a:xfrm>
          <a:prstGeom prst="straightConnector1">
            <a:avLst/>
          </a:prstGeom>
          <a:noFill/>
          <a:ln w="9360">
            <a:solidFill>
              <a:srgbClr val="B71E42"/>
            </a:solidFill>
            <a:round/>
            <a:tailEnd type="arrow" w="med" len="med"/>
          </a:ln>
        </p:spPr>
      </p:sp>
      <p:sp>
        <p:nvSpPr>
          <p:cNvPr id="82" name="CustomShape 6"/>
          <p:cNvSpPr/>
          <p:nvPr/>
        </p:nvSpPr>
        <p:spPr>
          <a:xfrm>
            <a:off x="6591240" y="1069200"/>
            <a:ext cx="1270080" cy="739800"/>
          </a:xfrm>
          <a:prstGeom prst="straightConnector1">
            <a:avLst/>
          </a:prstGeom>
          <a:noFill/>
          <a:ln w="9360">
            <a:solidFill>
              <a:srgbClr val="B71E42"/>
            </a:solidFill>
            <a:round/>
            <a:tailEnd type="arrow" w="med" len="med"/>
          </a:ln>
        </p:spPr>
      </p:sp>
      <p:sp>
        <p:nvSpPr>
          <p:cNvPr id="83" name="CustomShape 7"/>
          <p:cNvSpPr/>
          <p:nvPr/>
        </p:nvSpPr>
        <p:spPr>
          <a:xfrm>
            <a:off x="5464080" y="2565360"/>
            <a:ext cx="1339560" cy="1079361"/>
          </a:xfrm>
          <a:prstGeom prst="diamond">
            <a:avLst/>
          </a:prstGeom>
          <a:solidFill>
            <a:srgbClr val="00B050"/>
          </a:solidFill>
          <a:ln w="15840">
            <a:solidFill>
              <a:srgbClr val="871630"/>
            </a:solidFill>
            <a:round/>
          </a:ln>
        </p:spPr>
        <p:txBody>
          <a:bodyPr lIns="90000" tIns="45000" rIns="90000" bIns="45000" anchor="ctr"/>
          <a:lstStyle/>
          <a:p>
            <a:pPr algn="ctr">
              <a:lnSpc>
                <a:spcPct val="100000"/>
              </a:lnSpc>
            </a:pPr>
            <a:r>
              <a:rPr lang="en-US" dirty="0">
                <a:solidFill>
                  <a:srgbClr val="FFFFFF"/>
                </a:solidFill>
                <a:latin typeface="Times New Roman" panose="02020603050405020304" pitchFamily="18" charset="0"/>
                <a:cs typeface="Times New Roman" panose="02020603050405020304" pitchFamily="18" charset="0"/>
              </a:rPr>
              <a:t>If</a:t>
            </a:r>
            <a:endParaRPr dirty="0">
              <a:latin typeface="Times New Roman" panose="02020603050405020304" pitchFamily="18" charset="0"/>
              <a:cs typeface="Times New Roman" panose="02020603050405020304" pitchFamily="18" charset="0"/>
            </a:endParaRPr>
          </a:p>
        </p:txBody>
      </p:sp>
      <p:sp>
        <p:nvSpPr>
          <p:cNvPr id="84" name="CustomShape 8"/>
          <p:cNvSpPr/>
          <p:nvPr/>
        </p:nvSpPr>
        <p:spPr>
          <a:xfrm>
            <a:off x="4403880" y="2565360"/>
            <a:ext cx="1082520" cy="589964"/>
          </a:xfrm>
          <a:prstGeom prst="straightConnector1">
            <a:avLst/>
          </a:prstGeom>
          <a:noFill/>
          <a:ln w="9360">
            <a:solidFill>
              <a:srgbClr val="B71E42"/>
            </a:solidFill>
            <a:round/>
            <a:tailEnd type="arrow" w="med" len="med"/>
          </a:ln>
        </p:spPr>
      </p:sp>
      <p:sp>
        <p:nvSpPr>
          <p:cNvPr id="85" name="CustomShape 9"/>
          <p:cNvSpPr/>
          <p:nvPr/>
        </p:nvSpPr>
        <p:spPr>
          <a:xfrm flipH="1">
            <a:off x="6803640" y="2635560"/>
            <a:ext cx="1058040" cy="456775"/>
          </a:xfrm>
          <a:prstGeom prst="straightConnector1">
            <a:avLst/>
          </a:prstGeom>
          <a:noFill/>
          <a:ln w="9360">
            <a:solidFill>
              <a:srgbClr val="B71E42"/>
            </a:solidFill>
            <a:round/>
            <a:tailEnd type="arrow" w="med" len="med"/>
          </a:ln>
        </p:spPr>
      </p:sp>
      <p:sp>
        <p:nvSpPr>
          <p:cNvPr id="87" name="Line 11"/>
          <p:cNvSpPr/>
          <p:nvPr/>
        </p:nvSpPr>
        <p:spPr>
          <a:xfrm flipV="1">
            <a:off x="2640960" y="4527622"/>
            <a:ext cx="7518600" cy="2684"/>
          </a:xfrm>
          <a:prstGeom prst="line">
            <a:avLst/>
          </a:prstGeom>
          <a:ln w="9360">
            <a:solidFill>
              <a:srgbClr val="B71E42"/>
            </a:solidFill>
            <a:round/>
          </a:ln>
        </p:spPr>
      </p:sp>
      <p:sp>
        <p:nvSpPr>
          <p:cNvPr id="88" name="CustomShape 12"/>
          <p:cNvSpPr/>
          <p:nvPr/>
        </p:nvSpPr>
        <p:spPr>
          <a:xfrm>
            <a:off x="2640960" y="4541633"/>
            <a:ext cx="360" cy="355320"/>
          </a:xfrm>
          <a:prstGeom prst="straightConnector1">
            <a:avLst/>
          </a:prstGeom>
          <a:noFill/>
          <a:ln w="9360">
            <a:solidFill>
              <a:srgbClr val="B71E42"/>
            </a:solidFill>
            <a:round/>
            <a:tailEnd type="arrow" w="med" len="med"/>
          </a:ln>
        </p:spPr>
        <p:txBody>
          <a:bodyPr/>
          <a:lstStyle/>
          <a:p>
            <a:endParaRPr lang="en-US" dirty="0">
              <a:latin typeface="Times New Roman" panose="02020603050405020304" pitchFamily="18" charset="0"/>
              <a:cs typeface="Times New Roman" panose="02020603050405020304" pitchFamily="18" charset="0"/>
            </a:endParaRPr>
          </a:p>
        </p:txBody>
      </p:sp>
      <p:sp>
        <p:nvSpPr>
          <p:cNvPr id="90" name="CustomShape 14"/>
          <p:cNvSpPr/>
          <p:nvPr/>
        </p:nvSpPr>
        <p:spPr>
          <a:xfrm>
            <a:off x="1638180" y="4896953"/>
            <a:ext cx="2006280" cy="8758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Admin Dashboard</a:t>
            </a:r>
            <a:endParaRPr>
              <a:latin typeface="Times New Roman" panose="02020603050405020304" pitchFamily="18" charset="0"/>
              <a:cs typeface="Times New Roman" panose="02020603050405020304" pitchFamily="18" charset="0"/>
            </a:endParaRPr>
          </a:p>
        </p:txBody>
      </p:sp>
      <p:sp>
        <p:nvSpPr>
          <p:cNvPr id="91" name="CustomShape 15"/>
          <p:cNvSpPr/>
          <p:nvPr/>
        </p:nvSpPr>
        <p:spPr>
          <a:xfrm>
            <a:off x="9156420" y="4980991"/>
            <a:ext cx="2006280" cy="8758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dirty="0">
                <a:solidFill>
                  <a:srgbClr val="FFFFFF"/>
                </a:solidFill>
                <a:latin typeface="Times New Roman" panose="02020603050405020304" pitchFamily="18" charset="0"/>
                <a:cs typeface="Times New Roman" panose="02020603050405020304" pitchFamily="18" charset="0"/>
              </a:rPr>
              <a:t>In-charge Dashboard</a:t>
            </a:r>
            <a:endParaRPr dirty="0">
              <a:latin typeface="Times New Roman" panose="02020603050405020304" pitchFamily="18" charset="0"/>
              <a:cs typeface="Times New Roman" panose="02020603050405020304" pitchFamily="18" charset="0"/>
            </a:endParaRPr>
          </a:p>
          <a:p>
            <a:pPr algn="ctr">
              <a:lnSpc>
                <a:spcPct val="100000"/>
              </a:lnSpc>
            </a:pPr>
            <a:r>
              <a:rPr lang="en-US" dirty="0">
                <a:solidFill>
                  <a:srgbClr val="FFFFFF"/>
                </a:solidFill>
                <a:latin typeface="Times New Roman" panose="02020603050405020304" pitchFamily="18" charset="0"/>
                <a:cs typeface="Times New Roman" panose="02020603050405020304" pitchFamily="18" charset="0"/>
              </a:rPr>
              <a:t>(In-charge 1/2)</a:t>
            </a:r>
            <a:endParaRPr dirty="0">
              <a:latin typeface="Times New Roman" panose="02020603050405020304" pitchFamily="18" charset="0"/>
              <a:cs typeface="Times New Roman" panose="02020603050405020304" pitchFamily="18" charset="0"/>
            </a:endParaRPr>
          </a:p>
        </p:txBody>
      </p:sp>
      <p:sp>
        <p:nvSpPr>
          <p:cNvPr id="2" name="TextBox 1"/>
          <p:cNvSpPr txBox="1"/>
          <p:nvPr/>
        </p:nvSpPr>
        <p:spPr>
          <a:xfrm rot="19788347" flipH="1">
            <a:off x="4048393" y="1068840"/>
            <a:ext cx="897094"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Admin</a:t>
            </a:r>
          </a:p>
        </p:txBody>
      </p:sp>
      <p:sp>
        <p:nvSpPr>
          <p:cNvPr id="3" name="TextBox 2"/>
          <p:cNvSpPr txBox="1"/>
          <p:nvPr/>
        </p:nvSpPr>
        <p:spPr>
          <a:xfrm rot="1661866">
            <a:off x="7110427" y="1193231"/>
            <a:ext cx="1138908"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In-charge</a:t>
            </a:r>
          </a:p>
        </p:txBody>
      </p:sp>
      <p:sp>
        <p:nvSpPr>
          <p:cNvPr id="4" name="TextBox 3"/>
          <p:cNvSpPr txBox="1"/>
          <p:nvPr/>
        </p:nvSpPr>
        <p:spPr>
          <a:xfrm>
            <a:off x="3047400" y="4095301"/>
            <a:ext cx="2232938" cy="369332"/>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If login as Admin</a:t>
            </a:r>
          </a:p>
        </p:txBody>
      </p:sp>
      <p:sp>
        <p:nvSpPr>
          <p:cNvPr id="5" name="TextBox 4"/>
          <p:cNvSpPr txBox="1"/>
          <p:nvPr/>
        </p:nvSpPr>
        <p:spPr>
          <a:xfrm>
            <a:off x="7332660" y="4095301"/>
            <a:ext cx="2523027" cy="369332"/>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If as login as In-charge</a:t>
            </a:r>
          </a:p>
        </p:txBody>
      </p:sp>
      <p:sp>
        <p:nvSpPr>
          <p:cNvPr id="6" name="TextBox 5"/>
          <p:cNvSpPr txBox="1"/>
          <p:nvPr/>
        </p:nvSpPr>
        <p:spPr>
          <a:xfrm rot="20186864">
            <a:off x="6577581" y="2498519"/>
            <a:ext cx="1164306"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Username</a:t>
            </a:r>
          </a:p>
        </p:txBody>
      </p:sp>
      <p:sp>
        <p:nvSpPr>
          <p:cNvPr id="7" name="TextBox 6"/>
          <p:cNvSpPr txBox="1"/>
          <p:nvPr/>
        </p:nvSpPr>
        <p:spPr>
          <a:xfrm rot="20150496">
            <a:off x="6934089" y="2783538"/>
            <a:ext cx="1132929"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Password</a:t>
            </a:r>
          </a:p>
        </p:txBody>
      </p:sp>
      <p:sp>
        <p:nvSpPr>
          <p:cNvPr id="9" name="TextBox 8"/>
          <p:cNvSpPr txBox="1"/>
          <p:nvPr/>
        </p:nvSpPr>
        <p:spPr>
          <a:xfrm rot="1724708">
            <a:off x="4486987" y="2498520"/>
            <a:ext cx="1152693"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Username</a:t>
            </a:r>
          </a:p>
        </p:txBody>
      </p:sp>
      <p:sp>
        <p:nvSpPr>
          <p:cNvPr id="11" name="TextBox 10"/>
          <p:cNvSpPr txBox="1"/>
          <p:nvPr/>
        </p:nvSpPr>
        <p:spPr>
          <a:xfrm rot="1806911">
            <a:off x="4240183" y="2792240"/>
            <a:ext cx="1108172"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Password</a:t>
            </a:r>
          </a:p>
        </p:txBody>
      </p:sp>
      <p:cxnSp>
        <p:nvCxnSpPr>
          <p:cNvPr id="13" name="Straight Arrow Connector 12"/>
          <p:cNvCxnSpPr>
            <a:stCxn id="87" idx="1"/>
            <a:endCxn id="91" idx="0"/>
          </p:cNvCxnSpPr>
          <p:nvPr/>
        </p:nvCxnSpPr>
        <p:spPr>
          <a:xfrm>
            <a:off x="10159560" y="4527622"/>
            <a:ext cx="0" cy="45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83" idx="2"/>
          </p:cNvCxnSpPr>
          <p:nvPr/>
        </p:nvCxnSpPr>
        <p:spPr>
          <a:xfrm>
            <a:off x="6133860" y="3644721"/>
            <a:ext cx="0" cy="89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33860" y="3825025"/>
            <a:ext cx="66978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03640" y="3618963"/>
            <a:ext cx="1057680" cy="4378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else</a:t>
            </a:r>
          </a:p>
        </p:txBody>
      </p:sp>
      <p:cxnSp>
        <p:nvCxnSpPr>
          <p:cNvPr id="22" name="Straight Arrow Connector 21"/>
          <p:cNvCxnSpPr>
            <a:stCxn id="20" idx="3"/>
          </p:cNvCxnSpPr>
          <p:nvPr/>
        </p:nvCxnSpPr>
        <p:spPr>
          <a:xfrm>
            <a:off x="7861320" y="3837904"/>
            <a:ext cx="3047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endCxn id="78" idx="3"/>
          </p:cNvCxnSpPr>
          <p:nvPr/>
        </p:nvCxnSpPr>
        <p:spPr>
          <a:xfrm flipH="1" flipV="1">
            <a:off x="7200720" y="681660"/>
            <a:ext cx="3707686" cy="1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0908406" y="695459"/>
            <a:ext cx="0" cy="312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68790" y="3287385"/>
            <a:ext cx="1354906" cy="369332"/>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return to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216000" y="203040"/>
            <a:ext cx="2145960" cy="943560"/>
          </a:xfrm>
          <a:prstGeom prst="rect">
            <a:avLst/>
          </a:prstGeom>
          <a:noFill/>
          <a:ln>
            <a:noFill/>
          </a:ln>
        </p:spPr>
        <p:txBody>
          <a:bodyPr lIns="90000" tIns="45000" rIns="90000" bIns="45000"/>
          <a:lstStyle/>
          <a:p>
            <a:pPr>
              <a:lnSpc>
                <a:spcPct val="100000"/>
              </a:lnSpc>
            </a:pPr>
            <a:r>
              <a:rPr lang="en-US" sz="2800" b="1" dirty="0">
                <a:solidFill>
                  <a:srgbClr val="00B050"/>
                </a:solidFill>
                <a:latin typeface="Times New Roman" panose="02020603050405020304" pitchFamily="18" charset="0"/>
                <a:cs typeface="Times New Roman" panose="02020603050405020304" pitchFamily="18" charset="0"/>
              </a:rPr>
              <a:t>Admin Dashboard</a:t>
            </a:r>
            <a:endParaRPr dirty="0">
              <a:solidFill>
                <a:srgbClr val="00B050"/>
              </a:solidFill>
              <a:latin typeface="Times New Roman" panose="02020603050405020304" pitchFamily="18" charset="0"/>
              <a:cs typeface="Times New Roman" panose="02020603050405020304" pitchFamily="18" charset="0"/>
            </a:endParaRPr>
          </a:p>
        </p:txBody>
      </p:sp>
      <p:sp>
        <p:nvSpPr>
          <p:cNvPr id="93" name="CustomShape 2"/>
          <p:cNvSpPr/>
          <p:nvPr/>
        </p:nvSpPr>
        <p:spPr>
          <a:xfrm>
            <a:off x="4991040" y="38160"/>
            <a:ext cx="2412720" cy="6418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Admin Dashboard</a:t>
            </a:r>
            <a:endParaRPr>
              <a:latin typeface="Times New Roman" panose="02020603050405020304" pitchFamily="18" charset="0"/>
              <a:cs typeface="Times New Roman" panose="02020603050405020304" pitchFamily="18" charset="0"/>
            </a:endParaRPr>
          </a:p>
        </p:txBody>
      </p:sp>
      <p:sp>
        <p:nvSpPr>
          <p:cNvPr id="94" name="CustomShape 3"/>
          <p:cNvSpPr/>
          <p:nvPr/>
        </p:nvSpPr>
        <p:spPr>
          <a:xfrm>
            <a:off x="6197760" y="680400"/>
            <a:ext cx="360" cy="425160"/>
          </a:xfrm>
          <a:prstGeom prst="straightConnector1">
            <a:avLst/>
          </a:prstGeom>
          <a:noFill/>
          <a:ln w="9360">
            <a:solidFill>
              <a:srgbClr val="B71E42"/>
            </a:solidFill>
            <a:round/>
            <a:tailEnd type="arrow" w="med" len="med"/>
          </a:ln>
        </p:spPr>
      </p:sp>
      <p:sp>
        <p:nvSpPr>
          <p:cNvPr id="95" name="Line 4"/>
          <p:cNvSpPr/>
          <p:nvPr/>
        </p:nvSpPr>
        <p:spPr>
          <a:xfrm flipV="1">
            <a:off x="723600" y="1105560"/>
            <a:ext cx="11150640" cy="51480"/>
          </a:xfrm>
          <a:prstGeom prst="line">
            <a:avLst/>
          </a:prstGeom>
          <a:ln w="9360">
            <a:solidFill>
              <a:srgbClr val="B71E42"/>
            </a:solidFill>
            <a:round/>
          </a:ln>
        </p:spPr>
      </p:sp>
      <p:sp>
        <p:nvSpPr>
          <p:cNvPr id="96" name="CustomShape 5"/>
          <p:cNvSpPr/>
          <p:nvPr/>
        </p:nvSpPr>
        <p:spPr>
          <a:xfrm>
            <a:off x="723960" y="1157400"/>
            <a:ext cx="360" cy="391680"/>
          </a:xfrm>
          <a:prstGeom prst="straightConnector1">
            <a:avLst/>
          </a:prstGeom>
          <a:noFill/>
          <a:ln w="9360">
            <a:solidFill>
              <a:srgbClr val="B71E42"/>
            </a:solidFill>
            <a:round/>
            <a:tailEnd type="arrow" w="med" len="med"/>
          </a:ln>
        </p:spPr>
      </p:sp>
      <p:sp>
        <p:nvSpPr>
          <p:cNvPr id="97" name="CustomShape 6"/>
          <p:cNvSpPr/>
          <p:nvPr/>
        </p:nvSpPr>
        <p:spPr>
          <a:xfrm>
            <a:off x="127080" y="1549440"/>
            <a:ext cx="1307880" cy="5965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Create </a:t>
            </a:r>
            <a:endParaRPr>
              <a:latin typeface="Times New Roman" panose="02020603050405020304" pitchFamily="18" charset="0"/>
              <a:cs typeface="Times New Roman" panose="02020603050405020304" pitchFamily="18" charset="0"/>
            </a:endParaRPr>
          </a:p>
          <a:p>
            <a:pPr algn="ctr">
              <a:lnSpc>
                <a:spcPct val="100000"/>
              </a:lnSpc>
            </a:pPr>
            <a:r>
              <a:rPr lang="en-US">
                <a:solidFill>
                  <a:srgbClr val="FFFFFF"/>
                </a:solidFill>
                <a:latin typeface="Times New Roman" panose="02020603050405020304" pitchFamily="18" charset="0"/>
                <a:cs typeface="Times New Roman" panose="02020603050405020304" pitchFamily="18" charset="0"/>
              </a:rPr>
              <a:t>In-charge</a:t>
            </a:r>
            <a:endParaRPr>
              <a:latin typeface="Times New Roman" panose="02020603050405020304" pitchFamily="18" charset="0"/>
              <a:cs typeface="Times New Roman" panose="02020603050405020304" pitchFamily="18" charset="0"/>
            </a:endParaRPr>
          </a:p>
        </p:txBody>
      </p:sp>
      <p:sp>
        <p:nvSpPr>
          <p:cNvPr id="98" name="CustomShape 7"/>
          <p:cNvSpPr/>
          <p:nvPr/>
        </p:nvSpPr>
        <p:spPr>
          <a:xfrm>
            <a:off x="723960" y="2152800"/>
            <a:ext cx="360" cy="367920"/>
          </a:xfrm>
          <a:prstGeom prst="straightConnector1">
            <a:avLst/>
          </a:prstGeom>
          <a:noFill/>
          <a:ln w="9360">
            <a:solidFill>
              <a:srgbClr val="B71E42"/>
            </a:solidFill>
            <a:round/>
            <a:tailEnd type="arrow" w="med" len="med"/>
          </a:ln>
        </p:spPr>
      </p:sp>
      <p:sp>
        <p:nvSpPr>
          <p:cNvPr id="99" name="CustomShape 8"/>
          <p:cNvSpPr/>
          <p:nvPr/>
        </p:nvSpPr>
        <p:spPr>
          <a:xfrm>
            <a:off x="127080" y="2521080"/>
            <a:ext cx="1307880" cy="12060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Entering valid details of In-charge</a:t>
            </a:r>
            <a:endParaRPr sz="1600" dirty="0">
              <a:latin typeface="Times New Roman" panose="02020603050405020304" pitchFamily="18" charset="0"/>
              <a:cs typeface="Times New Roman" panose="02020603050405020304" pitchFamily="18" charset="0"/>
            </a:endParaRPr>
          </a:p>
        </p:txBody>
      </p:sp>
      <p:sp>
        <p:nvSpPr>
          <p:cNvPr id="100" name="CustomShape 9"/>
          <p:cNvSpPr/>
          <p:nvPr/>
        </p:nvSpPr>
        <p:spPr>
          <a:xfrm>
            <a:off x="2273400" y="1157400"/>
            <a:ext cx="360" cy="391680"/>
          </a:xfrm>
          <a:prstGeom prst="straightConnector1">
            <a:avLst/>
          </a:prstGeom>
          <a:noFill/>
          <a:ln w="9360">
            <a:solidFill>
              <a:srgbClr val="B71E42"/>
            </a:solidFill>
            <a:round/>
            <a:tailEnd type="arrow" w="med" len="med"/>
          </a:ln>
        </p:spPr>
      </p:sp>
      <p:sp>
        <p:nvSpPr>
          <p:cNvPr id="101" name="CustomShape 10"/>
          <p:cNvSpPr/>
          <p:nvPr/>
        </p:nvSpPr>
        <p:spPr>
          <a:xfrm>
            <a:off x="1873080" y="1562040"/>
            <a:ext cx="1130040" cy="5839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Update In-charge</a:t>
            </a:r>
            <a:endParaRPr sz="1600" dirty="0">
              <a:latin typeface="Times New Roman" panose="02020603050405020304" pitchFamily="18" charset="0"/>
              <a:cs typeface="Times New Roman" panose="02020603050405020304" pitchFamily="18" charset="0"/>
            </a:endParaRPr>
          </a:p>
        </p:txBody>
      </p:sp>
      <p:sp>
        <p:nvSpPr>
          <p:cNvPr id="102" name="CustomShape 11"/>
          <p:cNvSpPr/>
          <p:nvPr/>
        </p:nvSpPr>
        <p:spPr>
          <a:xfrm>
            <a:off x="2273400" y="2152800"/>
            <a:ext cx="360" cy="367920"/>
          </a:xfrm>
          <a:prstGeom prst="straightConnector1">
            <a:avLst/>
          </a:prstGeom>
          <a:noFill/>
          <a:ln w="9360">
            <a:solidFill>
              <a:srgbClr val="B71E42"/>
            </a:solidFill>
            <a:round/>
            <a:tailEnd type="arrow" w="med" len="med"/>
          </a:ln>
        </p:spPr>
      </p:sp>
      <p:sp>
        <p:nvSpPr>
          <p:cNvPr id="103" name="CustomShape 12"/>
          <p:cNvSpPr/>
          <p:nvPr/>
        </p:nvSpPr>
        <p:spPr>
          <a:xfrm>
            <a:off x="1873080" y="2521080"/>
            <a:ext cx="1130040" cy="14410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Update necessary flied of</a:t>
            </a:r>
            <a:endParaRPr sz="1600" dirty="0">
              <a:latin typeface="Times New Roman" panose="02020603050405020304" pitchFamily="18" charset="0"/>
              <a:cs typeface="Times New Roman" panose="02020603050405020304" pitchFamily="18" charset="0"/>
            </a:endParaRPr>
          </a:p>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(In-charge 1/2)</a:t>
            </a:r>
            <a:endParaRPr sz="1600" dirty="0">
              <a:latin typeface="Times New Roman" panose="02020603050405020304" pitchFamily="18" charset="0"/>
              <a:cs typeface="Times New Roman" panose="02020603050405020304" pitchFamily="18" charset="0"/>
            </a:endParaRPr>
          </a:p>
        </p:txBody>
      </p:sp>
      <p:sp>
        <p:nvSpPr>
          <p:cNvPr id="104" name="CustomShape 13"/>
          <p:cNvSpPr/>
          <p:nvPr/>
        </p:nvSpPr>
        <p:spPr>
          <a:xfrm>
            <a:off x="4064040" y="1157400"/>
            <a:ext cx="360" cy="391680"/>
          </a:xfrm>
          <a:prstGeom prst="straightConnector1">
            <a:avLst/>
          </a:prstGeom>
          <a:noFill/>
          <a:ln w="9360">
            <a:solidFill>
              <a:srgbClr val="B71E42"/>
            </a:solidFill>
            <a:round/>
            <a:tailEnd type="arrow" w="med" len="med"/>
          </a:ln>
        </p:spPr>
      </p:sp>
      <p:sp>
        <p:nvSpPr>
          <p:cNvPr id="105" name="CustomShape 14"/>
          <p:cNvSpPr/>
          <p:nvPr/>
        </p:nvSpPr>
        <p:spPr>
          <a:xfrm>
            <a:off x="3492360" y="1549440"/>
            <a:ext cx="1142640" cy="5839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Remove In-charge</a:t>
            </a:r>
            <a:endParaRPr sz="1600" dirty="0">
              <a:latin typeface="Times New Roman" panose="02020603050405020304" pitchFamily="18" charset="0"/>
              <a:cs typeface="Times New Roman" panose="02020603050405020304" pitchFamily="18" charset="0"/>
            </a:endParaRPr>
          </a:p>
        </p:txBody>
      </p:sp>
      <p:sp>
        <p:nvSpPr>
          <p:cNvPr id="106" name="CustomShape 15"/>
          <p:cNvSpPr/>
          <p:nvPr/>
        </p:nvSpPr>
        <p:spPr>
          <a:xfrm>
            <a:off x="4064040" y="2133720"/>
            <a:ext cx="360" cy="387000"/>
          </a:xfrm>
          <a:prstGeom prst="straightConnector1">
            <a:avLst/>
          </a:prstGeom>
          <a:noFill/>
          <a:ln w="9360">
            <a:solidFill>
              <a:srgbClr val="B71E42"/>
            </a:solidFill>
            <a:round/>
            <a:tailEnd type="arrow" w="med" len="med"/>
          </a:ln>
        </p:spPr>
      </p:sp>
      <p:sp>
        <p:nvSpPr>
          <p:cNvPr id="107" name="CustomShape 16"/>
          <p:cNvSpPr/>
          <p:nvPr/>
        </p:nvSpPr>
        <p:spPr>
          <a:xfrm>
            <a:off x="3492360" y="2521080"/>
            <a:ext cx="1142640" cy="7203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Remove In-charge</a:t>
            </a:r>
            <a:endParaRPr sz="1600" dirty="0">
              <a:latin typeface="Times New Roman" panose="02020603050405020304" pitchFamily="18" charset="0"/>
              <a:cs typeface="Times New Roman" panose="02020603050405020304" pitchFamily="18" charset="0"/>
            </a:endParaRPr>
          </a:p>
        </p:txBody>
      </p:sp>
      <p:sp>
        <p:nvSpPr>
          <p:cNvPr id="108" name="CustomShape 17"/>
          <p:cNvSpPr/>
          <p:nvPr/>
        </p:nvSpPr>
        <p:spPr>
          <a:xfrm>
            <a:off x="5886360" y="1157400"/>
            <a:ext cx="360" cy="404280"/>
          </a:xfrm>
          <a:prstGeom prst="straightConnector1">
            <a:avLst/>
          </a:prstGeom>
          <a:noFill/>
          <a:ln w="9360">
            <a:solidFill>
              <a:srgbClr val="B71E42"/>
            </a:solidFill>
            <a:round/>
            <a:tailEnd type="arrow" w="med" len="med"/>
          </a:ln>
        </p:spPr>
      </p:sp>
      <p:sp>
        <p:nvSpPr>
          <p:cNvPr id="109" name="CustomShape 18"/>
          <p:cNvSpPr/>
          <p:nvPr/>
        </p:nvSpPr>
        <p:spPr>
          <a:xfrm>
            <a:off x="5143680" y="1562040"/>
            <a:ext cx="1460160" cy="59004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rgbClr val="FFFFFF"/>
                </a:solidFill>
                <a:latin typeface="Times New Roman" panose="02020603050405020304" pitchFamily="18" charset="0"/>
                <a:cs typeface="Times New Roman" panose="02020603050405020304" pitchFamily="18" charset="0"/>
              </a:rPr>
              <a:t>View  Visitor Report</a:t>
            </a:r>
            <a:endParaRPr sz="1600" dirty="0">
              <a:latin typeface="Times New Roman" panose="02020603050405020304" pitchFamily="18" charset="0"/>
              <a:cs typeface="Times New Roman" panose="02020603050405020304" pitchFamily="18" charset="0"/>
            </a:endParaRPr>
          </a:p>
        </p:txBody>
      </p:sp>
      <p:sp>
        <p:nvSpPr>
          <p:cNvPr id="110" name="CustomShape 19"/>
          <p:cNvSpPr/>
          <p:nvPr/>
        </p:nvSpPr>
        <p:spPr>
          <a:xfrm>
            <a:off x="5873760" y="2152800"/>
            <a:ext cx="360" cy="367920"/>
          </a:xfrm>
          <a:prstGeom prst="straightConnector1">
            <a:avLst/>
          </a:prstGeom>
          <a:noFill/>
          <a:ln w="9360">
            <a:solidFill>
              <a:srgbClr val="B71E42"/>
            </a:solidFill>
            <a:round/>
            <a:tailEnd type="arrow" w="med" len="med"/>
          </a:ln>
        </p:spPr>
      </p:sp>
      <p:sp>
        <p:nvSpPr>
          <p:cNvPr id="111" name="Line 20"/>
          <p:cNvSpPr/>
          <p:nvPr/>
        </p:nvSpPr>
        <p:spPr>
          <a:xfrm>
            <a:off x="5143320" y="2520720"/>
            <a:ext cx="2819520" cy="0"/>
          </a:xfrm>
          <a:prstGeom prst="line">
            <a:avLst/>
          </a:prstGeom>
          <a:ln w="9360">
            <a:solidFill>
              <a:srgbClr val="B71E42"/>
            </a:solidFill>
            <a:round/>
          </a:ln>
        </p:spPr>
      </p:sp>
      <p:sp>
        <p:nvSpPr>
          <p:cNvPr id="112" name="CustomShape 21"/>
          <p:cNvSpPr/>
          <p:nvPr/>
        </p:nvSpPr>
        <p:spPr>
          <a:xfrm>
            <a:off x="5143680" y="2521080"/>
            <a:ext cx="360" cy="360000"/>
          </a:xfrm>
          <a:prstGeom prst="straightConnector1">
            <a:avLst/>
          </a:prstGeom>
          <a:noFill/>
          <a:ln w="9360">
            <a:solidFill>
              <a:srgbClr val="B71E42"/>
            </a:solidFill>
            <a:round/>
            <a:tailEnd type="arrow" w="med" len="med"/>
          </a:ln>
        </p:spPr>
      </p:sp>
      <p:sp>
        <p:nvSpPr>
          <p:cNvPr id="113" name="CustomShape 22"/>
          <p:cNvSpPr/>
          <p:nvPr/>
        </p:nvSpPr>
        <p:spPr>
          <a:xfrm>
            <a:off x="4768920" y="2881440"/>
            <a:ext cx="958320" cy="84564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Shift</a:t>
            </a:r>
            <a:endParaRPr>
              <a:latin typeface="Times New Roman" panose="02020603050405020304" pitchFamily="18" charset="0"/>
              <a:cs typeface="Times New Roman" panose="02020603050405020304" pitchFamily="18" charset="0"/>
            </a:endParaRPr>
          </a:p>
          <a:p>
            <a:pPr algn="ctr">
              <a:lnSpc>
                <a:spcPct val="100000"/>
              </a:lnSpc>
            </a:pPr>
            <a:r>
              <a:rPr lang="en-US">
                <a:solidFill>
                  <a:srgbClr val="FFFFFF"/>
                </a:solidFill>
                <a:latin typeface="Times New Roman" panose="02020603050405020304" pitchFamily="18" charset="0"/>
                <a:cs typeface="Times New Roman" panose="02020603050405020304" pitchFamily="18" charset="0"/>
              </a:rPr>
              <a:t>Wise</a:t>
            </a:r>
            <a:endParaRPr>
              <a:latin typeface="Times New Roman" panose="02020603050405020304" pitchFamily="18" charset="0"/>
              <a:cs typeface="Times New Roman" panose="02020603050405020304" pitchFamily="18" charset="0"/>
            </a:endParaRPr>
          </a:p>
        </p:txBody>
      </p:sp>
      <p:sp>
        <p:nvSpPr>
          <p:cNvPr id="114" name="CustomShape 23"/>
          <p:cNvSpPr/>
          <p:nvPr/>
        </p:nvSpPr>
        <p:spPr>
          <a:xfrm>
            <a:off x="6543720" y="2521080"/>
            <a:ext cx="360" cy="360000"/>
          </a:xfrm>
          <a:prstGeom prst="straightConnector1">
            <a:avLst/>
          </a:prstGeom>
          <a:noFill/>
          <a:ln w="9360">
            <a:solidFill>
              <a:srgbClr val="B71E42"/>
            </a:solidFill>
            <a:round/>
            <a:tailEnd type="arrow" w="med" len="med"/>
          </a:ln>
        </p:spPr>
      </p:sp>
      <p:sp>
        <p:nvSpPr>
          <p:cNvPr id="115" name="CustomShape 24"/>
          <p:cNvSpPr/>
          <p:nvPr/>
        </p:nvSpPr>
        <p:spPr>
          <a:xfrm>
            <a:off x="5937120" y="2881440"/>
            <a:ext cx="1212480" cy="84564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dirty="0">
                <a:solidFill>
                  <a:srgbClr val="FFFFFF"/>
                </a:solidFill>
                <a:latin typeface="Times New Roman" panose="02020603050405020304" pitchFamily="18" charset="0"/>
                <a:cs typeface="Times New Roman" panose="02020603050405020304" pitchFamily="18" charset="0"/>
              </a:rPr>
              <a:t>In-charge</a:t>
            </a:r>
            <a:endParaRPr sz="1400" dirty="0">
              <a:latin typeface="Times New Roman" panose="02020603050405020304" pitchFamily="18" charset="0"/>
              <a:cs typeface="Times New Roman" panose="02020603050405020304" pitchFamily="18" charset="0"/>
            </a:endParaRPr>
          </a:p>
          <a:p>
            <a:pPr algn="ctr">
              <a:lnSpc>
                <a:spcPct val="100000"/>
              </a:lnSpc>
            </a:pPr>
            <a:r>
              <a:rPr lang="en-US" sz="1400" dirty="0">
                <a:solidFill>
                  <a:srgbClr val="FFFFFF"/>
                </a:solidFill>
                <a:latin typeface="Times New Roman" panose="02020603050405020304" pitchFamily="18" charset="0"/>
                <a:cs typeface="Times New Roman" panose="02020603050405020304" pitchFamily="18" charset="0"/>
              </a:rPr>
              <a:t>Wise</a:t>
            </a:r>
            <a:endParaRPr sz="1400" dirty="0">
              <a:latin typeface="Times New Roman" panose="02020603050405020304" pitchFamily="18" charset="0"/>
              <a:cs typeface="Times New Roman" panose="02020603050405020304" pitchFamily="18" charset="0"/>
            </a:endParaRPr>
          </a:p>
        </p:txBody>
      </p:sp>
      <p:sp>
        <p:nvSpPr>
          <p:cNvPr id="116" name="CustomShape 25"/>
          <p:cNvSpPr/>
          <p:nvPr/>
        </p:nvSpPr>
        <p:spPr>
          <a:xfrm>
            <a:off x="7962840" y="2517120"/>
            <a:ext cx="360" cy="363960"/>
          </a:xfrm>
          <a:prstGeom prst="straightConnector1">
            <a:avLst/>
          </a:prstGeom>
          <a:noFill/>
          <a:ln w="9360">
            <a:solidFill>
              <a:srgbClr val="B71E42"/>
            </a:solidFill>
            <a:round/>
            <a:tailEnd type="arrow" w="med" len="med"/>
          </a:ln>
        </p:spPr>
      </p:sp>
      <p:sp>
        <p:nvSpPr>
          <p:cNvPr id="117" name="CustomShape 26"/>
          <p:cNvSpPr/>
          <p:nvPr/>
        </p:nvSpPr>
        <p:spPr>
          <a:xfrm>
            <a:off x="7404120" y="2881440"/>
            <a:ext cx="1117080" cy="7426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Date Wise</a:t>
            </a:r>
            <a:endParaRPr>
              <a:latin typeface="Times New Roman" panose="02020603050405020304" pitchFamily="18" charset="0"/>
              <a:cs typeface="Times New Roman" panose="02020603050405020304" pitchFamily="18" charset="0"/>
            </a:endParaRPr>
          </a:p>
        </p:txBody>
      </p:sp>
      <p:sp>
        <p:nvSpPr>
          <p:cNvPr id="118" name="CustomShape 27"/>
          <p:cNvSpPr/>
          <p:nvPr/>
        </p:nvSpPr>
        <p:spPr>
          <a:xfrm>
            <a:off x="5079960" y="4699080"/>
            <a:ext cx="2945880" cy="8506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All can selected</a:t>
            </a:r>
            <a:endParaRPr>
              <a:latin typeface="Times New Roman" panose="02020603050405020304" pitchFamily="18" charset="0"/>
              <a:cs typeface="Times New Roman" panose="02020603050405020304" pitchFamily="18" charset="0"/>
            </a:endParaRPr>
          </a:p>
        </p:txBody>
      </p:sp>
      <p:sp>
        <p:nvSpPr>
          <p:cNvPr id="119" name="CustomShape 28"/>
          <p:cNvSpPr/>
          <p:nvPr/>
        </p:nvSpPr>
        <p:spPr>
          <a:xfrm>
            <a:off x="5248440" y="3727440"/>
            <a:ext cx="688680" cy="971280"/>
          </a:xfrm>
          <a:prstGeom prst="straightConnector1">
            <a:avLst/>
          </a:prstGeom>
          <a:noFill/>
          <a:ln w="9360">
            <a:solidFill>
              <a:srgbClr val="B71E42"/>
            </a:solidFill>
            <a:round/>
            <a:tailEnd type="arrow" w="med" len="med"/>
          </a:ln>
        </p:spPr>
      </p:sp>
      <p:sp>
        <p:nvSpPr>
          <p:cNvPr id="120" name="CustomShape 29"/>
          <p:cNvSpPr/>
          <p:nvPr/>
        </p:nvSpPr>
        <p:spPr>
          <a:xfrm>
            <a:off x="6543720" y="3727440"/>
            <a:ext cx="360" cy="971280"/>
          </a:xfrm>
          <a:prstGeom prst="straightConnector1">
            <a:avLst/>
          </a:prstGeom>
          <a:noFill/>
          <a:ln w="9360">
            <a:solidFill>
              <a:srgbClr val="B71E42"/>
            </a:solidFill>
            <a:round/>
            <a:tailEnd type="arrow" w="med" len="med"/>
          </a:ln>
        </p:spPr>
      </p:sp>
      <p:sp>
        <p:nvSpPr>
          <p:cNvPr id="121" name="CustomShape 30"/>
          <p:cNvSpPr/>
          <p:nvPr/>
        </p:nvSpPr>
        <p:spPr>
          <a:xfrm flipH="1">
            <a:off x="7251120" y="3624120"/>
            <a:ext cx="711000" cy="1074240"/>
          </a:xfrm>
          <a:prstGeom prst="straightConnector1">
            <a:avLst/>
          </a:prstGeom>
          <a:noFill/>
          <a:ln w="9360">
            <a:solidFill>
              <a:srgbClr val="B71E42"/>
            </a:solidFill>
            <a:round/>
            <a:tailEnd type="arrow" w="med" len="med"/>
          </a:ln>
        </p:spPr>
      </p:sp>
      <p:sp>
        <p:nvSpPr>
          <p:cNvPr id="122" name="CustomShape 31"/>
          <p:cNvSpPr/>
          <p:nvPr/>
        </p:nvSpPr>
        <p:spPr>
          <a:xfrm>
            <a:off x="9360000" y="1157400"/>
            <a:ext cx="360" cy="391680"/>
          </a:xfrm>
          <a:prstGeom prst="straightConnector1">
            <a:avLst/>
          </a:prstGeom>
          <a:noFill/>
          <a:ln w="9360">
            <a:solidFill>
              <a:srgbClr val="B71E42"/>
            </a:solidFill>
            <a:round/>
            <a:tailEnd type="arrow" w="med" len="med"/>
          </a:ln>
        </p:spPr>
      </p:sp>
      <p:sp>
        <p:nvSpPr>
          <p:cNvPr id="123" name="CustomShape 32"/>
          <p:cNvSpPr/>
          <p:nvPr/>
        </p:nvSpPr>
        <p:spPr>
          <a:xfrm>
            <a:off x="8763120" y="1549440"/>
            <a:ext cx="1320480" cy="7776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dirty="0">
                <a:solidFill>
                  <a:srgbClr val="FFFFFF"/>
                </a:solidFill>
                <a:latin typeface="Times New Roman" panose="02020603050405020304" pitchFamily="18" charset="0"/>
                <a:cs typeface="Times New Roman" panose="02020603050405020304" pitchFamily="18" charset="0"/>
              </a:rPr>
              <a:t>View In-charge Details</a:t>
            </a:r>
            <a:endParaRPr sz="1400" dirty="0">
              <a:latin typeface="Times New Roman" panose="02020603050405020304" pitchFamily="18" charset="0"/>
              <a:cs typeface="Times New Roman" panose="02020603050405020304" pitchFamily="18" charset="0"/>
            </a:endParaRPr>
          </a:p>
        </p:txBody>
      </p:sp>
      <p:sp>
        <p:nvSpPr>
          <p:cNvPr id="124" name="CustomShape 33"/>
          <p:cNvSpPr/>
          <p:nvPr/>
        </p:nvSpPr>
        <p:spPr>
          <a:xfrm>
            <a:off x="9423360" y="2327400"/>
            <a:ext cx="360" cy="193320"/>
          </a:xfrm>
          <a:prstGeom prst="straightConnector1">
            <a:avLst/>
          </a:prstGeom>
          <a:noFill/>
          <a:ln w="9360">
            <a:solidFill>
              <a:srgbClr val="B71E42"/>
            </a:solidFill>
            <a:round/>
            <a:tailEnd type="arrow" w="med" len="med"/>
          </a:ln>
        </p:spPr>
      </p:sp>
      <p:sp>
        <p:nvSpPr>
          <p:cNvPr id="125" name="Line 34"/>
          <p:cNvSpPr/>
          <p:nvPr/>
        </p:nvSpPr>
        <p:spPr>
          <a:xfrm>
            <a:off x="8762760" y="2520720"/>
            <a:ext cx="1536840" cy="0"/>
          </a:xfrm>
          <a:prstGeom prst="line">
            <a:avLst/>
          </a:prstGeom>
          <a:ln w="9360">
            <a:solidFill>
              <a:srgbClr val="B71E42"/>
            </a:solidFill>
            <a:round/>
          </a:ln>
        </p:spPr>
      </p:sp>
      <p:sp>
        <p:nvSpPr>
          <p:cNvPr id="126" name="CustomShape 35"/>
          <p:cNvSpPr/>
          <p:nvPr/>
        </p:nvSpPr>
        <p:spPr>
          <a:xfrm>
            <a:off x="8763120" y="2517120"/>
            <a:ext cx="266400" cy="363960"/>
          </a:xfrm>
          <a:prstGeom prst="straightConnector1">
            <a:avLst/>
          </a:prstGeom>
          <a:noFill/>
          <a:ln w="9360">
            <a:solidFill>
              <a:srgbClr val="B71E42"/>
            </a:solidFill>
            <a:round/>
            <a:tailEnd type="arrow" w="med" len="med"/>
          </a:ln>
        </p:spPr>
      </p:sp>
      <p:sp>
        <p:nvSpPr>
          <p:cNvPr id="127" name="CustomShape 36"/>
          <p:cNvSpPr/>
          <p:nvPr/>
        </p:nvSpPr>
        <p:spPr>
          <a:xfrm>
            <a:off x="8763120" y="2881440"/>
            <a:ext cx="1041120" cy="6490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Shift Wise</a:t>
            </a:r>
            <a:endParaRPr>
              <a:latin typeface="Times New Roman" panose="02020603050405020304" pitchFamily="18" charset="0"/>
              <a:cs typeface="Times New Roman" panose="02020603050405020304" pitchFamily="18" charset="0"/>
            </a:endParaRPr>
          </a:p>
        </p:txBody>
      </p:sp>
      <p:sp>
        <p:nvSpPr>
          <p:cNvPr id="128" name="CustomShape 37"/>
          <p:cNvSpPr/>
          <p:nvPr/>
        </p:nvSpPr>
        <p:spPr>
          <a:xfrm>
            <a:off x="10299600" y="2517120"/>
            <a:ext cx="126720" cy="363960"/>
          </a:xfrm>
          <a:prstGeom prst="straightConnector1">
            <a:avLst/>
          </a:prstGeom>
          <a:noFill/>
          <a:ln w="9360">
            <a:solidFill>
              <a:srgbClr val="B71E42"/>
            </a:solidFill>
            <a:round/>
            <a:tailEnd type="arrow" w="med" len="med"/>
          </a:ln>
        </p:spPr>
      </p:sp>
      <p:sp>
        <p:nvSpPr>
          <p:cNvPr id="129" name="CustomShape 38"/>
          <p:cNvSpPr/>
          <p:nvPr/>
        </p:nvSpPr>
        <p:spPr>
          <a:xfrm>
            <a:off x="9944280" y="2881440"/>
            <a:ext cx="1104480" cy="7426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dirty="0">
                <a:solidFill>
                  <a:srgbClr val="FFFFFF"/>
                </a:solidFill>
                <a:latin typeface="Times New Roman" panose="02020603050405020304" pitchFamily="18" charset="0"/>
                <a:cs typeface="Times New Roman" panose="02020603050405020304" pitchFamily="18" charset="0"/>
              </a:rPr>
              <a:t>In-charge</a:t>
            </a:r>
            <a:endParaRPr sz="1400" dirty="0">
              <a:latin typeface="Times New Roman" panose="02020603050405020304" pitchFamily="18" charset="0"/>
              <a:cs typeface="Times New Roman" panose="02020603050405020304" pitchFamily="18" charset="0"/>
            </a:endParaRPr>
          </a:p>
        </p:txBody>
      </p:sp>
      <p:sp>
        <p:nvSpPr>
          <p:cNvPr id="130" name="CustomShape 39"/>
          <p:cNvSpPr/>
          <p:nvPr/>
        </p:nvSpPr>
        <p:spPr>
          <a:xfrm>
            <a:off x="11874600" y="1105560"/>
            <a:ext cx="360" cy="443160"/>
          </a:xfrm>
          <a:prstGeom prst="straightConnector1">
            <a:avLst/>
          </a:prstGeom>
          <a:noFill/>
          <a:ln w="9360">
            <a:solidFill>
              <a:srgbClr val="B71E42"/>
            </a:solidFill>
            <a:round/>
            <a:tailEnd type="arrow" w="med" len="med"/>
          </a:ln>
        </p:spPr>
      </p:sp>
      <p:sp>
        <p:nvSpPr>
          <p:cNvPr id="131" name="CustomShape 40"/>
          <p:cNvSpPr/>
          <p:nvPr/>
        </p:nvSpPr>
        <p:spPr>
          <a:xfrm>
            <a:off x="11163240" y="1562040"/>
            <a:ext cx="939600" cy="5713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Times New Roman" panose="02020603050405020304" pitchFamily="18" charset="0"/>
                <a:cs typeface="Times New Roman" panose="02020603050405020304" pitchFamily="18" charset="0"/>
              </a:rPr>
              <a:t>Logout</a:t>
            </a:r>
            <a:endParaRPr>
              <a:latin typeface="Times New Roman" panose="02020603050405020304" pitchFamily="18" charset="0"/>
              <a:cs typeface="Times New Roman" panose="02020603050405020304" pitchFamily="18" charset="0"/>
            </a:endParaRPr>
          </a:p>
        </p:txBody>
      </p:sp>
      <p:sp>
        <p:nvSpPr>
          <p:cNvPr id="132" name="CustomShape 41"/>
          <p:cNvSpPr/>
          <p:nvPr/>
        </p:nvSpPr>
        <p:spPr>
          <a:xfrm>
            <a:off x="11747520" y="2152800"/>
            <a:ext cx="360" cy="271080"/>
          </a:xfrm>
          <a:prstGeom prst="straightConnector1">
            <a:avLst/>
          </a:prstGeom>
          <a:noFill/>
          <a:ln w="9360">
            <a:solidFill>
              <a:srgbClr val="B71E42"/>
            </a:solidFill>
            <a:round/>
            <a:tailEnd type="arrow" w="med" len="med"/>
          </a:ln>
        </p:spPr>
      </p:sp>
      <p:sp>
        <p:nvSpPr>
          <p:cNvPr id="133" name="CustomShape 42"/>
          <p:cNvSpPr/>
          <p:nvPr/>
        </p:nvSpPr>
        <p:spPr>
          <a:xfrm>
            <a:off x="11163240" y="2400120"/>
            <a:ext cx="1028520" cy="110628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a:solidFill>
                  <a:srgbClr val="FFFFFF"/>
                </a:solidFill>
                <a:latin typeface="Times New Roman" panose="02020603050405020304" pitchFamily="18" charset="0"/>
                <a:cs typeface="Times New Roman" panose="02020603050405020304" pitchFamily="18" charset="0"/>
              </a:rPr>
              <a:t>Home Page</a:t>
            </a:r>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65240" y="291960"/>
            <a:ext cx="2831760" cy="364680"/>
          </a:xfrm>
          <a:prstGeom prst="rect">
            <a:avLst/>
          </a:prstGeom>
          <a:noFill/>
          <a:ln>
            <a:noFill/>
          </a:ln>
        </p:spPr>
        <p:txBody>
          <a:bodyPr lIns="90000" tIns="45000" rIns="90000" bIns="45000"/>
          <a:lstStyle/>
          <a:p>
            <a:pPr>
              <a:lnSpc>
                <a:spcPct val="100000"/>
              </a:lnSpc>
            </a:pPr>
            <a:r>
              <a:rPr lang="en-US" b="1" dirty="0">
                <a:solidFill>
                  <a:srgbClr val="00B050"/>
                </a:solidFill>
                <a:latin typeface="Times New Roman"/>
              </a:rPr>
              <a:t>In-charge Dashboard (1/2)</a:t>
            </a:r>
            <a:endParaRPr dirty="0">
              <a:solidFill>
                <a:srgbClr val="00B050"/>
              </a:solidFill>
            </a:endParaRPr>
          </a:p>
        </p:txBody>
      </p:sp>
      <p:sp>
        <p:nvSpPr>
          <p:cNvPr id="135" name="CustomShape 2"/>
          <p:cNvSpPr/>
          <p:nvPr/>
        </p:nvSpPr>
        <p:spPr>
          <a:xfrm>
            <a:off x="5410080" y="291960"/>
            <a:ext cx="1942920" cy="60912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In-charge Dashboard</a:t>
            </a:r>
            <a:endParaRPr/>
          </a:p>
        </p:txBody>
      </p:sp>
      <p:sp>
        <p:nvSpPr>
          <p:cNvPr id="136" name="CustomShape 3"/>
          <p:cNvSpPr/>
          <p:nvPr/>
        </p:nvSpPr>
        <p:spPr>
          <a:xfrm>
            <a:off x="6381720" y="901800"/>
            <a:ext cx="360" cy="228240"/>
          </a:xfrm>
          <a:prstGeom prst="straightConnector1">
            <a:avLst/>
          </a:prstGeom>
          <a:noFill/>
          <a:ln w="9360">
            <a:solidFill>
              <a:srgbClr val="B71E42"/>
            </a:solidFill>
            <a:round/>
            <a:tailEnd type="arrow" w="med" len="med"/>
          </a:ln>
        </p:spPr>
      </p:sp>
      <p:sp>
        <p:nvSpPr>
          <p:cNvPr id="137" name="Line 4"/>
          <p:cNvSpPr/>
          <p:nvPr/>
        </p:nvSpPr>
        <p:spPr>
          <a:xfrm>
            <a:off x="2761920" y="1130040"/>
            <a:ext cx="6959880" cy="0"/>
          </a:xfrm>
          <a:prstGeom prst="line">
            <a:avLst/>
          </a:prstGeom>
          <a:ln w="9360">
            <a:solidFill>
              <a:srgbClr val="B71E42"/>
            </a:solidFill>
            <a:round/>
          </a:ln>
        </p:spPr>
      </p:sp>
      <p:sp>
        <p:nvSpPr>
          <p:cNvPr id="138" name="CustomShape 5"/>
          <p:cNvSpPr/>
          <p:nvPr/>
        </p:nvSpPr>
        <p:spPr>
          <a:xfrm>
            <a:off x="2762280" y="1130400"/>
            <a:ext cx="360" cy="355320"/>
          </a:xfrm>
          <a:prstGeom prst="straightConnector1">
            <a:avLst/>
          </a:prstGeom>
          <a:noFill/>
          <a:ln w="9360">
            <a:solidFill>
              <a:srgbClr val="B71E42"/>
            </a:solidFill>
            <a:round/>
            <a:tailEnd type="arrow" w="med" len="med"/>
          </a:ln>
        </p:spPr>
      </p:sp>
      <p:sp>
        <p:nvSpPr>
          <p:cNvPr id="139" name="CustomShape 6"/>
          <p:cNvSpPr/>
          <p:nvPr/>
        </p:nvSpPr>
        <p:spPr>
          <a:xfrm>
            <a:off x="2206800" y="1479600"/>
            <a:ext cx="1110960" cy="8758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Create Visitor</a:t>
            </a:r>
            <a:endParaRPr/>
          </a:p>
        </p:txBody>
      </p:sp>
      <p:sp>
        <p:nvSpPr>
          <p:cNvPr id="140" name="CustomShape 7"/>
          <p:cNvSpPr/>
          <p:nvPr/>
        </p:nvSpPr>
        <p:spPr>
          <a:xfrm>
            <a:off x="2762280" y="2355840"/>
            <a:ext cx="360" cy="196560"/>
          </a:xfrm>
          <a:prstGeom prst="straightConnector1">
            <a:avLst/>
          </a:prstGeom>
          <a:noFill/>
          <a:ln w="9360">
            <a:solidFill>
              <a:srgbClr val="B71E42"/>
            </a:solidFill>
            <a:round/>
            <a:tailEnd type="arrow" w="med" len="med"/>
          </a:ln>
        </p:spPr>
      </p:sp>
      <p:sp>
        <p:nvSpPr>
          <p:cNvPr id="141" name="CustomShape 8"/>
          <p:cNvSpPr/>
          <p:nvPr/>
        </p:nvSpPr>
        <p:spPr>
          <a:xfrm>
            <a:off x="1962000" y="2516040"/>
            <a:ext cx="1599840" cy="46332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a:solidFill>
                  <a:srgbClr val="FFFFFF"/>
                </a:solidFill>
                <a:latin typeface="Gill Sans MT"/>
              </a:rPr>
              <a:t>Personal Detail</a:t>
            </a:r>
            <a:endParaRPr/>
          </a:p>
        </p:txBody>
      </p:sp>
      <p:sp>
        <p:nvSpPr>
          <p:cNvPr id="142" name="CustomShape 9"/>
          <p:cNvSpPr/>
          <p:nvPr/>
        </p:nvSpPr>
        <p:spPr>
          <a:xfrm>
            <a:off x="2762280" y="2979720"/>
            <a:ext cx="360" cy="237600"/>
          </a:xfrm>
          <a:prstGeom prst="straightConnector1">
            <a:avLst/>
          </a:prstGeom>
          <a:noFill/>
          <a:ln w="9360">
            <a:solidFill>
              <a:srgbClr val="B71E42"/>
            </a:solidFill>
            <a:round/>
            <a:tailEnd type="arrow" w="med" len="med"/>
          </a:ln>
        </p:spPr>
      </p:sp>
      <p:sp>
        <p:nvSpPr>
          <p:cNvPr id="143" name="CustomShape 10"/>
          <p:cNvSpPr/>
          <p:nvPr/>
        </p:nvSpPr>
        <p:spPr>
          <a:xfrm>
            <a:off x="2009880" y="3213000"/>
            <a:ext cx="1504440" cy="43632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200">
                <a:solidFill>
                  <a:srgbClr val="FFFFFF"/>
                </a:solidFill>
                <a:latin typeface="Gill Sans MT"/>
              </a:rPr>
              <a:t>Details about the visitors</a:t>
            </a:r>
            <a:endParaRPr/>
          </a:p>
        </p:txBody>
      </p:sp>
      <p:sp>
        <p:nvSpPr>
          <p:cNvPr id="144" name="CustomShape 11"/>
          <p:cNvSpPr/>
          <p:nvPr/>
        </p:nvSpPr>
        <p:spPr>
          <a:xfrm>
            <a:off x="2774880" y="3620160"/>
            <a:ext cx="360" cy="286920"/>
          </a:xfrm>
          <a:prstGeom prst="straightConnector1">
            <a:avLst/>
          </a:prstGeom>
          <a:noFill/>
          <a:ln w="9360">
            <a:solidFill>
              <a:srgbClr val="B71E42"/>
            </a:solidFill>
            <a:round/>
            <a:tailEnd type="arrow" w="med" len="med"/>
          </a:ln>
        </p:spPr>
      </p:sp>
      <p:sp>
        <p:nvSpPr>
          <p:cNvPr id="145" name="CustomShape 12"/>
          <p:cNvSpPr/>
          <p:nvPr/>
        </p:nvSpPr>
        <p:spPr>
          <a:xfrm>
            <a:off x="2131920" y="3877560"/>
            <a:ext cx="1260000" cy="4734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Take Photo</a:t>
            </a:r>
            <a:endParaRPr/>
          </a:p>
        </p:txBody>
      </p:sp>
      <p:sp>
        <p:nvSpPr>
          <p:cNvPr id="146" name="CustomShape 13"/>
          <p:cNvSpPr/>
          <p:nvPr/>
        </p:nvSpPr>
        <p:spPr>
          <a:xfrm flipH="1">
            <a:off x="2761560" y="4351680"/>
            <a:ext cx="360" cy="279000"/>
          </a:xfrm>
          <a:prstGeom prst="straightConnector1">
            <a:avLst/>
          </a:prstGeom>
          <a:noFill/>
          <a:ln w="9360">
            <a:solidFill>
              <a:srgbClr val="B71E42"/>
            </a:solidFill>
            <a:round/>
            <a:tailEnd type="arrow" w="med" len="med"/>
          </a:ln>
        </p:spPr>
      </p:sp>
      <p:sp>
        <p:nvSpPr>
          <p:cNvPr id="147" name="CustomShape 14"/>
          <p:cNvSpPr/>
          <p:nvPr/>
        </p:nvSpPr>
        <p:spPr>
          <a:xfrm>
            <a:off x="2131920" y="4631040"/>
            <a:ext cx="1260000" cy="4186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200">
                <a:solidFill>
                  <a:srgbClr val="FFFFFF"/>
                </a:solidFill>
                <a:latin typeface="Gill Sans MT"/>
              </a:rPr>
              <a:t>SMS Notification</a:t>
            </a:r>
            <a:endParaRPr/>
          </a:p>
        </p:txBody>
      </p:sp>
      <p:sp>
        <p:nvSpPr>
          <p:cNvPr id="148" name="CustomShape 15"/>
          <p:cNvSpPr/>
          <p:nvPr/>
        </p:nvSpPr>
        <p:spPr>
          <a:xfrm flipH="1">
            <a:off x="2761560" y="5050080"/>
            <a:ext cx="360" cy="253800"/>
          </a:xfrm>
          <a:prstGeom prst="straightConnector1">
            <a:avLst/>
          </a:prstGeom>
          <a:noFill/>
          <a:ln w="9360">
            <a:solidFill>
              <a:srgbClr val="B71E42"/>
            </a:solidFill>
            <a:round/>
            <a:tailEnd type="arrow" w="med" len="med"/>
          </a:ln>
        </p:spPr>
      </p:sp>
      <p:sp>
        <p:nvSpPr>
          <p:cNvPr id="149" name="CustomShape 16"/>
          <p:cNvSpPr/>
          <p:nvPr/>
        </p:nvSpPr>
        <p:spPr>
          <a:xfrm>
            <a:off x="2050920" y="5310360"/>
            <a:ext cx="1341000" cy="39348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a:solidFill>
                  <a:srgbClr val="FFFFFF"/>
                </a:solidFill>
                <a:latin typeface="Gill Sans MT"/>
              </a:rPr>
              <a:t>Print Hardcopy</a:t>
            </a:r>
            <a:endParaRPr/>
          </a:p>
        </p:txBody>
      </p:sp>
      <p:sp>
        <p:nvSpPr>
          <p:cNvPr id="150" name="CustomShape 17"/>
          <p:cNvSpPr/>
          <p:nvPr/>
        </p:nvSpPr>
        <p:spPr>
          <a:xfrm>
            <a:off x="4915080" y="1174680"/>
            <a:ext cx="360" cy="304560"/>
          </a:xfrm>
          <a:prstGeom prst="straightConnector1">
            <a:avLst/>
          </a:prstGeom>
          <a:noFill/>
          <a:ln w="9360">
            <a:solidFill>
              <a:srgbClr val="B71E42"/>
            </a:solidFill>
            <a:round/>
            <a:tailEnd type="arrow" w="med" len="med"/>
          </a:ln>
        </p:spPr>
      </p:sp>
      <p:sp>
        <p:nvSpPr>
          <p:cNvPr id="151" name="CustomShape 18"/>
          <p:cNvSpPr/>
          <p:nvPr/>
        </p:nvSpPr>
        <p:spPr>
          <a:xfrm>
            <a:off x="4336920" y="1486080"/>
            <a:ext cx="1155240" cy="7869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Existing Visitor</a:t>
            </a:r>
            <a:endParaRPr/>
          </a:p>
        </p:txBody>
      </p:sp>
      <p:sp>
        <p:nvSpPr>
          <p:cNvPr id="152" name="CustomShape 19"/>
          <p:cNvSpPr/>
          <p:nvPr/>
        </p:nvSpPr>
        <p:spPr>
          <a:xfrm>
            <a:off x="4915080" y="2273400"/>
            <a:ext cx="360" cy="285480"/>
          </a:xfrm>
          <a:prstGeom prst="straightConnector1">
            <a:avLst/>
          </a:prstGeom>
          <a:noFill/>
          <a:ln w="9360">
            <a:solidFill>
              <a:srgbClr val="B71E42"/>
            </a:solidFill>
            <a:round/>
            <a:tailEnd type="arrow" w="med" len="med"/>
          </a:ln>
        </p:spPr>
      </p:sp>
      <p:sp>
        <p:nvSpPr>
          <p:cNvPr id="153" name="CustomShape 20"/>
          <p:cNvSpPr/>
          <p:nvPr/>
        </p:nvSpPr>
        <p:spPr>
          <a:xfrm>
            <a:off x="4448160" y="2548440"/>
            <a:ext cx="933120" cy="132876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sz="1400" dirty="0">
                <a:solidFill>
                  <a:srgbClr val="FFFFFF"/>
                </a:solidFill>
                <a:latin typeface="Gill Sans MT"/>
              </a:rPr>
              <a:t>Legal ID proof</a:t>
            </a:r>
            <a:endParaRPr sz="1400" dirty="0"/>
          </a:p>
        </p:txBody>
      </p:sp>
      <p:sp>
        <p:nvSpPr>
          <p:cNvPr id="154" name="CustomShape 21"/>
          <p:cNvSpPr/>
          <p:nvPr/>
        </p:nvSpPr>
        <p:spPr>
          <a:xfrm>
            <a:off x="7353360" y="1130400"/>
            <a:ext cx="360" cy="393480"/>
          </a:xfrm>
          <a:prstGeom prst="straightConnector1">
            <a:avLst/>
          </a:prstGeom>
          <a:noFill/>
          <a:ln w="9360">
            <a:solidFill>
              <a:srgbClr val="B71E42"/>
            </a:solidFill>
            <a:round/>
            <a:tailEnd type="arrow" w="med" len="med"/>
          </a:ln>
        </p:spPr>
      </p:sp>
      <p:sp>
        <p:nvSpPr>
          <p:cNvPr id="155" name="CustomShape 22"/>
          <p:cNvSpPr/>
          <p:nvPr/>
        </p:nvSpPr>
        <p:spPr>
          <a:xfrm>
            <a:off x="6597720" y="1523880"/>
            <a:ext cx="1510920" cy="69804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View Report</a:t>
            </a:r>
            <a:endParaRPr/>
          </a:p>
        </p:txBody>
      </p:sp>
      <p:sp>
        <p:nvSpPr>
          <p:cNvPr id="156" name="CustomShape 23"/>
          <p:cNvSpPr/>
          <p:nvPr/>
        </p:nvSpPr>
        <p:spPr>
          <a:xfrm>
            <a:off x="7353360" y="2222640"/>
            <a:ext cx="360" cy="393480"/>
          </a:xfrm>
          <a:prstGeom prst="straightConnector1">
            <a:avLst/>
          </a:prstGeom>
          <a:noFill/>
          <a:ln w="9360">
            <a:solidFill>
              <a:srgbClr val="B71E42"/>
            </a:solidFill>
            <a:round/>
            <a:tailEnd type="arrow" w="med" len="med"/>
          </a:ln>
        </p:spPr>
      </p:sp>
      <p:sp>
        <p:nvSpPr>
          <p:cNvPr id="157" name="CustomShape 24"/>
          <p:cNvSpPr/>
          <p:nvPr/>
        </p:nvSpPr>
        <p:spPr>
          <a:xfrm>
            <a:off x="6060960" y="2577960"/>
            <a:ext cx="2584080" cy="107136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View Report can date wise / day wise</a:t>
            </a:r>
            <a:endParaRPr/>
          </a:p>
        </p:txBody>
      </p:sp>
      <p:sp>
        <p:nvSpPr>
          <p:cNvPr id="158" name="CustomShape 25"/>
          <p:cNvSpPr/>
          <p:nvPr/>
        </p:nvSpPr>
        <p:spPr>
          <a:xfrm>
            <a:off x="9721800" y="1130400"/>
            <a:ext cx="360" cy="393480"/>
          </a:xfrm>
          <a:prstGeom prst="straightConnector1">
            <a:avLst/>
          </a:prstGeom>
          <a:noFill/>
          <a:ln w="9360">
            <a:solidFill>
              <a:srgbClr val="B71E42"/>
            </a:solidFill>
            <a:round/>
            <a:tailEnd type="arrow" w="med" len="med"/>
          </a:ln>
        </p:spPr>
      </p:sp>
      <p:sp>
        <p:nvSpPr>
          <p:cNvPr id="159" name="CustomShape 26"/>
          <p:cNvSpPr/>
          <p:nvPr/>
        </p:nvSpPr>
        <p:spPr>
          <a:xfrm>
            <a:off x="8852040" y="1511280"/>
            <a:ext cx="1739520" cy="6091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Logout</a:t>
            </a:r>
            <a:endParaRPr/>
          </a:p>
        </p:txBody>
      </p:sp>
      <p:sp>
        <p:nvSpPr>
          <p:cNvPr id="160" name="CustomShape 27"/>
          <p:cNvSpPr/>
          <p:nvPr/>
        </p:nvSpPr>
        <p:spPr>
          <a:xfrm>
            <a:off x="9721800" y="2120760"/>
            <a:ext cx="360" cy="374400"/>
          </a:xfrm>
          <a:prstGeom prst="straightConnector1">
            <a:avLst/>
          </a:prstGeom>
          <a:noFill/>
          <a:ln w="9360">
            <a:solidFill>
              <a:srgbClr val="B71E42"/>
            </a:solidFill>
            <a:round/>
            <a:tailEnd type="arrow" w="med" len="med"/>
          </a:ln>
        </p:spPr>
      </p:sp>
      <p:sp>
        <p:nvSpPr>
          <p:cNvPr id="161" name="CustomShape 28"/>
          <p:cNvSpPr/>
          <p:nvPr/>
        </p:nvSpPr>
        <p:spPr>
          <a:xfrm>
            <a:off x="8794800" y="2516040"/>
            <a:ext cx="1854000" cy="71100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rgbClr val="FFFFFF"/>
                </a:solidFill>
                <a:latin typeface="Gill Sans MT"/>
              </a:rPr>
              <a:t>Home Page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3503" y="2112136"/>
            <a:ext cx="6413679" cy="2246769"/>
          </a:xfrm>
          <a:prstGeom prst="rect">
            <a:avLst/>
          </a:prstGeom>
          <a:noFill/>
        </p:spPr>
        <p:txBody>
          <a:bodyPr wrap="square" rtlCol="0">
            <a:spAutoFit/>
          </a:bodyPr>
          <a:lstStyle/>
          <a:p>
            <a:pPr algn="ctr"/>
            <a:r>
              <a:rPr lang="en-US" sz="4800" dirty="0">
                <a:solidFill>
                  <a:srgbClr val="00B050"/>
                </a:solidFill>
                <a:latin typeface="Times New Roman" panose="02020603050405020304" pitchFamily="18" charset="0"/>
                <a:cs typeface="Times New Roman" panose="02020603050405020304" pitchFamily="18" charset="0"/>
              </a:rPr>
              <a:t>Screen-Shots Of Our Project</a:t>
            </a:r>
          </a:p>
          <a:p>
            <a:pPr algn="ctr"/>
            <a:r>
              <a:rPr lang="en-US" sz="4400" dirty="0">
                <a:solidFill>
                  <a:srgbClr val="00B050"/>
                </a:solidFill>
                <a:latin typeface="Times New Roman" panose="02020603050405020304" pitchFamily="18" charset="0"/>
                <a:cs typeface="Times New Roman" panose="02020603050405020304" pitchFamily="18" charset="0"/>
              </a:rPr>
              <a:t>(Visitor Gate Pass System)</a:t>
            </a:r>
          </a:p>
        </p:txBody>
      </p:sp>
    </p:spTree>
    <p:extLst>
      <p:ext uri="{BB962C8B-B14F-4D97-AF65-F5344CB8AC3E}">
        <p14:creationId xmlns:p14="http://schemas.microsoft.com/office/powerpoint/2010/main" val="162740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63" y="1300765"/>
            <a:ext cx="11362310" cy="4598229"/>
          </a:xfrm>
          <a:prstGeom prst="rect">
            <a:avLst/>
          </a:prstGeom>
        </p:spPr>
      </p:pic>
      <p:sp>
        <p:nvSpPr>
          <p:cNvPr id="3" name="TextBox 2"/>
          <p:cNvSpPr txBox="1"/>
          <p:nvPr/>
        </p:nvSpPr>
        <p:spPr>
          <a:xfrm>
            <a:off x="3986328" y="257578"/>
            <a:ext cx="4797064" cy="584775"/>
          </a:xfrm>
          <a:prstGeom prst="rect">
            <a:avLst/>
          </a:prstGeom>
          <a:noFill/>
        </p:spPr>
        <p:txBody>
          <a:bodyPr wrap="square" rtlCol="0">
            <a:spAutoFit/>
          </a:bodyPr>
          <a:lstStyle/>
          <a:p>
            <a:pPr algn="ctr"/>
            <a:r>
              <a:rPr lang="en-US" sz="3200" dirty="0">
                <a:solidFill>
                  <a:srgbClr val="00B050"/>
                </a:solidFill>
                <a:latin typeface="Times New Roman" panose="02020603050405020304" pitchFamily="18" charset="0"/>
                <a:cs typeface="Times New Roman" panose="02020603050405020304" pitchFamily="18" charset="0"/>
              </a:rPr>
              <a:t>Screen-shot Of Home Page</a:t>
            </a:r>
          </a:p>
        </p:txBody>
      </p:sp>
    </p:spTree>
    <p:extLst>
      <p:ext uri="{BB962C8B-B14F-4D97-AF65-F5344CB8AC3E}">
        <p14:creationId xmlns:p14="http://schemas.microsoft.com/office/powerpoint/2010/main" val="386335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914" y="1339403"/>
            <a:ext cx="10415239" cy="4513366"/>
          </a:xfrm>
          <a:prstGeom prst="rect">
            <a:avLst/>
          </a:prstGeom>
        </p:spPr>
      </p:pic>
      <p:sp>
        <p:nvSpPr>
          <p:cNvPr id="2" name="TextBox 1"/>
          <p:cNvSpPr txBox="1"/>
          <p:nvPr/>
        </p:nvSpPr>
        <p:spPr>
          <a:xfrm>
            <a:off x="3620533" y="373487"/>
            <a:ext cx="4572000" cy="584775"/>
          </a:xfrm>
          <a:prstGeom prst="rect">
            <a:avLst/>
          </a:prstGeom>
          <a:noFill/>
        </p:spPr>
        <p:txBody>
          <a:bodyPr wrap="square" rtlCol="0">
            <a:spAutoFit/>
          </a:bodyPr>
          <a:lstStyle/>
          <a:p>
            <a:pPr algn="ctr"/>
            <a:r>
              <a:rPr lang="en-US" sz="3200" dirty="0">
                <a:solidFill>
                  <a:srgbClr val="00B050"/>
                </a:solidFill>
              </a:rPr>
              <a:t>Screen-shot Of Login Form</a:t>
            </a:r>
          </a:p>
        </p:txBody>
      </p:sp>
    </p:spTree>
    <p:extLst>
      <p:ext uri="{BB962C8B-B14F-4D97-AF65-F5344CB8AC3E}">
        <p14:creationId xmlns:p14="http://schemas.microsoft.com/office/powerpoint/2010/main" val="5317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95" y="1287886"/>
            <a:ext cx="10549054" cy="4650879"/>
          </a:xfrm>
          <a:prstGeom prst="rect">
            <a:avLst/>
          </a:prstGeom>
        </p:spPr>
      </p:pic>
      <p:sp>
        <p:nvSpPr>
          <p:cNvPr id="4" name="TextBox 3"/>
          <p:cNvSpPr txBox="1"/>
          <p:nvPr/>
        </p:nvSpPr>
        <p:spPr>
          <a:xfrm>
            <a:off x="3040042" y="283335"/>
            <a:ext cx="5937160" cy="584775"/>
          </a:xfrm>
          <a:prstGeom prst="rect">
            <a:avLst/>
          </a:prstGeom>
          <a:noFill/>
        </p:spPr>
        <p:txBody>
          <a:bodyPr wrap="square" rtlCol="0">
            <a:spAutoFit/>
          </a:bodyPr>
          <a:lstStyle/>
          <a:p>
            <a:pPr algn="ctr"/>
            <a:r>
              <a:rPr lang="en-US" sz="3200" dirty="0">
                <a:solidFill>
                  <a:srgbClr val="00B050"/>
                </a:solidFill>
                <a:latin typeface="Times New Roman" panose="02020603050405020304" pitchFamily="18" charset="0"/>
                <a:cs typeface="Times New Roman" panose="02020603050405020304" pitchFamily="18" charset="0"/>
              </a:rPr>
              <a:t>Screen-shot Of Admin Dashboard</a:t>
            </a:r>
          </a:p>
        </p:txBody>
      </p:sp>
    </p:spTree>
    <p:extLst>
      <p:ext uri="{BB962C8B-B14F-4D97-AF65-F5344CB8AC3E}">
        <p14:creationId xmlns:p14="http://schemas.microsoft.com/office/powerpoint/2010/main" val="318814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15" y="1223493"/>
            <a:ext cx="10939346" cy="4588754"/>
          </a:xfrm>
          <a:prstGeom prst="rect">
            <a:avLst/>
          </a:prstGeom>
        </p:spPr>
      </p:pic>
      <p:sp>
        <p:nvSpPr>
          <p:cNvPr id="3" name="TextBox 2"/>
          <p:cNvSpPr txBox="1"/>
          <p:nvPr/>
        </p:nvSpPr>
        <p:spPr>
          <a:xfrm>
            <a:off x="2383770" y="146275"/>
            <a:ext cx="7353836" cy="1077218"/>
          </a:xfrm>
          <a:prstGeom prst="rect">
            <a:avLst/>
          </a:prstGeom>
          <a:noFill/>
        </p:spPr>
        <p:txBody>
          <a:bodyPr wrap="square" rtlCol="0">
            <a:spAutoFit/>
          </a:bodyPr>
          <a:lstStyle/>
          <a:p>
            <a:pPr algn="ctr"/>
            <a:r>
              <a:rPr lang="en-US" sz="3200" dirty="0">
                <a:solidFill>
                  <a:srgbClr val="00B050"/>
                </a:solidFill>
                <a:latin typeface="Times New Roman" panose="02020603050405020304" pitchFamily="18" charset="0"/>
                <a:cs typeface="Times New Roman" panose="02020603050405020304" pitchFamily="18" charset="0"/>
              </a:rPr>
              <a:t>Screen-shot Of In-charge (1/2) Dashboard</a:t>
            </a:r>
          </a:p>
          <a:p>
            <a:pPr algn="ctr"/>
            <a:endParaRPr lang="en-US" sz="3200" dirty="0"/>
          </a:p>
        </p:txBody>
      </p:sp>
    </p:spTree>
    <p:extLst>
      <p:ext uri="{BB962C8B-B14F-4D97-AF65-F5344CB8AC3E}">
        <p14:creationId xmlns:p14="http://schemas.microsoft.com/office/powerpoint/2010/main" val="357868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5933" y="360609"/>
            <a:ext cx="5074276" cy="605307"/>
          </a:xfrm>
          <a:prstGeom prst="rect">
            <a:avLst/>
          </a:prstGeom>
          <a:noFill/>
        </p:spPr>
        <p:txBody>
          <a:bodyPr wrap="square" rtlCol="0">
            <a:spAutoFit/>
          </a:bodyPr>
          <a:lstStyle/>
          <a:p>
            <a:endParaRPr lang="en-US" dirty="0"/>
          </a:p>
        </p:txBody>
      </p:sp>
      <p:sp>
        <p:nvSpPr>
          <p:cNvPr id="4" name="TextBox 3"/>
          <p:cNvSpPr txBox="1"/>
          <p:nvPr/>
        </p:nvSpPr>
        <p:spPr>
          <a:xfrm>
            <a:off x="4056845" y="360609"/>
            <a:ext cx="4984124" cy="954107"/>
          </a:xfrm>
          <a:prstGeom prst="rect">
            <a:avLst/>
          </a:prstGeom>
          <a:noFill/>
        </p:spPr>
        <p:txBody>
          <a:bodyPr wrap="square" rtlCol="0">
            <a:sp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Advantages Of Our Project</a:t>
            </a:r>
          </a:p>
          <a:p>
            <a:pPr algn="ctr"/>
            <a:r>
              <a:rPr lang="en-US" sz="2800" dirty="0">
                <a:solidFill>
                  <a:srgbClr val="00B050"/>
                </a:solidFill>
                <a:latin typeface="Times New Roman" panose="02020603050405020304" pitchFamily="18" charset="0"/>
                <a:cs typeface="Times New Roman" panose="02020603050405020304" pitchFamily="18" charset="0"/>
              </a:rPr>
              <a:t>Visitor Gate Pass System</a:t>
            </a:r>
          </a:p>
        </p:txBody>
      </p:sp>
      <p:sp>
        <p:nvSpPr>
          <p:cNvPr id="5" name="TextBox 4"/>
          <p:cNvSpPr txBox="1"/>
          <p:nvPr/>
        </p:nvSpPr>
        <p:spPr>
          <a:xfrm>
            <a:off x="2009104" y="1932022"/>
            <a:ext cx="9079606" cy="3108543"/>
          </a:xfrm>
          <a:prstGeom prst="rect">
            <a:avLst/>
          </a:prstGeom>
          <a:noFill/>
        </p:spPr>
        <p:txBody>
          <a:bodyPr wrap="square" rtlCol="0">
            <a:spAutoFit/>
          </a:bodyPr>
          <a:lstStyle/>
          <a:p>
            <a:pPr marL="285750" indent="-285750">
              <a:buFont typeface="Wingdings" panose="05000000000000000000" pitchFamily="2" charset="2"/>
              <a:buChar char="ü"/>
            </a:pPr>
            <a:r>
              <a:rPr lang="en-US" altLang="en-US" sz="2800" dirty="0">
                <a:solidFill>
                  <a:srgbClr val="00B050"/>
                </a:solidFill>
                <a:latin typeface="Arial" panose="020B0604020202020204" pitchFamily="34" charset="0"/>
              </a:rPr>
              <a:t>Easy to use interface. </a:t>
            </a:r>
          </a:p>
          <a:p>
            <a:pPr marL="285750" indent="-285750">
              <a:buFont typeface="Wingdings" panose="05000000000000000000" pitchFamily="2" charset="2"/>
              <a:buChar char="ü"/>
            </a:pPr>
            <a:r>
              <a:rPr lang="en-US" altLang="en-US" sz="2800" dirty="0">
                <a:solidFill>
                  <a:srgbClr val="00B050"/>
                </a:solidFill>
                <a:latin typeface="Arial" panose="020B0604020202020204" pitchFamily="34" charset="0"/>
              </a:rPr>
              <a:t>Role-based user login. </a:t>
            </a:r>
            <a:endParaRPr lang="en-US" sz="2800" dirty="0">
              <a:solidFill>
                <a:srgbClr val="00B05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Gate Pass is provided to Visitors.</a:t>
            </a:r>
          </a:p>
          <a:p>
            <a:pPr marL="285750" indent="-285750">
              <a:buFont typeface="Wingdings" panose="05000000000000000000" pitchFamily="2" charset="2"/>
              <a:buChar char="ü"/>
            </a:pPr>
            <a:r>
              <a:rPr lang="en-US" altLang="en-US" sz="2800" dirty="0">
                <a:solidFill>
                  <a:srgbClr val="00B050"/>
                </a:solidFill>
                <a:latin typeface="Arial" panose="020B0604020202020204" pitchFamily="34" charset="0"/>
              </a:rPr>
              <a:t>Manage multiple host employee data.</a:t>
            </a:r>
          </a:p>
          <a:p>
            <a:pPr marL="285750" indent="-285750">
              <a:buFont typeface="Wingdings" panose="05000000000000000000" pitchFamily="2" charset="2"/>
              <a:buChar char="ü"/>
            </a:pPr>
            <a:r>
              <a:rPr lang="en-US" altLang="en-US" sz="2800" dirty="0">
                <a:solidFill>
                  <a:srgbClr val="00B050"/>
                </a:solidFill>
                <a:latin typeface="Arial" panose="020B0604020202020204" pitchFamily="34" charset="0"/>
              </a:rPr>
              <a:t>Integrated with various hard-wares like web-cam, printers.</a:t>
            </a:r>
          </a:p>
          <a:p>
            <a:pPr marL="285750" indent="-285750">
              <a:buFont typeface="Wingdings" panose="05000000000000000000" pitchFamily="2" charset="2"/>
              <a:buChar char="ü"/>
            </a:pP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956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8652" y="2099256"/>
            <a:ext cx="6272011" cy="3108543"/>
          </a:xfrm>
          <a:prstGeom prst="rect">
            <a:avLst/>
          </a:prstGeom>
          <a:noFill/>
        </p:spPr>
        <p:txBody>
          <a:bodyPr wrap="square" rtlCol="0">
            <a:spAutoFit/>
          </a:bodyPr>
          <a:lstStyle/>
          <a:p>
            <a:pPr marL="285750" indent="-285750">
              <a:buFont typeface="Wingdings" panose="05000000000000000000" pitchFamily="2" charset="2"/>
              <a:buChar char="ü"/>
            </a:pPr>
            <a:r>
              <a:rPr lang="en-US" altLang="en-US" sz="2800" dirty="0">
                <a:solidFill>
                  <a:srgbClr val="00B050"/>
                </a:solidFill>
                <a:latin typeface="Times New Roman" panose="02020603050405020304" pitchFamily="18" charset="0"/>
                <a:cs typeface="Times New Roman" panose="02020603050405020304" pitchFamily="18" charset="0"/>
              </a:rPr>
              <a:t> Reports can be exported in various formats like Word/ Excel /Pdf etc. </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Finger Print security.</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Email notification.</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Bar-code generator.</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An application can be developed on “Visitor Gate Pass System”</a:t>
            </a:r>
          </a:p>
        </p:txBody>
      </p:sp>
      <p:sp>
        <p:nvSpPr>
          <p:cNvPr id="3" name="Rectangle 1"/>
          <p:cNvSpPr>
            <a:spLocks noChangeArrowheads="1"/>
          </p:cNvSpPr>
          <p:nvPr/>
        </p:nvSpPr>
        <p:spPr bwMode="auto">
          <a:xfrm>
            <a:off x="0" y="-138499"/>
            <a:ext cx="1795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romanLcPeriod"/>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TextBox 3"/>
          <p:cNvSpPr txBox="1"/>
          <p:nvPr/>
        </p:nvSpPr>
        <p:spPr>
          <a:xfrm>
            <a:off x="2511379" y="708339"/>
            <a:ext cx="6426558" cy="954107"/>
          </a:xfrm>
          <a:prstGeom prst="rect">
            <a:avLst/>
          </a:prstGeom>
          <a:noFill/>
        </p:spPr>
        <p:txBody>
          <a:bodyPr wrap="square" rtlCol="0">
            <a:sp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Feature Enhancement Of Our Project</a:t>
            </a:r>
          </a:p>
          <a:p>
            <a:pPr algn="ctr"/>
            <a:r>
              <a:rPr lang="en-US" sz="2800" b="1" dirty="0">
                <a:solidFill>
                  <a:srgbClr val="00B050"/>
                </a:solidFill>
                <a:latin typeface="Times New Roman" panose="02020603050405020304" pitchFamily="18" charset="0"/>
                <a:cs typeface="Times New Roman" panose="02020603050405020304" pitchFamily="18" charset="0"/>
              </a:rPr>
              <a:t>Visitor Gate Pass System</a:t>
            </a:r>
            <a:endParaRPr lang="en-US" sz="28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78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1763" y="399244"/>
            <a:ext cx="6272011" cy="1077218"/>
          </a:xfrm>
          <a:prstGeom prst="rect">
            <a:avLst/>
          </a:prstGeom>
          <a:noFill/>
        </p:spPr>
        <p:txBody>
          <a:bodyPr wrap="square" rtlCol="0">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What Is The Need Of Our Software ??</a:t>
            </a:r>
          </a:p>
        </p:txBody>
      </p:sp>
      <p:sp>
        <p:nvSpPr>
          <p:cNvPr id="3" name="TextBox 2"/>
          <p:cNvSpPr txBox="1"/>
          <p:nvPr/>
        </p:nvSpPr>
        <p:spPr>
          <a:xfrm>
            <a:off x="1841678" y="1712890"/>
            <a:ext cx="8912180" cy="3785652"/>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As compare to previous way in-charge or a gate keeper have to enter all the details of the visitor in register. They have to maintain that register and may be that register is not present throughout the year the time. In case an organization needs data of visitor that who is visited in an organization, then that register should be present in an organization </a:t>
            </a:r>
            <a:r>
              <a:rPr lang="en-IN" sz="2400" dirty="0">
                <a:solidFill>
                  <a:srgbClr val="00B050"/>
                </a:solidFill>
                <a:latin typeface="Times New Roman" panose="02020603050405020304" pitchFamily="18" charset="0"/>
                <a:cs typeface="Times New Roman" panose="02020603050405020304" pitchFamily="18" charset="0"/>
              </a:rPr>
              <a:t>Manual systems are boring and time consuming. Our Visitor Gate Pass System records all-relevant information about the visitor, which is automatically captured in a database. Then ID scanning is done, and a professional quality visitor pass is printed. The pass printing software is integrated into the module for convenient operation.</a:t>
            </a:r>
            <a:endParaRPr lang="en-US"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rot="20540398">
            <a:off x="2837406" y="2708299"/>
            <a:ext cx="7200720" cy="821520"/>
          </a:xfrm>
          <a:prstGeom prst="rect">
            <a:avLst/>
          </a:prstGeom>
          <a:noFill/>
          <a:ln>
            <a:noFill/>
          </a:ln>
        </p:spPr>
        <p:txBody>
          <a:bodyPr lIns="90000" tIns="45000" rIns="90000" bIns="45000"/>
          <a:lstStyle/>
          <a:p>
            <a:pPr algn="ctr">
              <a:lnSpc>
                <a:spcPct val="100000"/>
              </a:lnSpc>
            </a:pPr>
            <a:r>
              <a:rPr lang="en-US" sz="4800" b="1" dirty="0">
                <a:solidFill>
                  <a:srgbClr val="00B050"/>
                </a:solidFill>
                <a:latin typeface="Segoe Script" panose="020B0504020000000003" pitchFamily="34" charset="0"/>
              </a:rPr>
              <a:t>Thank You</a:t>
            </a:r>
            <a:endParaRPr dirty="0">
              <a:solidFill>
                <a:srgbClr val="00B050"/>
              </a:solidFill>
              <a:latin typeface="Segoe Script" panose="020B05040200000000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2006640" y="1308240"/>
            <a:ext cx="8838720" cy="577800"/>
          </a:xfrm>
          <a:prstGeom prst="rect">
            <a:avLst/>
          </a:prstGeom>
          <a:noFill/>
          <a:ln>
            <a:noFill/>
          </a:ln>
        </p:spPr>
        <p:txBody>
          <a:bodyPr lIns="90000" tIns="45000" rIns="90000" bIns="45000"/>
          <a:lstStyle/>
          <a:p>
            <a:pPr algn="ctr">
              <a:lnSpc>
                <a:spcPct val="100000"/>
              </a:lnSpc>
            </a:pPr>
            <a:r>
              <a:rPr lang="en-US" sz="3200" b="1" dirty="0">
                <a:solidFill>
                  <a:srgbClr val="00B050"/>
                </a:solidFill>
                <a:latin typeface="Times New Roman"/>
              </a:rPr>
              <a:t>What we have developed ??</a:t>
            </a:r>
            <a:endParaRPr dirty="0">
              <a:solidFill>
                <a:srgbClr val="00B050"/>
              </a:solidFill>
            </a:endParaRPr>
          </a:p>
        </p:txBody>
      </p:sp>
      <p:sp>
        <p:nvSpPr>
          <p:cNvPr id="45" name="CustomShape 2"/>
          <p:cNvSpPr/>
          <p:nvPr/>
        </p:nvSpPr>
        <p:spPr>
          <a:xfrm>
            <a:off x="2591820" y="2290254"/>
            <a:ext cx="7668360" cy="2009880"/>
          </a:xfrm>
          <a:prstGeom prst="rect">
            <a:avLst/>
          </a:prstGeom>
          <a:noFill/>
          <a:ln>
            <a:noFill/>
          </a:ln>
        </p:spPr>
        <p:txBody>
          <a:bodyPr lIns="90000" tIns="45000" rIns="90000" bIns="45000"/>
          <a:lstStyle/>
          <a:p>
            <a:pPr>
              <a:lnSpc>
                <a:spcPct val="100000"/>
              </a:lnSpc>
            </a:pPr>
            <a:r>
              <a:rPr lang="en-US" sz="2400" dirty="0">
                <a:solidFill>
                  <a:srgbClr val="00B050"/>
                </a:solidFill>
                <a:latin typeface="Times New Roman" panose="02020603050405020304" pitchFamily="18" charset="0"/>
                <a:cs typeface="Times New Roman" panose="02020603050405020304" pitchFamily="18" charset="0"/>
              </a:rPr>
              <a:t>We have developed a software on PHP and MySQL which is platform independent and name as Visitor Gate Pass System. This system provide </a:t>
            </a:r>
            <a:r>
              <a:rPr lang="en-US" sz="2400" dirty="0">
                <a:solidFill>
                  <a:srgbClr val="00B050"/>
                </a:solidFill>
                <a:latin typeface="Times New Roman" panose="02020603050405020304" pitchFamily="18" charset="0"/>
                <a:ea typeface="Droid Sans Fallback"/>
                <a:cs typeface="Times New Roman" panose="02020603050405020304" pitchFamily="18" charset="0"/>
              </a:rPr>
              <a:t>providing the functionality of entering the visitor records (DATA) into the database. Visitor Gate Pass System provides a way to effectively control, records and find the organization’s visitors. It helps to reduce the waiting time of visitor in premise. </a:t>
            </a:r>
            <a:endParaRPr sz="24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4715" y="669701"/>
            <a:ext cx="6091708" cy="584775"/>
          </a:xfrm>
          <a:prstGeom prst="rect">
            <a:avLst/>
          </a:prstGeom>
          <a:noFill/>
        </p:spPr>
        <p:txBody>
          <a:bodyPr wrap="square" rtlCol="0">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Platform We Used</a:t>
            </a:r>
          </a:p>
        </p:txBody>
      </p:sp>
      <p:sp>
        <p:nvSpPr>
          <p:cNvPr id="3" name="TextBox 2"/>
          <p:cNvSpPr txBox="1"/>
          <p:nvPr/>
        </p:nvSpPr>
        <p:spPr>
          <a:xfrm>
            <a:off x="1790163" y="1700011"/>
            <a:ext cx="8654603" cy="3693319"/>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The platform we used is PHP.</a:t>
            </a:r>
            <a:r>
              <a:rPr lang="en-US" b="1" dirty="0">
                <a:solidFill>
                  <a:srgbClr val="00B050"/>
                </a:solidFill>
                <a:latin typeface="Times New Roman" panose="02020603050405020304" pitchFamily="18" charset="0"/>
                <a:cs typeface="Times New Roman" panose="02020603050405020304" pitchFamily="18" charset="0"/>
              </a:rPr>
              <a:t> PHP</a:t>
            </a:r>
            <a:r>
              <a:rPr lang="en-US" dirty="0">
                <a:solidFill>
                  <a:srgbClr val="00B050"/>
                </a:solidFill>
                <a:latin typeface="Times New Roman" panose="02020603050405020304" pitchFamily="18" charset="0"/>
                <a:cs typeface="Times New Roman" panose="02020603050405020304" pitchFamily="18" charset="0"/>
              </a:rPr>
              <a:t> is a server-side scripting language designed primarily for web development but also used as a general-purposed programming language. Originally created by Rasmus </a:t>
            </a:r>
            <a:r>
              <a:rPr lang="en-US" dirty="0" err="1">
                <a:solidFill>
                  <a:srgbClr val="00B050"/>
                </a:solidFill>
                <a:latin typeface="Times New Roman" panose="02020603050405020304" pitchFamily="18" charset="0"/>
                <a:cs typeface="Times New Roman" panose="02020603050405020304" pitchFamily="18" charset="0"/>
              </a:rPr>
              <a:t>Lerdorf</a:t>
            </a:r>
            <a:r>
              <a:rPr lang="en-US" u="sng"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in 1994,</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the PHP reference implementation is now produced by The PHP Development Team.</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PHP originally stood for </a:t>
            </a:r>
            <a:r>
              <a:rPr lang="en-US" i="1" dirty="0">
                <a:solidFill>
                  <a:srgbClr val="00B050"/>
                </a:solidFill>
                <a:latin typeface="Times New Roman" panose="02020603050405020304" pitchFamily="18" charset="0"/>
                <a:cs typeface="Times New Roman" panose="02020603050405020304" pitchFamily="18" charset="0"/>
              </a:rPr>
              <a:t>Personal Home Page</a:t>
            </a:r>
            <a:r>
              <a:rPr lang="en-US" dirty="0">
                <a:solidFill>
                  <a:srgbClr val="00B050"/>
                </a:solidFill>
                <a:latin typeface="Times New Roman" panose="02020603050405020304" pitchFamily="18" charset="0"/>
                <a:cs typeface="Times New Roman" panose="02020603050405020304" pitchFamily="18" charset="0"/>
              </a:rPr>
              <a:t>, but it now stands for the recursive acronym </a:t>
            </a:r>
            <a:r>
              <a:rPr lang="en-US" i="1" dirty="0">
                <a:solidFill>
                  <a:srgbClr val="00B050"/>
                </a:solidFill>
                <a:latin typeface="Times New Roman" panose="02020603050405020304" pitchFamily="18" charset="0"/>
                <a:cs typeface="Times New Roman" panose="02020603050405020304" pitchFamily="18" charset="0"/>
              </a:rPr>
              <a:t>PHP: Hypertext Preprocessor</a:t>
            </a:r>
            <a:r>
              <a:rPr lang="en-US" dirty="0">
                <a:solidFill>
                  <a:srgbClr val="00B050"/>
                </a:solidFill>
                <a:latin typeface="Times New Roman" panose="02020603050405020304" pitchFamily="18" charset="0"/>
                <a:cs typeface="Times New Roman" panose="02020603050405020304" pitchFamily="18" charset="0"/>
              </a:rPr>
              <a:t>.</a:t>
            </a:r>
          </a:p>
          <a:p>
            <a:r>
              <a:rPr lang="en-US" dirty="0">
                <a:solidFill>
                  <a:srgbClr val="00B050"/>
                </a:solidFill>
                <a:latin typeface="Times New Roman" panose="02020603050405020304" pitchFamily="18" charset="0"/>
                <a:cs typeface="Times New Roman" panose="02020603050405020304" pitchFamily="18" charset="0"/>
              </a:rPr>
              <a:t>PHP code may be embedded into HTML or HTML5 code, or it can be used in combination with various web template systems, web content management systems and web frameworks. PHP code is usually processed by a PHP interpreter implemented as a module in the web server or as a Common Gateway Interface (CGI) executable. The web server combines the results of the interpreted and executed PHP code, which may be any type of data, including images, with the generated web page. PHP code may also be executed with a command-line interface (CLI) and can be used to implement standalone graphical applications</a:t>
            </a:r>
          </a:p>
          <a:p>
            <a:r>
              <a:rPr lang="en-US"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7924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0935" y="296215"/>
            <a:ext cx="4159876" cy="1077218"/>
          </a:xfrm>
          <a:prstGeom prst="rect">
            <a:avLst/>
          </a:prstGeom>
          <a:noFill/>
        </p:spPr>
        <p:txBody>
          <a:bodyPr wrap="square" rtlCol="0">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Data Base Used In our Software</a:t>
            </a:r>
          </a:p>
        </p:txBody>
      </p:sp>
      <p:sp>
        <p:nvSpPr>
          <p:cNvPr id="3" name="TextBox 2"/>
          <p:cNvSpPr txBox="1"/>
          <p:nvPr/>
        </p:nvSpPr>
        <p:spPr>
          <a:xfrm>
            <a:off x="1403797" y="1609859"/>
            <a:ext cx="9530366" cy="3416320"/>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MySQL</a:t>
            </a:r>
            <a:r>
              <a:rPr lang="en-US" dirty="0">
                <a:solidFill>
                  <a:srgbClr val="00B050"/>
                </a:solidFill>
                <a:latin typeface="Times New Roman" panose="02020603050405020304" pitchFamily="18" charset="0"/>
                <a:cs typeface="Times New Roman" panose="02020603050405020304" pitchFamily="18" charset="0"/>
              </a:rPr>
              <a:t> (officially pronounced as is an open-source relational database management system (RDBMS). Its name is a combination of "My", the name of co-founder Michael </a:t>
            </a:r>
            <a:r>
              <a:rPr lang="en-US" dirty="0" err="1">
                <a:solidFill>
                  <a:srgbClr val="00B050"/>
                </a:solidFill>
                <a:latin typeface="Times New Roman" panose="02020603050405020304" pitchFamily="18" charset="0"/>
                <a:cs typeface="Times New Roman" panose="02020603050405020304" pitchFamily="18" charset="0"/>
              </a:rPr>
              <a:t>Widenius</a:t>
            </a:r>
            <a:r>
              <a:rPr lang="en-US" dirty="0">
                <a:solidFill>
                  <a:srgbClr val="00B050"/>
                </a:solidFill>
                <a:latin typeface="Times New Roman" panose="02020603050405020304" pitchFamily="18" charset="0"/>
                <a:cs typeface="Times New Roman" panose="02020603050405020304" pitchFamily="18" charset="0"/>
              </a:rPr>
              <a:t>' daughter, and "SQL", the abbreviation for Structured Query Language. The MySQL development project has made its source code available under the terms of the GNU General Public License, as well as under a variety of proprietary agreements. MySQL was owned and sponsored by a single for-profit firm, the Swedish company MySQL AB, now owned by Oracle Corporation. For proprietary use, several paid editions are available, and offer additional functionality.</a:t>
            </a:r>
          </a:p>
          <a:p>
            <a:r>
              <a:rPr lang="en-US" dirty="0">
                <a:solidFill>
                  <a:srgbClr val="00B050"/>
                </a:solidFill>
                <a:latin typeface="Times New Roman" panose="02020603050405020304" pitchFamily="18" charset="0"/>
                <a:cs typeface="Times New Roman" panose="02020603050405020304" pitchFamily="18" charset="0"/>
              </a:rPr>
              <a:t>MySQL is a central component of the LAMP open-source web application software stack (and other "AMP" stacks). LAMP is an acronym for "Linux, Apache, MySQL, Perl/PHP/Python". Applications that use the MySQL database include: TYPO3, </a:t>
            </a:r>
            <a:r>
              <a:rPr lang="en-US" dirty="0" err="1">
                <a:solidFill>
                  <a:srgbClr val="00B050"/>
                </a:solidFill>
                <a:latin typeface="Times New Roman" panose="02020603050405020304" pitchFamily="18" charset="0"/>
                <a:cs typeface="Times New Roman" panose="02020603050405020304" pitchFamily="18" charset="0"/>
              </a:rPr>
              <a:t>MODx</a:t>
            </a:r>
            <a:r>
              <a:rPr lang="en-US" dirty="0">
                <a:solidFill>
                  <a:srgbClr val="00B050"/>
                </a:solidFill>
                <a:latin typeface="Times New Roman" panose="02020603050405020304" pitchFamily="18" charset="0"/>
                <a:cs typeface="Times New Roman" panose="02020603050405020304" pitchFamily="18" charset="0"/>
              </a:rPr>
              <a:t>, Joomla, WordPress, </a:t>
            </a:r>
            <a:r>
              <a:rPr lang="en-US" dirty="0" err="1">
                <a:solidFill>
                  <a:srgbClr val="00B050"/>
                </a:solidFill>
                <a:latin typeface="Times New Roman" panose="02020603050405020304" pitchFamily="18" charset="0"/>
                <a:cs typeface="Times New Roman" panose="02020603050405020304" pitchFamily="18" charset="0"/>
              </a:rPr>
              <a:t>phpBB</a:t>
            </a: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MyBB</a:t>
            </a:r>
            <a:r>
              <a:rPr lang="en-US" dirty="0">
                <a:solidFill>
                  <a:srgbClr val="00B050"/>
                </a:solidFill>
                <a:latin typeface="Times New Roman" panose="02020603050405020304" pitchFamily="18" charset="0"/>
                <a:cs typeface="Times New Roman" panose="02020603050405020304" pitchFamily="18" charset="0"/>
              </a:rPr>
              <a:t>, and Drupal. MySQL is also used in many high-profile, large-scale websites, including Google</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(though not for searches), Facebook,</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Twitter,</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Flickr,</a:t>
            </a:r>
            <a:r>
              <a:rPr lang="en-US" baseline="300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and YouTube</a:t>
            </a:r>
            <a:endParaRPr lang="en-US" dirty="0">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0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679" y="2176529"/>
            <a:ext cx="8899301" cy="4832092"/>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Keeps Visitor Records who has visited.</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Get visitors details any time when we want.</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All visitors information via SMS.</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Protect your Organization and Institute from unwanted    people.</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Bulk data of all visitors are manage easily.</a:t>
            </a:r>
          </a:p>
          <a:p>
            <a:pPr marL="285750" indent="-285750">
              <a:buFont typeface="Wingdings" panose="05000000000000000000" pitchFamily="2" charset="2"/>
              <a:buChar char="ü"/>
            </a:pPr>
            <a:r>
              <a:rPr lang="en-US" sz="2800" dirty="0">
                <a:solidFill>
                  <a:srgbClr val="00B050"/>
                </a:solidFill>
                <a:latin typeface="Times New Roman" panose="02020603050405020304" pitchFamily="18" charset="0"/>
                <a:cs typeface="Times New Roman" panose="02020603050405020304" pitchFamily="18" charset="0"/>
              </a:rPr>
              <a:t> Visitor history &amp; statistics.</a:t>
            </a:r>
          </a:p>
          <a:p>
            <a:pPr marL="285750" indent="-285750">
              <a:buFont typeface="Wingdings" panose="05000000000000000000" pitchFamily="2" charset="2"/>
              <a:buChar char="ü"/>
            </a:pPr>
            <a:r>
              <a:rPr lang="en-US" sz="2800" dirty="0">
                <a:solidFill>
                  <a:srgbClr val="00B050"/>
                </a:solidFill>
              </a:rPr>
              <a:t> User and Role definition.</a:t>
            </a:r>
            <a:endParaRPr lang="en-US" sz="2800" dirty="0">
              <a:solidFill>
                <a:srgbClr val="00B050"/>
              </a:solidFill>
              <a:latin typeface="Times New Roman" panose="02020603050405020304" pitchFamily="18" charset="0"/>
              <a:cs typeface="Times New Roman" panose="02020603050405020304" pitchFamily="18" charset="0"/>
            </a:endParaRPr>
          </a:p>
          <a:p>
            <a:endParaRPr lang="en-US" sz="2800" dirty="0">
              <a:solidFill>
                <a:srgbClr val="00B050"/>
              </a:solidFill>
              <a:latin typeface="Times New Roman" panose="02020603050405020304" pitchFamily="18" charset="0"/>
              <a:cs typeface="Times New Roman" panose="02020603050405020304" pitchFamily="18" charset="0"/>
            </a:endParaRPr>
          </a:p>
          <a:p>
            <a:endParaRPr lang="en-US" sz="2800" dirty="0">
              <a:solidFill>
                <a:srgbClr val="00B050"/>
              </a:solidFill>
              <a:latin typeface="Times New Roman" panose="02020603050405020304" pitchFamily="18" charset="0"/>
              <a:cs typeface="Times New Roman" panose="02020603050405020304" pitchFamily="18" charset="0"/>
            </a:endParaRPr>
          </a:p>
          <a:p>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6992" y="463639"/>
            <a:ext cx="5640946" cy="1015663"/>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                    </a:t>
            </a:r>
            <a:r>
              <a:rPr lang="en-US" sz="2800" dirty="0">
                <a:solidFill>
                  <a:srgbClr val="00B050"/>
                </a:solidFill>
                <a:latin typeface="Times New Roman" panose="02020603050405020304" pitchFamily="18" charset="0"/>
                <a:cs typeface="Times New Roman" panose="02020603050405020304" pitchFamily="18" charset="0"/>
              </a:rPr>
              <a:t>Features Of Our Project </a:t>
            </a:r>
          </a:p>
          <a:p>
            <a:pPr algn="ctr"/>
            <a:r>
              <a:rPr lang="en-US" sz="3200" b="1" dirty="0">
                <a:solidFill>
                  <a:srgbClr val="00B050"/>
                </a:solidFill>
                <a:latin typeface="Times New Roman" panose="02020603050405020304" pitchFamily="18" charset="0"/>
                <a:cs typeface="Times New Roman" panose="02020603050405020304" pitchFamily="18" charset="0"/>
              </a:rPr>
              <a:t>Visitor Gate Pass System</a:t>
            </a:r>
          </a:p>
        </p:txBody>
      </p:sp>
    </p:spTree>
    <p:extLst>
      <p:ext uri="{BB962C8B-B14F-4D97-AF65-F5344CB8AC3E}">
        <p14:creationId xmlns:p14="http://schemas.microsoft.com/office/powerpoint/2010/main" val="123823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1544" y="386366"/>
            <a:ext cx="4533363" cy="584775"/>
          </a:xfrm>
          <a:prstGeom prst="rect">
            <a:avLst/>
          </a:prstGeom>
          <a:noFill/>
        </p:spPr>
        <p:txBody>
          <a:bodyPr wrap="square" rtlCol="0">
            <a:sp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System requirements</a:t>
            </a:r>
          </a:p>
        </p:txBody>
      </p:sp>
      <p:sp>
        <p:nvSpPr>
          <p:cNvPr id="3" name="TextBox 2"/>
          <p:cNvSpPr txBox="1"/>
          <p:nvPr/>
        </p:nvSpPr>
        <p:spPr>
          <a:xfrm>
            <a:off x="3168201" y="1378039"/>
            <a:ext cx="7637173" cy="452431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Hardware Configuration </a:t>
            </a:r>
          </a:p>
          <a:p>
            <a:r>
              <a:rPr lang="en-US" sz="2400" dirty="0">
                <a:solidFill>
                  <a:srgbClr val="00B050"/>
                </a:solidFill>
                <a:latin typeface="Times New Roman" panose="02020603050405020304" pitchFamily="18" charset="0"/>
                <a:cs typeface="Times New Roman" panose="02020603050405020304" pitchFamily="18" charset="0"/>
              </a:rPr>
              <a:t>Processor ------------------------- Pentium Series</a:t>
            </a:r>
          </a:p>
          <a:p>
            <a:r>
              <a:rPr lang="en-US" sz="2400" dirty="0">
                <a:solidFill>
                  <a:srgbClr val="00B050"/>
                </a:solidFill>
                <a:latin typeface="Times New Roman" panose="02020603050405020304" pitchFamily="18" charset="0"/>
                <a:cs typeface="Times New Roman" panose="02020603050405020304" pitchFamily="18" charset="0"/>
              </a:rPr>
              <a:t>Hard Disk Capacity ------------- 20 GB</a:t>
            </a:r>
          </a:p>
          <a:p>
            <a:r>
              <a:rPr lang="en-US" sz="2400" dirty="0">
                <a:solidFill>
                  <a:srgbClr val="00B050"/>
                </a:solidFill>
                <a:latin typeface="Times New Roman" panose="02020603050405020304" pitchFamily="18" charset="0"/>
                <a:cs typeface="Times New Roman" panose="02020603050405020304" pitchFamily="18" charset="0"/>
              </a:rPr>
              <a:t>Ram ------------------------------- 512 MB</a:t>
            </a:r>
          </a:p>
          <a:p>
            <a:r>
              <a:rPr lang="en-US" sz="2400" dirty="0">
                <a:solidFill>
                  <a:srgbClr val="00B050"/>
                </a:solidFill>
                <a:latin typeface="Times New Roman" panose="02020603050405020304" pitchFamily="18" charset="0"/>
                <a:cs typeface="Times New Roman" panose="02020603050405020304" pitchFamily="18" charset="0"/>
              </a:rPr>
              <a:t>Keyboard &amp; Mouse-------------- Normal</a:t>
            </a:r>
          </a:p>
          <a:p>
            <a:endParaRPr lang="en-US" sz="2400" dirty="0">
              <a:solidFill>
                <a:srgbClr val="00B050"/>
              </a:solidFill>
              <a:latin typeface="Times New Roman" panose="02020603050405020304" pitchFamily="18" charset="0"/>
              <a:cs typeface="Times New Roman" panose="02020603050405020304" pitchFamily="18" charset="0"/>
            </a:endParaRPr>
          </a:p>
          <a:p>
            <a:r>
              <a:rPr lang="en-US" sz="2400" dirty="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Software Configuration</a:t>
            </a:r>
          </a:p>
          <a:p>
            <a:r>
              <a:rPr lang="en-US" sz="2400" dirty="0">
                <a:solidFill>
                  <a:srgbClr val="00B050"/>
                </a:solidFill>
                <a:latin typeface="Times New Roman" panose="02020603050405020304" pitchFamily="18" charset="0"/>
                <a:cs typeface="Times New Roman" panose="02020603050405020304" pitchFamily="18" charset="0"/>
              </a:rPr>
              <a:t>Operating System ------------- Windows XP,7,8,,10</a:t>
            </a:r>
          </a:p>
          <a:p>
            <a:r>
              <a:rPr lang="en-US" sz="2400" dirty="0">
                <a:solidFill>
                  <a:srgbClr val="00B050"/>
                </a:solidFill>
                <a:latin typeface="Times New Roman" panose="02020603050405020304" pitchFamily="18" charset="0"/>
                <a:cs typeface="Times New Roman" panose="02020603050405020304" pitchFamily="18" charset="0"/>
              </a:rPr>
              <a:t>Font End ------------------------ PHP,HTML</a:t>
            </a:r>
          </a:p>
          <a:p>
            <a:r>
              <a:rPr lang="en-US" sz="2400" dirty="0">
                <a:solidFill>
                  <a:srgbClr val="00B050"/>
                </a:solidFill>
                <a:latin typeface="Times New Roman" panose="02020603050405020304" pitchFamily="18" charset="0"/>
                <a:cs typeface="Times New Roman" panose="02020603050405020304" pitchFamily="18" charset="0"/>
              </a:rPr>
              <a:t>Back End ----------------------- JS, AJAX, MySQL</a:t>
            </a:r>
          </a:p>
          <a:p>
            <a:r>
              <a:rPr lang="en-US" sz="2400" dirty="0">
                <a:solidFill>
                  <a:srgbClr val="00B050"/>
                </a:solidFill>
                <a:latin typeface="Times New Roman" panose="02020603050405020304" pitchFamily="18" charset="0"/>
                <a:cs typeface="Times New Roman" panose="02020603050405020304" pitchFamily="18" charset="0"/>
              </a:rPr>
              <a:t>Browser ------------------------- Microsoft Edge, Chrome, </a:t>
            </a:r>
            <a:r>
              <a:rPr lang="en-US" sz="2400" dirty="0" err="1">
                <a:solidFill>
                  <a:srgbClr val="00B050"/>
                </a:solidFill>
                <a:latin typeface="Times New Roman" panose="02020603050405020304" pitchFamily="18" charset="0"/>
                <a:cs typeface="Times New Roman" panose="02020603050405020304" pitchFamily="18" charset="0"/>
              </a:rPr>
              <a:t>etc</a:t>
            </a:r>
            <a:endParaRPr lang="en-US" sz="2400" dirty="0">
              <a:solidFill>
                <a:srgbClr val="00B050"/>
              </a:solidFill>
              <a:latin typeface="Times New Roman" panose="02020603050405020304" pitchFamily="18" charset="0"/>
              <a:cs typeface="Times New Roman" panose="02020603050405020304" pitchFamily="18" charset="0"/>
            </a:endParaRPr>
          </a:p>
          <a:p>
            <a:endParaRPr lang="en-US"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29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108160" y="2451240"/>
            <a:ext cx="8140320" cy="699840"/>
          </a:xfrm>
          <a:prstGeom prst="rect">
            <a:avLst/>
          </a:prstGeom>
          <a:noFill/>
          <a:ln>
            <a:noFill/>
          </a:ln>
        </p:spPr>
        <p:txBody>
          <a:bodyPr lIns="90000" tIns="45000" rIns="90000" bIns="45000"/>
          <a:lstStyle/>
          <a:p>
            <a:pPr algn="ctr">
              <a:lnSpc>
                <a:spcPct val="100000"/>
              </a:lnSpc>
            </a:pPr>
            <a:r>
              <a:rPr lang="en-US" sz="4800" dirty="0">
                <a:solidFill>
                  <a:srgbClr val="00B050"/>
                </a:solidFill>
                <a:latin typeface="Times New Roman"/>
              </a:rPr>
              <a:t>Let’s Visit To Our Project Flow </a:t>
            </a:r>
            <a:endParaRPr sz="4800" dirty="0">
              <a:solidFill>
                <a:srgbClr val="00B05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146160" y="228600"/>
            <a:ext cx="3822480" cy="516960"/>
          </a:xfrm>
          <a:prstGeom prst="rect">
            <a:avLst/>
          </a:prstGeom>
          <a:noFill/>
          <a:ln>
            <a:noFill/>
          </a:ln>
        </p:spPr>
        <p:txBody>
          <a:bodyPr lIns="90000" tIns="45000" rIns="90000" bIns="45000"/>
          <a:lstStyle/>
          <a:p>
            <a:pPr algn="ctr">
              <a:lnSpc>
                <a:spcPct val="100000"/>
              </a:lnSpc>
            </a:pPr>
            <a:r>
              <a:rPr lang="en-US" sz="2800" b="1" dirty="0">
                <a:solidFill>
                  <a:srgbClr val="00B050"/>
                </a:solidFill>
                <a:latin typeface="Times New Roman" panose="02020603050405020304" pitchFamily="18" charset="0"/>
                <a:cs typeface="Times New Roman" panose="02020603050405020304" pitchFamily="18" charset="0"/>
              </a:rPr>
              <a:t>Home Page</a:t>
            </a:r>
            <a:endParaRPr dirty="0">
              <a:solidFill>
                <a:srgbClr val="00B050"/>
              </a:solidFill>
              <a:latin typeface="Times New Roman" panose="02020603050405020304" pitchFamily="18" charset="0"/>
              <a:cs typeface="Times New Roman" panose="02020603050405020304" pitchFamily="18" charset="0"/>
            </a:endParaRPr>
          </a:p>
        </p:txBody>
      </p:sp>
      <p:sp>
        <p:nvSpPr>
          <p:cNvPr id="48" name="CustomShape 2"/>
          <p:cNvSpPr/>
          <p:nvPr/>
        </p:nvSpPr>
        <p:spPr>
          <a:xfrm>
            <a:off x="5264280" y="228600"/>
            <a:ext cx="1879200" cy="810000"/>
          </a:xfrm>
          <a:prstGeom prst="ellipse">
            <a:avLst/>
          </a:prstGeom>
          <a:solidFill>
            <a:srgbClr val="00B050"/>
          </a:solidFill>
          <a:ln w="15840">
            <a:solidFill>
              <a:srgbClr val="871630"/>
            </a:solidFill>
            <a:round/>
          </a:ln>
        </p:spPr>
        <p:txBody>
          <a:bodyPr lIns="90000" tIns="45000" rIns="90000" bIns="45000" anchor="ctr"/>
          <a:lstStyle/>
          <a:p>
            <a:pPr algn="ctr">
              <a:lnSpc>
                <a:spcPct val="100000"/>
              </a:lnSpc>
            </a:pPr>
            <a:r>
              <a:rPr lang="en-US" dirty="0">
                <a:solidFill>
                  <a:schemeClr val="bg1"/>
                </a:solidFill>
                <a:latin typeface="Times New Roman" panose="02020603050405020304" pitchFamily="18" charset="0"/>
                <a:cs typeface="Times New Roman" panose="02020603050405020304" pitchFamily="18" charset="0"/>
              </a:rPr>
              <a:t>Home Page</a:t>
            </a:r>
            <a:endParaRPr dirty="0">
              <a:solidFill>
                <a:schemeClr val="bg1"/>
              </a:solidFill>
              <a:latin typeface="Times New Roman" panose="02020603050405020304" pitchFamily="18" charset="0"/>
              <a:cs typeface="Times New Roman" panose="02020603050405020304" pitchFamily="18" charset="0"/>
            </a:endParaRPr>
          </a:p>
        </p:txBody>
      </p:sp>
      <p:sp>
        <p:nvSpPr>
          <p:cNvPr id="49" name="CustomShape 3"/>
          <p:cNvSpPr/>
          <p:nvPr/>
        </p:nvSpPr>
        <p:spPr>
          <a:xfrm>
            <a:off x="6203880" y="1038960"/>
            <a:ext cx="360" cy="469440"/>
          </a:xfrm>
          <a:prstGeom prst="straightConnector1">
            <a:avLst/>
          </a:prstGeom>
          <a:noFill/>
          <a:ln w="9360">
            <a:solidFill>
              <a:srgbClr val="B71E42"/>
            </a:solidFill>
            <a:round/>
            <a:tailEnd type="arrow" w="med" len="med"/>
          </a:ln>
        </p:spPr>
      </p:sp>
      <p:sp>
        <p:nvSpPr>
          <p:cNvPr id="50" name="Line 4"/>
          <p:cNvSpPr/>
          <p:nvPr/>
        </p:nvSpPr>
        <p:spPr>
          <a:xfrm>
            <a:off x="711000" y="1483200"/>
            <a:ext cx="10528200" cy="25560"/>
          </a:xfrm>
          <a:prstGeom prst="line">
            <a:avLst/>
          </a:prstGeom>
          <a:ln w="9360">
            <a:solidFill>
              <a:srgbClr val="B71E42"/>
            </a:solidFill>
            <a:round/>
          </a:ln>
        </p:spPr>
      </p:sp>
      <p:sp>
        <p:nvSpPr>
          <p:cNvPr id="51" name="CustomShape 5"/>
          <p:cNvSpPr/>
          <p:nvPr/>
        </p:nvSpPr>
        <p:spPr>
          <a:xfrm>
            <a:off x="711360" y="1483560"/>
            <a:ext cx="360" cy="507600"/>
          </a:xfrm>
          <a:prstGeom prst="straightConnector1">
            <a:avLst/>
          </a:prstGeom>
          <a:noFill/>
          <a:ln w="9360">
            <a:solidFill>
              <a:srgbClr val="B71E42"/>
            </a:solidFill>
            <a:round/>
            <a:tailEnd type="arrow" w="med" len="med"/>
          </a:ln>
        </p:spPr>
      </p:sp>
      <p:sp>
        <p:nvSpPr>
          <p:cNvPr id="52" name="CustomShape 6"/>
          <p:cNvSpPr/>
          <p:nvPr/>
        </p:nvSpPr>
        <p:spPr>
          <a:xfrm>
            <a:off x="228600" y="2006640"/>
            <a:ext cx="1510920" cy="46944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Home</a:t>
            </a:r>
            <a:endParaRPr>
              <a:solidFill>
                <a:schemeClr val="bg1"/>
              </a:solidFill>
              <a:latin typeface="Times New Roman" panose="02020603050405020304" pitchFamily="18" charset="0"/>
              <a:cs typeface="Times New Roman" panose="02020603050405020304" pitchFamily="18" charset="0"/>
            </a:endParaRPr>
          </a:p>
        </p:txBody>
      </p:sp>
      <p:sp>
        <p:nvSpPr>
          <p:cNvPr id="53" name="CustomShape 7"/>
          <p:cNvSpPr/>
          <p:nvPr/>
        </p:nvSpPr>
        <p:spPr>
          <a:xfrm>
            <a:off x="711000" y="2476080"/>
            <a:ext cx="360" cy="482400"/>
          </a:xfrm>
          <a:prstGeom prst="straightConnector1">
            <a:avLst/>
          </a:prstGeom>
          <a:noFill/>
          <a:ln w="9360">
            <a:solidFill>
              <a:srgbClr val="B71E42"/>
            </a:solidFill>
            <a:round/>
            <a:tailEnd type="arrow" w="med" len="med"/>
          </a:ln>
        </p:spPr>
      </p:sp>
      <p:sp>
        <p:nvSpPr>
          <p:cNvPr id="54" name="CustomShape 8"/>
          <p:cNvSpPr/>
          <p:nvPr/>
        </p:nvSpPr>
        <p:spPr>
          <a:xfrm>
            <a:off x="228600" y="2973960"/>
            <a:ext cx="1510920" cy="4950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dirty="0">
                <a:solidFill>
                  <a:schemeClr val="bg1"/>
                </a:solidFill>
                <a:latin typeface="Times New Roman" panose="02020603050405020304" pitchFamily="18" charset="0"/>
                <a:cs typeface="Times New Roman" panose="02020603050405020304" pitchFamily="18" charset="0"/>
              </a:rPr>
              <a:t>Details</a:t>
            </a:r>
            <a:endParaRPr dirty="0">
              <a:solidFill>
                <a:schemeClr val="bg1"/>
              </a:solidFill>
              <a:latin typeface="Times New Roman" panose="02020603050405020304" pitchFamily="18" charset="0"/>
              <a:cs typeface="Times New Roman" panose="02020603050405020304" pitchFamily="18" charset="0"/>
            </a:endParaRPr>
          </a:p>
        </p:txBody>
      </p:sp>
      <p:sp>
        <p:nvSpPr>
          <p:cNvPr id="55" name="CustomShape 9"/>
          <p:cNvSpPr/>
          <p:nvPr/>
        </p:nvSpPr>
        <p:spPr>
          <a:xfrm>
            <a:off x="3301920" y="1508760"/>
            <a:ext cx="360" cy="329760"/>
          </a:xfrm>
          <a:prstGeom prst="straightConnector1">
            <a:avLst/>
          </a:prstGeom>
          <a:noFill/>
          <a:ln w="9360">
            <a:solidFill>
              <a:srgbClr val="B71E42"/>
            </a:solidFill>
            <a:round/>
            <a:tailEnd type="arrow" w="med" len="med"/>
          </a:ln>
        </p:spPr>
      </p:sp>
      <p:sp>
        <p:nvSpPr>
          <p:cNvPr id="56" name="CustomShape 10"/>
          <p:cNvSpPr/>
          <p:nvPr/>
        </p:nvSpPr>
        <p:spPr>
          <a:xfrm>
            <a:off x="2635200" y="1864440"/>
            <a:ext cx="1333080" cy="46944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Features</a:t>
            </a:r>
            <a:endParaRPr>
              <a:solidFill>
                <a:schemeClr val="bg1"/>
              </a:solidFill>
              <a:latin typeface="Times New Roman" panose="02020603050405020304" pitchFamily="18" charset="0"/>
              <a:cs typeface="Times New Roman" panose="02020603050405020304" pitchFamily="18" charset="0"/>
            </a:endParaRPr>
          </a:p>
        </p:txBody>
      </p:sp>
      <p:sp>
        <p:nvSpPr>
          <p:cNvPr id="57" name="CustomShape 11"/>
          <p:cNvSpPr/>
          <p:nvPr/>
        </p:nvSpPr>
        <p:spPr>
          <a:xfrm>
            <a:off x="3301920" y="2334240"/>
            <a:ext cx="360" cy="367920"/>
          </a:xfrm>
          <a:prstGeom prst="straightConnector1">
            <a:avLst/>
          </a:prstGeom>
          <a:noFill/>
          <a:ln w="9360">
            <a:solidFill>
              <a:srgbClr val="B71E42"/>
            </a:solidFill>
            <a:round/>
            <a:tailEnd type="arrow" w="med" len="med"/>
          </a:ln>
        </p:spPr>
      </p:sp>
      <p:sp>
        <p:nvSpPr>
          <p:cNvPr id="58" name="CustomShape 12"/>
          <p:cNvSpPr/>
          <p:nvPr/>
        </p:nvSpPr>
        <p:spPr>
          <a:xfrm>
            <a:off x="2635200" y="2702520"/>
            <a:ext cx="1333080" cy="7203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Global Access on Visitor</a:t>
            </a:r>
            <a:endParaRPr sz="1600" dirty="0">
              <a:solidFill>
                <a:schemeClr val="bg1"/>
              </a:solidFill>
              <a:latin typeface="Times New Roman" panose="02020603050405020304" pitchFamily="18" charset="0"/>
              <a:cs typeface="Times New Roman" panose="02020603050405020304" pitchFamily="18" charset="0"/>
            </a:endParaRPr>
          </a:p>
        </p:txBody>
      </p:sp>
      <p:sp>
        <p:nvSpPr>
          <p:cNvPr id="59" name="CustomShape 13"/>
          <p:cNvSpPr/>
          <p:nvPr/>
        </p:nvSpPr>
        <p:spPr>
          <a:xfrm>
            <a:off x="3301920" y="3423240"/>
            <a:ext cx="360" cy="355320"/>
          </a:xfrm>
          <a:prstGeom prst="straightConnector1">
            <a:avLst/>
          </a:prstGeom>
          <a:noFill/>
          <a:ln w="9360">
            <a:solidFill>
              <a:srgbClr val="B71E42"/>
            </a:solidFill>
            <a:round/>
            <a:tailEnd type="arrow" w="med" len="med"/>
          </a:ln>
        </p:spPr>
      </p:sp>
      <p:sp>
        <p:nvSpPr>
          <p:cNvPr id="60" name="CustomShape 14"/>
          <p:cNvSpPr/>
          <p:nvPr/>
        </p:nvSpPr>
        <p:spPr>
          <a:xfrm>
            <a:off x="2635200" y="3778920"/>
            <a:ext cx="1333080" cy="4377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Visitor Pictures</a:t>
            </a:r>
            <a:endParaRPr sz="1600" dirty="0">
              <a:solidFill>
                <a:schemeClr val="bg1"/>
              </a:solidFill>
              <a:latin typeface="Times New Roman" panose="02020603050405020304" pitchFamily="18" charset="0"/>
              <a:cs typeface="Times New Roman" panose="02020603050405020304" pitchFamily="18" charset="0"/>
            </a:endParaRPr>
          </a:p>
        </p:txBody>
      </p:sp>
      <p:sp>
        <p:nvSpPr>
          <p:cNvPr id="61" name="CustomShape 15"/>
          <p:cNvSpPr/>
          <p:nvPr/>
        </p:nvSpPr>
        <p:spPr>
          <a:xfrm>
            <a:off x="3301920" y="4217040"/>
            <a:ext cx="360" cy="164520"/>
          </a:xfrm>
          <a:prstGeom prst="straightConnector1">
            <a:avLst/>
          </a:prstGeom>
          <a:noFill/>
          <a:ln w="9360">
            <a:solidFill>
              <a:srgbClr val="B71E42"/>
            </a:solidFill>
            <a:round/>
            <a:tailEnd type="arrow" w="med" len="med"/>
          </a:ln>
        </p:spPr>
      </p:sp>
      <p:sp>
        <p:nvSpPr>
          <p:cNvPr id="62" name="CustomShape 16"/>
          <p:cNvSpPr/>
          <p:nvPr/>
        </p:nvSpPr>
        <p:spPr>
          <a:xfrm>
            <a:off x="2635200" y="4381920"/>
            <a:ext cx="1333080" cy="60876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endParaRPr dirty="0">
              <a:solidFill>
                <a:schemeClr val="bg1"/>
              </a:solidFill>
              <a:latin typeface="Times New Roman" panose="02020603050405020304" pitchFamily="18" charset="0"/>
              <a:cs typeface="Times New Roman" panose="02020603050405020304" pitchFamily="18" charset="0"/>
            </a:endParaRPr>
          </a:p>
          <a:p>
            <a:pPr algn="ctr">
              <a:lnSpc>
                <a:spcPct val="100000"/>
              </a:lnSpc>
            </a:pPr>
            <a:r>
              <a:rPr lang="en-US" dirty="0">
                <a:solidFill>
                  <a:schemeClr val="bg1"/>
                </a:solidFill>
                <a:latin typeface="Times New Roman" panose="02020603050405020304" pitchFamily="18" charset="0"/>
                <a:cs typeface="Times New Roman" panose="02020603050405020304" pitchFamily="18" charset="0"/>
              </a:rPr>
              <a:t>Security Of Organization</a:t>
            </a:r>
            <a:endParaRPr dirty="0">
              <a:solidFill>
                <a:schemeClr val="bg1"/>
              </a:solidFill>
              <a:latin typeface="Times New Roman" panose="02020603050405020304" pitchFamily="18" charset="0"/>
              <a:cs typeface="Times New Roman" panose="02020603050405020304" pitchFamily="18" charset="0"/>
            </a:endParaRPr>
          </a:p>
        </p:txBody>
      </p:sp>
      <p:sp>
        <p:nvSpPr>
          <p:cNvPr id="63" name="CustomShape 17"/>
          <p:cNvSpPr/>
          <p:nvPr/>
        </p:nvSpPr>
        <p:spPr>
          <a:xfrm>
            <a:off x="3301920" y="4991040"/>
            <a:ext cx="360" cy="253800"/>
          </a:xfrm>
          <a:prstGeom prst="straightConnector1">
            <a:avLst/>
          </a:prstGeom>
          <a:noFill/>
          <a:ln w="9360">
            <a:solidFill>
              <a:srgbClr val="B71E42"/>
            </a:solidFill>
            <a:round/>
            <a:tailEnd type="arrow" w="med" len="med"/>
          </a:ln>
        </p:spPr>
      </p:sp>
      <p:sp>
        <p:nvSpPr>
          <p:cNvPr id="64" name="CustomShape 18"/>
          <p:cNvSpPr/>
          <p:nvPr/>
        </p:nvSpPr>
        <p:spPr>
          <a:xfrm>
            <a:off x="2635200" y="5245200"/>
            <a:ext cx="1333080" cy="5839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Event Notification</a:t>
            </a:r>
            <a:endParaRPr>
              <a:solidFill>
                <a:schemeClr val="bg1"/>
              </a:solidFill>
              <a:latin typeface="Times New Roman" panose="02020603050405020304" pitchFamily="18" charset="0"/>
              <a:cs typeface="Times New Roman" panose="02020603050405020304" pitchFamily="18" charset="0"/>
            </a:endParaRPr>
          </a:p>
        </p:txBody>
      </p:sp>
      <p:sp>
        <p:nvSpPr>
          <p:cNvPr id="65" name="CustomShape 19"/>
          <p:cNvSpPr/>
          <p:nvPr/>
        </p:nvSpPr>
        <p:spPr>
          <a:xfrm>
            <a:off x="6203880" y="1534320"/>
            <a:ext cx="360" cy="456840"/>
          </a:xfrm>
          <a:prstGeom prst="straightConnector1">
            <a:avLst/>
          </a:prstGeom>
          <a:noFill/>
          <a:ln w="9360">
            <a:solidFill>
              <a:srgbClr val="B71E42"/>
            </a:solidFill>
            <a:round/>
            <a:tailEnd type="arrow" w="med" len="med"/>
          </a:ln>
        </p:spPr>
      </p:sp>
      <p:sp>
        <p:nvSpPr>
          <p:cNvPr id="66" name="CustomShape 20"/>
          <p:cNvSpPr/>
          <p:nvPr/>
        </p:nvSpPr>
        <p:spPr>
          <a:xfrm>
            <a:off x="5067360" y="1991520"/>
            <a:ext cx="2311200" cy="7110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About Us </a:t>
            </a:r>
            <a:endParaRPr>
              <a:solidFill>
                <a:schemeClr val="bg1"/>
              </a:solidFill>
              <a:latin typeface="Times New Roman" panose="02020603050405020304" pitchFamily="18" charset="0"/>
              <a:cs typeface="Times New Roman" panose="02020603050405020304" pitchFamily="18" charset="0"/>
            </a:endParaRPr>
          </a:p>
        </p:txBody>
      </p:sp>
      <p:sp>
        <p:nvSpPr>
          <p:cNvPr id="67" name="CustomShape 21"/>
          <p:cNvSpPr/>
          <p:nvPr/>
        </p:nvSpPr>
        <p:spPr>
          <a:xfrm>
            <a:off x="6222960" y="2702520"/>
            <a:ext cx="360" cy="484920"/>
          </a:xfrm>
          <a:prstGeom prst="straightConnector1">
            <a:avLst/>
          </a:prstGeom>
          <a:noFill/>
          <a:ln w="9360">
            <a:solidFill>
              <a:srgbClr val="B71E42"/>
            </a:solidFill>
            <a:round/>
            <a:tailEnd type="arrow" w="med" len="med"/>
          </a:ln>
        </p:spPr>
      </p:sp>
      <p:sp>
        <p:nvSpPr>
          <p:cNvPr id="68" name="CustomShape 22"/>
          <p:cNvSpPr/>
          <p:nvPr/>
        </p:nvSpPr>
        <p:spPr>
          <a:xfrm>
            <a:off x="5067360" y="3187800"/>
            <a:ext cx="2311200" cy="8100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Designing Construction</a:t>
            </a:r>
            <a:endParaRPr>
              <a:solidFill>
                <a:schemeClr val="bg1"/>
              </a:solidFill>
              <a:latin typeface="Times New Roman" panose="02020603050405020304" pitchFamily="18" charset="0"/>
              <a:cs typeface="Times New Roman" panose="02020603050405020304" pitchFamily="18" charset="0"/>
            </a:endParaRPr>
          </a:p>
        </p:txBody>
      </p:sp>
      <p:sp>
        <p:nvSpPr>
          <p:cNvPr id="69" name="CustomShape 23"/>
          <p:cNvSpPr/>
          <p:nvPr/>
        </p:nvSpPr>
        <p:spPr>
          <a:xfrm>
            <a:off x="8877240" y="1534320"/>
            <a:ext cx="360" cy="456840"/>
          </a:xfrm>
          <a:prstGeom prst="straightConnector1">
            <a:avLst/>
          </a:prstGeom>
          <a:noFill/>
          <a:ln w="9360">
            <a:solidFill>
              <a:srgbClr val="B71E42"/>
            </a:solidFill>
            <a:round/>
            <a:tailEnd type="arrow" w="med" len="med"/>
          </a:ln>
        </p:spPr>
      </p:sp>
      <p:sp>
        <p:nvSpPr>
          <p:cNvPr id="70" name="CustomShape 24"/>
          <p:cNvSpPr/>
          <p:nvPr/>
        </p:nvSpPr>
        <p:spPr>
          <a:xfrm>
            <a:off x="8045280" y="1983600"/>
            <a:ext cx="1663200" cy="6624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Contact Us </a:t>
            </a:r>
            <a:endParaRPr>
              <a:solidFill>
                <a:schemeClr val="bg1"/>
              </a:solidFill>
              <a:latin typeface="Times New Roman" panose="02020603050405020304" pitchFamily="18" charset="0"/>
              <a:cs typeface="Times New Roman" panose="02020603050405020304" pitchFamily="18" charset="0"/>
            </a:endParaRPr>
          </a:p>
        </p:txBody>
      </p:sp>
      <p:sp>
        <p:nvSpPr>
          <p:cNvPr id="71" name="CustomShape 25"/>
          <p:cNvSpPr/>
          <p:nvPr/>
        </p:nvSpPr>
        <p:spPr>
          <a:xfrm>
            <a:off x="8877240" y="2646720"/>
            <a:ext cx="360" cy="540720"/>
          </a:xfrm>
          <a:prstGeom prst="straightConnector1">
            <a:avLst/>
          </a:prstGeom>
          <a:noFill/>
          <a:ln w="9360">
            <a:solidFill>
              <a:srgbClr val="B71E42"/>
            </a:solidFill>
            <a:round/>
            <a:tailEnd type="arrow" w="med" len="med"/>
          </a:ln>
        </p:spPr>
      </p:sp>
      <p:sp>
        <p:nvSpPr>
          <p:cNvPr id="72" name="CustomShape 26"/>
          <p:cNvSpPr/>
          <p:nvPr/>
        </p:nvSpPr>
        <p:spPr>
          <a:xfrm>
            <a:off x="8045280" y="3187800"/>
            <a:ext cx="1663200" cy="81000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Address</a:t>
            </a:r>
            <a:endParaRPr>
              <a:solidFill>
                <a:schemeClr val="bg1"/>
              </a:solidFill>
              <a:latin typeface="Times New Roman" panose="02020603050405020304" pitchFamily="18" charset="0"/>
              <a:cs typeface="Times New Roman" panose="02020603050405020304" pitchFamily="18" charset="0"/>
            </a:endParaRPr>
          </a:p>
          <a:p>
            <a:pPr algn="ctr">
              <a:lnSpc>
                <a:spcPct val="100000"/>
              </a:lnSpc>
            </a:pPr>
            <a:r>
              <a:rPr lang="en-US">
                <a:solidFill>
                  <a:schemeClr val="bg1"/>
                </a:solidFill>
                <a:latin typeface="Times New Roman" panose="02020603050405020304" pitchFamily="18" charset="0"/>
                <a:cs typeface="Times New Roman" panose="02020603050405020304" pitchFamily="18" charset="0"/>
              </a:rPr>
              <a:t>Contact</a:t>
            </a:r>
            <a:endParaRPr>
              <a:solidFill>
                <a:schemeClr val="bg1"/>
              </a:solidFill>
              <a:latin typeface="Times New Roman" panose="02020603050405020304" pitchFamily="18" charset="0"/>
              <a:cs typeface="Times New Roman" panose="02020603050405020304" pitchFamily="18" charset="0"/>
            </a:endParaRPr>
          </a:p>
          <a:p>
            <a:pPr algn="ctr">
              <a:lnSpc>
                <a:spcPct val="100000"/>
              </a:lnSpc>
            </a:pPr>
            <a:r>
              <a:rPr lang="en-US">
                <a:solidFill>
                  <a:schemeClr val="bg1"/>
                </a:solidFill>
                <a:latin typeface="Times New Roman" panose="02020603050405020304" pitchFamily="18" charset="0"/>
                <a:cs typeface="Times New Roman" panose="02020603050405020304" pitchFamily="18" charset="0"/>
              </a:rPr>
              <a:t>Details</a:t>
            </a:r>
            <a:endParaRPr>
              <a:solidFill>
                <a:schemeClr val="bg1"/>
              </a:solidFill>
              <a:latin typeface="Times New Roman" panose="02020603050405020304" pitchFamily="18" charset="0"/>
              <a:cs typeface="Times New Roman" panose="02020603050405020304" pitchFamily="18" charset="0"/>
            </a:endParaRPr>
          </a:p>
        </p:txBody>
      </p:sp>
      <p:sp>
        <p:nvSpPr>
          <p:cNvPr id="73" name="CustomShape 27"/>
          <p:cNvSpPr/>
          <p:nvPr/>
        </p:nvSpPr>
        <p:spPr>
          <a:xfrm>
            <a:off x="11239560" y="1512720"/>
            <a:ext cx="360" cy="449280"/>
          </a:xfrm>
          <a:prstGeom prst="straightConnector1">
            <a:avLst/>
          </a:prstGeom>
          <a:noFill/>
          <a:ln w="9360">
            <a:solidFill>
              <a:srgbClr val="B71E42"/>
            </a:solidFill>
            <a:round/>
            <a:tailEnd type="arrow" w="med" len="med"/>
          </a:ln>
        </p:spPr>
      </p:sp>
      <p:sp>
        <p:nvSpPr>
          <p:cNvPr id="74" name="CustomShape 28"/>
          <p:cNvSpPr/>
          <p:nvPr/>
        </p:nvSpPr>
        <p:spPr>
          <a:xfrm>
            <a:off x="10578960" y="2006640"/>
            <a:ext cx="1244160" cy="639720"/>
          </a:xfrm>
          <a:prstGeom prst="rect">
            <a:avLst/>
          </a:prstGeom>
          <a:solidFill>
            <a:srgbClr val="00B050"/>
          </a:solidFill>
          <a:ln w="15840">
            <a:solidFill>
              <a:srgbClr val="871630"/>
            </a:solidFill>
            <a:round/>
          </a:ln>
        </p:spPr>
        <p:txBody>
          <a:bodyPr lIns="90000" tIns="45000" rIns="90000" bIns="45000" anchor="ctr"/>
          <a:lstStyle/>
          <a:p>
            <a:pPr algn="ctr">
              <a:lnSpc>
                <a:spcPct val="100000"/>
              </a:lnSpc>
            </a:pPr>
            <a:r>
              <a:rPr lang="en-US">
                <a:solidFill>
                  <a:schemeClr val="bg1"/>
                </a:solidFill>
                <a:latin typeface="Times New Roman" panose="02020603050405020304" pitchFamily="18" charset="0"/>
                <a:cs typeface="Times New Roman" panose="02020603050405020304" pitchFamily="18" charset="0"/>
              </a:rPr>
              <a:t>Login</a:t>
            </a:r>
            <a:endParaRPr>
              <a:solidFill>
                <a:schemeClr val="bg1"/>
              </a:solidFill>
              <a:latin typeface="Times New Roman" panose="02020603050405020304" pitchFamily="18" charset="0"/>
              <a:cs typeface="Times New Roman" panose="02020603050405020304" pitchFamily="18" charset="0"/>
            </a:endParaRPr>
          </a:p>
        </p:txBody>
      </p:sp>
      <p:cxnSp>
        <p:nvCxnSpPr>
          <p:cNvPr id="5" name="Straight Arrow Connector 4"/>
          <p:cNvCxnSpPr>
            <a:stCxn id="74" idx="2"/>
          </p:cNvCxnSpPr>
          <p:nvPr/>
        </p:nvCxnSpPr>
        <p:spPr>
          <a:xfrm>
            <a:off x="11201040" y="2646360"/>
            <a:ext cx="0" cy="32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flipV="1">
            <a:off x="10368526" y="2955743"/>
            <a:ext cx="1665027" cy="5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378401" y="2973960"/>
            <a:ext cx="0" cy="2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033553" y="2958480"/>
            <a:ext cx="0" cy="26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15514" y="3244320"/>
            <a:ext cx="1043637" cy="8103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Admin / In-charge </a:t>
            </a:r>
            <a:r>
              <a:rPr lang="en-IN" sz="1600" dirty="0" err="1"/>
              <a:t>Loging</a:t>
            </a:r>
            <a:endParaRPr lang="en-IN" sz="1600" dirty="0"/>
          </a:p>
        </p:txBody>
      </p:sp>
      <p:sp>
        <p:nvSpPr>
          <p:cNvPr id="14" name="Rectangle 13"/>
          <p:cNvSpPr/>
          <p:nvPr/>
        </p:nvSpPr>
        <p:spPr>
          <a:xfrm>
            <a:off x="11239201" y="3244320"/>
            <a:ext cx="952800" cy="8103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Visitor Login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272</TotalTime>
  <Words>964</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Droid Sans Fallback</vt:lpstr>
      <vt:lpstr>Gill Sans MT</vt:lpstr>
      <vt:lpstr>Segoe Script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Pawaskar</dc:creator>
  <cp:lastModifiedBy>Mudassar Pawaskar</cp:lastModifiedBy>
  <cp:revision>35</cp:revision>
  <dcterms:modified xsi:type="dcterms:W3CDTF">2017-02-23T16:34:58Z</dcterms:modified>
</cp:coreProperties>
</file>