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14"/>
      <p:bold r:id="rId15"/>
    </p:embeddedFont>
    <p:embeddedFont>
      <p:font typeface="Bell MT" panose="02020503060305020303" pitchFamily="18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orben" panose="020B0604020202020204" charset="0"/>
      <p:bold r:id="rId24"/>
    </p:embeddedFont>
    <p:embeddedFont>
      <p:font typeface="News Cycle" panose="020B0604020202020204" charset="2"/>
      <p:regular r:id="rId25"/>
      <p:bold r:id="rId26"/>
    </p:embeddedFont>
    <p:embeddedFont>
      <p:font typeface="Oswald" panose="00000500000000000000" pitchFamily="2" charset="0"/>
      <p:regular r:id="rId27"/>
      <p:bold r:id="rId28"/>
    </p:embeddedFont>
    <p:embeddedFont>
      <p:font typeface="Quattrocento Sans" panose="020B0604020202020204" charset="0"/>
      <p:bold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556137" y="3512673"/>
            <a:ext cx="359208" cy="1630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863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8556137" y="977835"/>
            <a:ext cx="359208" cy="96384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0140"/>
                </a:lnTo>
                <a:lnTo>
                  <a:pt x="21600" y="0"/>
                </a:lnTo>
                <a:lnTo>
                  <a:pt x="0" y="1460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8556137" y="0"/>
            <a:ext cx="359208" cy="9541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0125"/>
                </a:lnTo>
                <a:lnTo>
                  <a:pt x="216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7896852" y="456628"/>
            <a:ext cx="568512" cy="71161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470"/>
                </a:lnTo>
                <a:lnTo>
                  <a:pt x="21600" y="0"/>
                </a:lnTo>
                <a:lnTo>
                  <a:pt x="0" y="3130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flipH="1">
            <a:off x="7896852" y="4574472"/>
            <a:ext cx="568512" cy="5690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3912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flipH="1">
            <a:off x="7896852" y="1158238"/>
            <a:ext cx="568512" cy="342624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650"/>
                </a:lnTo>
                <a:lnTo>
                  <a:pt x="0" y="21600"/>
                </a:lnTo>
                <a:lnTo>
                  <a:pt x="21600" y="2095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550500" y="4406300"/>
            <a:ext cx="70833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556125" y="4688650"/>
            <a:ext cx="359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228589" y="1362238"/>
            <a:ext cx="624618" cy="7565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3233"/>
                </a:lnTo>
                <a:lnTo>
                  <a:pt x="0" y="21600"/>
                </a:lnTo>
                <a:lnTo>
                  <a:pt x="21600" y="18367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28589" y="876"/>
            <a:ext cx="624618" cy="137235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19818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8520705" y="4146351"/>
            <a:ext cx="394686" cy="9980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1549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1030663" y="1529125"/>
            <a:ext cx="4879500" cy="29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3pPr>
            <a:lvl4pPr marL="1828800" lvl="3" indent="-431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/>
          <p:nvPr/>
        </p:nvSpPr>
        <p:spPr>
          <a:xfrm>
            <a:off x="346977" y="1296229"/>
            <a:ext cx="582000" cy="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Arial"/>
              <a:buNone/>
            </a:pPr>
            <a:r>
              <a:rPr lang="en-US" sz="10400" b="0" i="0" u="none" strike="noStrike" cap="none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rPr>
              <a:t>“</a:t>
            </a:r>
            <a:endParaRPr sz="10400" b="0" i="0" u="none" strike="noStrike" cap="none">
              <a:solidFill>
                <a:schemeClr val="lt1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520650" y="4688650"/>
            <a:ext cx="3948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7497540" y="3233808"/>
            <a:ext cx="920376" cy="14875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423"/>
                </a:lnTo>
                <a:lnTo>
                  <a:pt x="0" y="21600"/>
                </a:lnTo>
                <a:lnTo>
                  <a:pt x="21600" y="19177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6103018" y="876"/>
            <a:ext cx="1291734" cy="249879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19575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7497540" y="875"/>
            <a:ext cx="920376" cy="329632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0506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6103018" y="2373413"/>
            <a:ext cx="1291734" cy="27710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826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550500" y="1353948"/>
            <a:ext cx="61077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6963076" y="3274552"/>
            <a:ext cx="359208" cy="18689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753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6963076" y="977835"/>
            <a:ext cx="359208" cy="439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401"/>
                </a:lnTo>
                <a:lnTo>
                  <a:pt x="21600" y="0"/>
                </a:lnTo>
                <a:lnTo>
                  <a:pt x="0" y="3199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6963076" y="1"/>
            <a:ext cx="359208" cy="9541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0125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7415771" y="1034367"/>
            <a:ext cx="837702" cy="29625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107"/>
                </a:lnTo>
                <a:lnTo>
                  <a:pt x="0" y="21600"/>
                </a:lnTo>
                <a:lnTo>
                  <a:pt x="21600" y="20492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7415771" y="0"/>
            <a:ext cx="837702" cy="10920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596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8346880" y="1552004"/>
            <a:ext cx="568512" cy="11402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9647"/>
                </a:lnTo>
                <a:lnTo>
                  <a:pt x="21600" y="0"/>
                </a:lnTo>
                <a:lnTo>
                  <a:pt x="0" y="195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8346880" y="4574477"/>
            <a:ext cx="568512" cy="5689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3912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8346880" y="2682241"/>
            <a:ext cx="568512" cy="1902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170"/>
                </a:lnTo>
                <a:lnTo>
                  <a:pt x="0" y="21600"/>
                </a:lnTo>
                <a:lnTo>
                  <a:pt x="21600" y="20429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 flipH="1">
            <a:off x="8556137" y="3512673"/>
            <a:ext cx="359208" cy="1630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863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556125" y="4688650"/>
            <a:ext cx="359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5"/>
          <p:cNvSpPr/>
          <p:nvPr/>
        </p:nvSpPr>
        <p:spPr>
          <a:xfrm flipH="1">
            <a:off x="8556137" y="977835"/>
            <a:ext cx="359208" cy="96384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0140"/>
                </a:lnTo>
                <a:lnTo>
                  <a:pt x="21600" y="0"/>
                </a:lnTo>
                <a:lnTo>
                  <a:pt x="0" y="146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5"/>
          <p:cNvSpPr/>
          <p:nvPr/>
        </p:nvSpPr>
        <p:spPr>
          <a:xfrm flipH="1">
            <a:off x="8556137" y="0"/>
            <a:ext cx="359208" cy="9541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0125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5"/>
          <p:cNvSpPr/>
          <p:nvPr/>
        </p:nvSpPr>
        <p:spPr>
          <a:xfrm flipH="1">
            <a:off x="7896852" y="456628"/>
            <a:ext cx="568512" cy="71161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470"/>
                </a:lnTo>
                <a:lnTo>
                  <a:pt x="21600" y="0"/>
                </a:lnTo>
                <a:lnTo>
                  <a:pt x="0" y="313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5"/>
          <p:cNvSpPr/>
          <p:nvPr/>
        </p:nvSpPr>
        <p:spPr>
          <a:xfrm flipH="1">
            <a:off x="7896852" y="4574472"/>
            <a:ext cx="568512" cy="5690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3912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"/>
          <p:cNvSpPr/>
          <p:nvPr/>
        </p:nvSpPr>
        <p:spPr>
          <a:xfrm flipH="1">
            <a:off x="7896852" y="1158238"/>
            <a:ext cx="568512" cy="342624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650"/>
                </a:lnTo>
                <a:lnTo>
                  <a:pt x="0" y="21600"/>
                </a:lnTo>
                <a:lnTo>
                  <a:pt x="21600" y="2095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3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ctrTitle"/>
          </p:nvPr>
        </p:nvSpPr>
        <p:spPr>
          <a:xfrm>
            <a:off x="550500" y="2435625"/>
            <a:ext cx="3638700" cy="22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6"/>
          <p:cNvSpPr/>
          <p:nvPr/>
        </p:nvSpPr>
        <p:spPr>
          <a:xfrm>
            <a:off x="7813106" y="0"/>
            <a:ext cx="892296" cy="3225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795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3650209" y="0"/>
            <a:ext cx="563814" cy="169970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0304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4359415" y="609095"/>
            <a:ext cx="1314792" cy="211917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9177"/>
                </a:lnTo>
                <a:lnTo>
                  <a:pt x="21600" y="0"/>
                </a:lnTo>
                <a:lnTo>
                  <a:pt x="0" y="242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6"/>
          <p:cNvSpPr/>
          <p:nvPr/>
        </p:nvSpPr>
        <p:spPr>
          <a:xfrm>
            <a:off x="5821031" y="991483"/>
            <a:ext cx="1845234" cy="41594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173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6"/>
          <p:cNvSpPr/>
          <p:nvPr/>
        </p:nvSpPr>
        <p:spPr>
          <a:xfrm>
            <a:off x="4359415" y="2643735"/>
            <a:ext cx="1314792" cy="25101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046"/>
                </a:lnTo>
                <a:lnTo>
                  <a:pt x="0" y="21600"/>
                </a:lnTo>
                <a:close/>
              </a:path>
            </a:pathLst>
          </a:custGeom>
          <a:solidFill>
            <a:srgbClr val="002035">
              <a:alpha val="17254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6"/>
          <p:cNvSpPr/>
          <p:nvPr/>
        </p:nvSpPr>
        <p:spPr>
          <a:xfrm>
            <a:off x="7813106" y="306930"/>
            <a:ext cx="892296" cy="2977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0429"/>
                </a:lnTo>
                <a:lnTo>
                  <a:pt x="21600" y="0"/>
                </a:lnTo>
                <a:lnTo>
                  <a:pt x="0" y="1171"/>
                </a:lnTo>
                <a:lnTo>
                  <a:pt x="0" y="21600"/>
                </a:lnTo>
                <a:close/>
              </a:path>
            </a:pathLst>
          </a:custGeom>
          <a:solidFill>
            <a:srgbClr val="002035">
              <a:alpha val="17254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6"/>
          <p:cNvSpPr/>
          <p:nvPr/>
        </p:nvSpPr>
        <p:spPr>
          <a:xfrm>
            <a:off x="5821031" y="0"/>
            <a:ext cx="1845234" cy="116105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5393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6"/>
          <p:cNvSpPr/>
          <p:nvPr/>
        </p:nvSpPr>
        <p:spPr>
          <a:xfrm>
            <a:off x="7813106" y="3277330"/>
            <a:ext cx="892296" cy="11659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611"/>
                </a:lnTo>
                <a:lnTo>
                  <a:pt x="21600" y="0"/>
                </a:lnTo>
                <a:lnTo>
                  <a:pt x="0" y="2989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3694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550500" y="1353948"/>
            <a:ext cx="36945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7"/>
          <p:cNvSpPr/>
          <p:nvPr/>
        </p:nvSpPr>
        <p:spPr>
          <a:xfrm>
            <a:off x="8099306" y="0"/>
            <a:ext cx="892296" cy="3225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795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7"/>
          <p:cNvSpPr/>
          <p:nvPr/>
        </p:nvSpPr>
        <p:spPr>
          <a:xfrm>
            <a:off x="4645615" y="609095"/>
            <a:ext cx="1314792" cy="211917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9177"/>
                </a:lnTo>
                <a:lnTo>
                  <a:pt x="21600" y="0"/>
                </a:lnTo>
                <a:lnTo>
                  <a:pt x="0" y="2423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7"/>
          <p:cNvSpPr/>
          <p:nvPr/>
        </p:nvSpPr>
        <p:spPr>
          <a:xfrm>
            <a:off x="6107231" y="991483"/>
            <a:ext cx="1845234" cy="41594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1733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7"/>
          <p:cNvSpPr/>
          <p:nvPr/>
        </p:nvSpPr>
        <p:spPr>
          <a:xfrm>
            <a:off x="4645615" y="2643735"/>
            <a:ext cx="1314792" cy="25101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046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7"/>
          <p:cNvSpPr/>
          <p:nvPr/>
        </p:nvSpPr>
        <p:spPr>
          <a:xfrm>
            <a:off x="8099306" y="306930"/>
            <a:ext cx="892296" cy="2977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0429"/>
                </a:lnTo>
                <a:lnTo>
                  <a:pt x="21600" y="0"/>
                </a:lnTo>
                <a:lnTo>
                  <a:pt x="0" y="1171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7"/>
          <p:cNvSpPr/>
          <p:nvPr/>
        </p:nvSpPr>
        <p:spPr>
          <a:xfrm>
            <a:off x="6107231" y="0"/>
            <a:ext cx="1845234" cy="116105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5393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7"/>
          <p:cNvSpPr/>
          <p:nvPr/>
        </p:nvSpPr>
        <p:spPr>
          <a:xfrm>
            <a:off x="8099306" y="3277330"/>
            <a:ext cx="892296" cy="11659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611"/>
                </a:lnTo>
                <a:lnTo>
                  <a:pt x="21600" y="0"/>
                </a:lnTo>
                <a:lnTo>
                  <a:pt x="0" y="2989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body" idx="1"/>
          </p:nvPr>
        </p:nvSpPr>
        <p:spPr>
          <a:xfrm>
            <a:off x="550500" y="1353950"/>
            <a:ext cx="2853600" cy="3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body" idx="2"/>
          </p:nvPr>
        </p:nvSpPr>
        <p:spPr>
          <a:xfrm>
            <a:off x="3804472" y="1353950"/>
            <a:ext cx="2853600" cy="3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5" name="Google Shape;75;p8"/>
          <p:cNvGrpSpPr/>
          <p:nvPr/>
        </p:nvGrpSpPr>
        <p:grpSpPr>
          <a:xfrm>
            <a:off x="6963076" y="0"/>
            <a:ext cx="1952316" cy="5143492"/>
            <a:chOff x="6963076" y="0"/>
            <a:chExt cx="1952316" cy="5143492"/>
          </a:xfrm>
        </p:grpSpPr>
        <p:sp>
          <p:nvSpPr>
            <p:cNvPr id="76" name="Google Shape;76;p8"/>
            <p:cNvSpPr/>
            <p:nvPr/>
          </p:nvSpPr>
          <p:spPr>
            <a:xfrm>
              <a:off x="6963076" y="3274552"/>
              <a:ext cx="359208" cy="18689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753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6963076" y="977835"/>
              <a:ext cx="359208" cy="43999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8401"/>
                  </a:lnTo>
                  <a:lnTo>
                    <a:pt x="21600" y="0"/>
                  </a:lnTo>
                  <a:lnTo>
                    <a:pt x="0" y="319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6963076" y="1"/>
              <a:ext cx="359208" cy="9541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012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7415771" y="1034367"/>
              <a:ext cx="837702" cy="296254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1107"/>
                  </a:lnTo>
                  <a:lnTo>
                    <a:pt x="0" y="21600"/>
                  </a:lnTo>
                  <a:lnTo>
                    <a:pt x="21600" y="2049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7415771" y="0"/>
              <a:ext cx="837702" cy="1092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8596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8346880" y="1552004"/>
              <a:ext cx="568512" cy="114021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9647"/>
                  </a:lnTo>
                  <a:lnTo>
                    <a:pt x="21600" y="0"/>
                  </a:lnTo>
                  <a:lnTo>
                    <a:pt x="0" y="1953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8346880" y="4574477"/>
              <a:ext cx="568512" cy="56899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3912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8346880" y="2682241"/>
              <a:ext cx="568512" cy="190225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1170"/>
                  </a:lnTo>
                  <a:lnTo>
                    <a:pt x="0" y="21600"/>
                  </a:lnTo>
                  <a:lnTo>
                    <a:pt x="21600" y="2042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body" idx="1"/>
          </p:nvPr>
        </p:nvSpPr>
        <p:spPr>
          <a:xfrm>
            <a:off x="550500" y="1353950"/>
            <a:ext cx="1902900" cy="3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body" idx="2"/>
          </p:nvPr>
        </p:nvSpPr>
        <p:spPr>
          <a:xfrm>
            <a:off x="2652968" y="1353950"/>
            <a:ext cx="1902900" cy="3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body" idx="3"/>
          </p:nvPr>
        </p:nvSpPr>
        <p:spPr>
          <a:xfrm>
            <a:off x="4755435" y="1353950"/>
            <a:ext cx="1902900" cy="3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0" name="Google Shape;90;p9"/>
          <p:cNvGrpSpPr/>
          <p:nvPr/>
        </p:nvGrpSpPr>
        <p:grpSpPr>
          <a:xfrm>
            <a:off x="6963076" y="0"/>
            <a:ext cx="1952316" cy="5143492"/>
            <a:chOff x="6963076" y="0"/>
            <a:chExt cx="1952316" cy="5143492"/>
          </a:xfrm>
        </p:grpSpPr>
        <p:sp>
          <p:nvSpPr>
            <p:cNvPr id="91" name="Google Shape;91;p9"/>
            <p:cNvSpPr/>
            <p:nvPr/>
          </p:nvSpPr>
          <p:spPr>
            <a:xfrm>
              <a:off x="6963076" y="3274552"/>
              <a:ext cx="359208" cy="18689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753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6963076" y="977835"/>
              <a:ext cx="359208" cy="43999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8401"/>
                  </a:lnTo>
                  <a:lnTo>
                    <a:pt x="21600" y="0"/>
                  </a:lnTo>
                  <a:lnTo>
                    <a:pt x="0" y="319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6963076" y="1"/>
              <a:ext cx="359208" cy="9541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012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7415771" y="1034367"/>
              <a:ext cx="837702" cy="296254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1107"/>
                  </a:lnTo>
                  <a:lnTo>
                    <a:pt x="0" y="21600"/>
                  </a:lnTo>
                  <a:lnTo>
                    <a:pt x="21600" y="2049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7415771" y="0"/>
              <a:ext cx="837702" cy="1092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8596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8346880" y="1552004"/>
              <a:ext cx="568512" cy="114021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9647"/>
                  </a:lnTo>
                  <a:lnTo>
                    <a:pt x="21600" y="0"/>
                  </a:lnTo>
                  <a:lnTo>
                    <a:pt x="0" y="1953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8346880" y="4574477"/>
              <a:ext cx="568512" cy="56899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3912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8346880" y="2682241"/>
              <a:ext cx="568512" cy="190225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1170"/>
                  </a:lnTo>
                  <a:lnTo>
                    <a:pt x="0" y="21600"/>
                  </a:lnTo>
                  <a:lnTo>
                    <a:pt x="21600" y="2042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0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2" name="Google Shape;102;p10"/>
          <p:cNvGrpSpPr/>
          <p:nvPr/>
        </p:nvGrpSpPr>
        <p:grpSpPr>
          <a:xfrm>
            <a:off x="6963076" y="0"/>
            <a:ext cx="1952316" cy="5143492"/>
            <a:chOff x="6963076" y="0"/>
            <a:chExt cx="1952316" cy="5143492"/>
          </a:xfrm>
        </p:grpSpPr>
        <p:sp>
          <p:nvSpPr>
            <p:cNvPr id="103" name="Google Shape;103;p10"/>
            <p:cNvSpPr/>
            <p:nvPr/>
          </p:nvSpPr>
          <p:spPr>
            <a:xfrm>
              <a:off x="6963076" y="3274552"/>
              <a:ext cx="359208" cy="18689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753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6963076" y="977835"/>
              <a:ext cx="359208" cy="43999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8401"/>
                  </a:lnTo>
                  <a:lnTo>
                    <a:pt x="21600" y="0"/>
                  </a:lnTo>
                  <a:lnTo>
                    <a:pt x="0" y="319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6963076" y="1"/>
              <a:ext cx="359208" cy="9541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012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7415771" y="1034367"/>
              <a:ext cx="837702" cy="296254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1107"/>
                  </a:lnTo>
                  <a:lnTo>
                    <a:pt x="0" y="21600"/>
                  </a:lnTo>
                  <a:lnTo>
                    <a:pt x="21600" y="2049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7415771" y="0"/>
              <a:ext cx="837702" cy="1092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8596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8346880" y="1552004"/>
              <a:ext cx="568512" cy="114021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9647"/>
                  </a:lnTo>
                  <a:lnTo>
                    <a:pt x="21600" y="0"/>
                  </a:lnTo>
                  <a:lnTo>
                    <a:pt x="0" y="1953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8346880" y="4574477"/>
              <a:ext cx="568512" cy="56899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3912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8346880" y="2682241"/>
              <a:ext cx="568512" cy="190225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1170"/>
                  </a:lnTo>
                  <a:lnTo>
                    <a:pt x="0" y="21600"/>
                  </a:lnTo>
                  <a:lnTo>
                    <a:pt x="21600" y="2042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50500" y="1353948"/>
            <a:ext cx="61077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ws Cycle"/>
              <a:buChar char="▸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ws Cycle"/>
              <a:buChar char="▹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ws Cycle"/>
              <a:buChar char="■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News Cycle"/>
              <a:buChar char="■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1"/>
          <p:cNvSpPr txBox="1"/>
          <p:nvPr/>
        </p:nvSpPr>
        <p:spPr>
          <a:xfrm>
            <a:off x="1351715" y="343086"/>
            <a:ext cx="593296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sng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FLIGHT  RESERVATION  SYSTEM</a:t>
            </a:r>
            <a:endParaRPr sz="2800" b="1" i="0" u="sng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7" name="Google Shape;117;p11"/>
          <p:cNvSpPr txBox="1"/>
          <p:nvPr/>
        </p:nvSpPr>
        <p:spPr>
          <a:xfrm>
            <a:off x="141294" y="2695092"/>
            <a:ext cx="4800963" cy="215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 </a:t>
            </a:r>
            <a:r>
              <a:rPr lang="en-US" sz="2500" b="1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GROUP MEMBERS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Noto Sans Symbols"/>
              <a:buChar char="▪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AHSAN OMERJEE(CT-091)</a:t>
            </a:r>
            <a:endParaRPr/>
          </a:p>
          <a:p>
            <a:pPr marL="285750" marR="0" lvl="0" indent="-14859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Noto Sans Symbols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Noto Sans Symbols"/>
              <a:buChar char="▪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OBAID UR REHMAN(CT-048)</a:t>
            </a:r>
            <a:endParaRPr/>
          </a:p>
          <a:p>
            <a:pPr marL="285750" marR="0" lvl="0" indent="-14859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Noto Sans Symbols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Noto Sans Symbols"/>
              <a:buChar char="▪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MUHAMMAD DANIYAL SALEEM(CT-063)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34889" y="4670749"/>
            <a:ext cx="367817" cy="36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>
            <a:spLocks noGrp="1"/>
          </p:cNvSpPr>
          <p:nvPr>
            <p:ph type="sldNum" idx="12"/>
          </p:nvPr>
        </p:nvSpPr>
        <p:spPr>
          <a:xfrm>
            <a:off x="8556125" y="4688650"/>
            <a:ext cx="359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89" name="Google Shape;189;p20"/>
          <p:cNvSpPr txBox="1"/>
          <p:nvPr/>
        </p:nvSpPr>
        <p:spPr>
          <a:xfrm>
            <a:off x="1819908" y="384632"/>
            <a:ext cx="4835839" cy="52322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rgbClr val="0418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REMAINING WORK</a:t>
            </a:r>
            <a:endParaRPr sz="2800" b="1" i="0" u="sng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1512724" y="1512313"/>
            <a:ext cx="5450205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Project is almost done except some formatting in Schedule and Ticket and there is reusability of code so we will Dry-run and if we think that more Modification will be done then,we will do it!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1" name="Google Shape;19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2619" y="4708974"/>
            <a:ext cx="359101" cy="35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/>
        </p:nvSpPr>
        <p:spPr>
          <a:xfrm>
            <a:off x="2778642" y="2217807"/>
            <a:ext cx="388442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4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20650" y="4688650"/>
            <a:ext cx="3948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24" name="Google Shape;124;p12"/>
          <p:cNvSpPr/>
          <p:nvPr/>
        </p:nvSpPr>
        <p:spPr>
          <a:xfrm>
            <a:off x="788879" y="291924"/>
            <a:ext cx="4296236" cy="501427"/>
          </a:xfrm>
          <a:prstGeom prst="wedgeRectCallout">
            <a:avLst>
              <a:gd name="adj1" fmla="val -35638"/>
              <a:gd name="adj2" fmla="val 85229"/>
            </a:avLst>
          </a:prstGeom>
          <a:solidFill>
            <a:srgbClr val="32E4C8"/>
          </a:solidFill>
          <a:ln w="9525" cap="flat" cmpd="sng">
            <a:solidFill>
              <a:srgbClr val="00789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2"/>
          <p:cNvSpPr txBox="1"/>
          <p:nvPr/>
        </p:nvSpPr>
        <p:spPr>
          <a:xfrm>
            <a:off x="788879" y="342583"/>
            <a:ext cx="493986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sng" strike="noStrike" cap="none">
                <a:solidFill>
                  <a:srgbClr val="000000"/>
                </a:solidFill>
                <a:latin typeface="Corben"/>
                <a:ea typeface="Corben"/>
                <a:cs typeface="Corben"/>
                <a:sym typeface="Corben"/>
              </a:rPr>
              <a:t>OVERVIEW OF THE PROJECT</a:t>
            </a:r>
            <a:endParaRPr/>
          </a:p>
        </p:txBody>
      </p:sp>
      <p:sp>
        <p:nvSpPr>
          <p:cNvPr id="126" name="Google Shape;126;p12"/>
          <p:cNvSpPr txBox="1"/>
          <p:nvPr/>
        </p:nvSpPr>
        <p:spPr>
          <a:xfrm>
            <a:off x="860293" y="1163541"/>
            <a:ext cx="5105911" cy="3525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main objective of the project is to design,         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code and test flight reservation system.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01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►"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contains details about flight schedules its fair, passenger reservation and their ticket through online booking and it contains information about available seats and also about flight and captains.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01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►"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system is implement in C++ and file handling on csv will act as database.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2286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grpSp>
        <p:nvGrpSpPr>
          <p:cNvPr id="127" name="Google Shape;127;p12"/>
          <p:cNvGrpSpPr/>
          <p:nvPr/>
        </p:nvGrpSpPr>
        <p:grpSpPr>
          <a:xfrm>
            <a:off x="6080259" y="2729475"/>
            <a:ext cx="1208853" cy="1200030"/>
            <a:chOff x="570875" y="4322250"/>
            <a:chExt cx="443300" cy="443325"/>
          </a:xfrm>
        </p:grpSpPr>
        <p:sp>
          <p:nvSpPr>
            <p:cNvPr id="128" name="Google Shape;128;p1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2" name="Google Shape;13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7554" y="4748843"/>
            <a:ext cx="334414" cy="334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 txBox="1">
            <a:spLocks noGrp="1"/>
          </p:cNvSpPr>
          <p:nvPr>
            <p:ph type="title"/>
          </p:nvPr>
        </p:nvSpPr>
        <p:spPr>
          <a:xfrm>
            <a:off x="550500" y="1"/>
            <a:ext cx="6107700" cy="599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>
              <a:solidFill>
                <a:schemeClr val="accent3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OBAID UR REHMAN</a:t>
            </a:r>
            <a:endParaRPr/>
          </a:p>
        </p:txBody>
      </p:sp>
      <p:sp>
        <p:nvSpPr>
          <p:cNvPr id="138" name="Google Shape;138;p13"/>
          <p:cNvSpPr txBox="1"/>
          <p:nvPr/>
        </p:nvSpPr>
        <p:spPr>
          <a:xfrm>
            <a:off x="82446" y="680878"/>
            <a:ext cx="6926317" cy="4462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62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ws Cycle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4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PILOT</a:t>
            </a:r>
            <a:endParaRPr/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ws Cycle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the Execution of this Class: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Class, we have two Pilots (Captain and Vice Captain) Info. of Airlines i.e. Emirates, PIA, Airblue.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Saved Pilot Personal Information in different variables. 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Class A User can see Pilot's Name, Age, Experience etc.</a:t>
            </a:r>
            <a:endParaRPr/>
          </a:p>
          <a:p>
            <a:pPr marL="762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ws Cycle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24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PLANE</a:t>
            </a:r>
            <a:endParaRPr/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ws Cycle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By the Execution of this Class: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Class we have three Plane Info. i.e. Emirates, PIA, Airblue.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Saved Plane Information in different variables.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Class A User can see Plane Model, Plane Name, Total Seats, Total Plane Staff etc.</a:t>
            </a:r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ldNum" idx="12"/>
          </p:nvPr>
        </p:nvSpPr>
        <p:spPr>
          <a:xfrm>
            <a:off x="8341282" y="4688700"/>
            <a:ext cx="569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5</a:t>
            </a:r>
            <a:endParaRPr/>
          </a:p>
        </p:txBody>
      </p:sp>
      <p:pic>
        <p:nvPicPr>
          <p:cNvPr id="140" name="Google Shape;14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96571" y="4688700"/>
            <a:ext cx="416862" cy="416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578853" y="139110"/>
            <a:ext cx="6107700" cy="39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AHSAN OMERJEE</a:t>
            </a:r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body" idx="1"/>
          </p:nvPr>
        </p:nvSpPr>
        <p:spPr>
          <a:xfrm>
            <a:off x="161046" y="688333"/>
            <a:ext cx="6107700" cy="462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lang="en-US" b="1" u="sng">
                <a:latin typeface="Times New Roman"/>
                <a:ea typeface="Times New Roman"/>
                <a:cs typeface="Times New Roman"/>
                <a:sym typeface="Times New Roman"/>
              </a:rPr>
              <a:t>CLASS FLIGHT</a:t>
            </a:r>
            <a:endParaRPr/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 By the Execution of this Class: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 this Class,We have stored Flight Schedule Which can be viewable by the user.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From this Class,A user can select his/her light type i.e:Domestic and International and he/she can also tell the destination and origin from different cities in Domestic flight and from different countries in International flight which will be stored in different variables.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4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2738" y="4734320"/>
            <a:ext cx="363459" cy="363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body" idx="1"/>
          </p:nvPr>
        </p:nvSpPr>
        <p:spPr>
          <a:xfrm>
            <a:off x="228650" y="257072"/>
            <a:ext cx="6618717" cy="462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900" b="1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b="1" u="sng">
                <a:latin typeface="Times New Roman"/>
                <a:ea typeface="Times New Roman"/>
                <a:cs typeface="Times New Roman"/>
                <a:sym typeface="Times New Roman"/>
              </a:rPr>
              <a:t>CLASS TICKET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 this Class, We have inherited class Flight and class Passenger publically.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rgbClr val="0621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Class, We have done file handling</a:t>
            </a:r>
            <a:endParaRPr/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800">
                <a:solidFill>
                  <a:srgbClr val="0621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By the Execution of this Class: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A604"/>
              </a:buClr>
              <a:buSzPts val="2400"/>
              <a:buFont typeface="Noto Sans Symbols"/>
              <a:buChar char="⮚"/>
            </a:pPr>
            <a:r>
              <a:rPr lang="en-US" sz="1800">
                <a:solidFill>
                  <a:srgbClr val="0621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file handling</a:t>
            </a:r>
            <a:r>
              <a:rPr lang="en-US" sz="1800" b="0" i="0" u="none" strike="noStrike" cap="none">
                <a:solidFill>
                  <a:srgbClr val="0621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data entered by the user in </a:t>
            </a:r>
            <a:r>
              <a:rPr lang="en-US" sz="1800">
                <a:solidFill>
                  <a:srgbClr val="0621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</a:t>
            </a:r>
            <a:r>
              <a:rPr lang="en-US" sz="1800" b="0" i="0" u="none" strike="noStrike" cap="none">
                <a:solidFill>
                  <a:srgbClr val="0621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Passenger and class Flight will be stored such as:destination,origin,name,age etc.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A604"/>
              </a:buClr>
              <a:buSzPts val="2400"/>
              <a:buFont typeface="Noto Sans Symbols"/>
              <a:buChar char="⮚"/>
            </a:pPr>
            <a:r>
              <a:rPr lang="en-US" sz="1800">
                <a:solidFill>
                  <a:srgbClr val="0621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these Ticket information will be saved in .csv file.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A604"/>
              </a:buClr>
              <a:buSzPts val="2400"/>
              <a:buFont typeface="Noto Sans Symbols"/>
              <a:buChar char="⮚"/>
            </a:pPr>
            <a:r>
              <a:rPr lang="en-US" sz="1800">
                <a:solidFill>
                  <a:srgbClr val="0621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also search for his/her Ticket by just entering the seat number which he/she entered in passenger data.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5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55" name="Google Shape;15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5321" y="4644616"/>
            <a:ext cx="409367" cy="409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>
            <a:spLocks noGrp="1"/>
          </p:cNvSpPr>
          <p:nvPr>
            <p:ph type="title"/>
          </p:nvPr>
        </p:nvSpPr>
        <p:spPr>
          <a:xfrm>
            <a:off x="834035" y="143112"/>
            <a:ext cx="61077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MUHAMMAD DANIYAL SALEEM</a:t>
            </a:r>
            <a:endParaRPr>
              <a:solidFill>
                <a:srgbClr val="FEFFFF"/>
              </a:solidFill>
            </a:endParaRPr>
          </a:p>
        </p:txBody>
      </p:sp>
      <p:sp>
        <p:nvSpPr>
          <p:cNvPr id="161" name="Google Shape;161;p16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62" name="Google Shape;162;p16"/>
          <p:cNvSpPr txBox="1"/>
          <p:nvPr/>
        </p:nvSpPr>
        <p:spPr>
          <a:xfrm>
            <a:off x="134911" y="539412"/>
            <a:ext cx="6255139" cy="355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ws Cycle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 </a:t>
            </a:r>
            <a:r>
              <a:rPr lang="en-US" sz="24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PASSENGER</a:t>
            </a: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class which has different data members with protected     and public datatypes and also member function which are used to get input and view passenger data.</a:t>
            </a: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Passenger is the base class which has inherited with class Ticket.</a:t>
            </a:r>
            <a:endParaRPr/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ws Cycle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By the Execution of this Class: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add passenger data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view input passenger data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Passenger data will be saved in .csv file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search and view passenger data by entering its seat number,Just to check if it exist or not.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also delete and cancel reservation of flight</a:t>
            </a:r>
            <a:endParaRPr/>
          </a:p>
          <a:p>
            <a:pPr marL="914400" marR="0" lvl="1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ws Cycle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ws Cycle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5341" y="4712072"/>
            <a:ext cx="356901" cy="35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583909" y="301617"/>
            <a:ext cx="5547068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</a:t>
            </a:r>
            <a:r>
              <a:rPr lang="en-US" sz="24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PAYMENT</a:t>
            </a: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7"/>
          <p:cNvSpPr txBox="1">
            <a:spLocks noGrp="1"/>
          </p:cNvSpPr>
          <p:nvPr>
            <p:ph type="body" idx="1"/>
          </p:nvPr>
        </p:nvSpPr>
        <p:spPr>
          <a:xfrm>
            <a:off x="254009" y="499767"/>
            <a:ext cx="61077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 this class which has different data members with private and public datatypes and also member function  which are used to payment to get ticket. </a:t>
            </a:r>
            <a:endParaRPr/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 By the Execution of this Class :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Users can select the bank which have an user’s account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Users can also choice a type of payment which they want like:</a:t>
            </a:r>
            <a:endParaRPr/>
          </a:p>
          <a:p>
            <a:pPr marL="1371600" lvl="2" indent="-381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Debit Card Method</a:t>
            </a:r>
            <a:endParaRPr/>
          </a:p>
          <a:p>
            <a:pPr marL="1371600" lvl="2" indent="-381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Credit Card Method</a:t>
            </a:r>
            <a:endParaRPr/>
          </a:p>
          <a:p>
            <a:pPr marL="1371600" lvl="2" indent="-3810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Net Banking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After successfully transaction, they get ticket.</a:t>
            </a:r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71" name="Google Shape;17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2915" y="4688650"/>
            <a:ext cx="396301" cy="39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77" name="Google Shape;17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6532" y="142407"/>
            <a:ext cx="4744386" cy="5001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>
            <a:spLocks noGrp="1"/>
          </p:cNvSpPr>
          <p:nvPr>
            <p:ph type="sldNum" idx="12"/>
          </p:nvPr>
        </p:nvSpPr>
        <p:spPr>
          <a:xfrm>
            <a:off x="8556125" y="4688650"/>
            <a:ext cx="359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83" name="Google Shape;18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essica template">
  <a:themeElements>
    <a:clrScheme name="Custom 347">
      <a:dk1>
        <a:srgbClr val="062133"/>
      </a:dk1>
      <a:lt1>
        <a:srgbClr val="FFFFFF"/>
      </a:lt1>
      <a:dk2>
        <a:srgbClr val="878E92"/>
      </a:dk2>
      <a:lt2>
        <a:srgbClr val="E9EEF0"/>
      </a:lt2>
      <a:accent1>
        <a:srgbClr val="0DB8CC"/>
      </a:accent1>
      <a:accent2>
        <a:srgbClr val="FFA604"/>
      </a:accent2>
      <a:accent3>
        <a:srgbClr val="00799E"/>
      </a:accent3>
      <a:accent4>
        <a:srgbClr val="32E4C8"/>
      </a:accent4>
      <a:accent5>
        <a:srgbClr val="FFD104"/>
      </a:accent5>
      <a:accent6>
        <a:srgbClr val="2EC9FF"/>
      </a:accent6>
      <a:hlink>
        <a:srgbClr val="00799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</Words>
  <Application>Microsoft Office PowerPoint</Application>
  <PresentationFormat>On-screen Show (16:9)</PresentationFormat>
  <Paragraphs>75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Federo</vt:lpstr>
      <vt:lpstr>Arial</vt:lpstr>
      <vt:lpstr>Times New Roman</vt:lpstr>
      <vt:lpstr>Bell MT</vt:lpstr>
      <vt:lpstr>Arial Black</vt:lpstr>
      <vt:lpstr>Quattrocento Sans</vt:lpstr>
      <vt:lpstr>News Cycle</vt:lpstr>
      <vt:lpstr>Noto Sans Symbols</vt:lpstr>
      <vt:lpstr>Calibri</vt:lpstr>
      <vt:lpstr>Corben</vt:lpstr>
      <vt:lpstr>Oswald</vt:lpstr>
      <vt:lpstr>Jessica template</vt:lpstr>
      <vt:lpstr>PowerPoint Presentation</vt:lpstr>
      <vt:lpstr>PowerPoint Presentation</vt:lpstr>
      <vt:lpstr> OBAID UR REHMAN</vt:lpstr>
      <vt:lpstr>AHSAN OMERJEE</vt:lpstr>
      <vt:lpstr>PowerPoint Presentation</vt:lpstr>
      <vt:lpstr>MUHAMMAD DANIYAL SALEEM</vt:lpstr>
      <vt:lpstr>     CLASS PAYMENT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</cp:revision>
  <dcterms:modified xsi:type="dcterms:W3CDTF">2021-09-15T16:55:18Z</dcterms:modified>
</cp:coreProperties>
</file>