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8"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6729D0-B56B-453A-B447-07939A5AAD14}">
          <p14:sldIdLst>
            <p14:sldId id="256"/>
            <p14:sldId id="257"/>
            <p14:sldId id="258"/>
            <p14:sldId id="264"/>
            <p14:sldId id="265"/>
            <p14:sldId id="266"/>
            <p14:sldId id="267"/>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7" d="100"/>
          <a:sy n="77" d="100"/>
        </p:scale>
        <p:origin x="26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6/3/2024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58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302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728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641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510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817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238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1557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74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72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652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491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75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38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68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93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14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6/3/2024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05672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F0EFEA-5FA5-4424-94DD-E542E60AF679}"/>
              </a:ext>
            </a:extLst>
          </p:cNvPr>
          <p:cNvSpPr>
            <a:spLocks noGrp="1"/>
          </p:cNvSpPr>
          <p:nvPr>
            <p:ph type="subTitle" idx="1"/>
          </p:nvPr>
        </p:nvSpPr>
        <p:spPr>
          <a:xfrm>
            <a:off x="1876424" y="2773680"/>
            <a:ext cx="8791575" cy="1137920"/>
          </a:xfrm>
        </p:spPr>
        <p:txBody>
          <a:bodyPr>
            <a:normAutofit/>
          </a:bodyPr>
          <a:lstStyle/>
          <a:p>
            <a:pPr algn="ctr"/>
            <a:r>
              <a:rPr lang="en-US" sz="3600" b="1" dirty="0">
                <a:solidFill>
                  <a:schemeClr val="bg1">
                    <a:lumMod val="95000"/>
                    <a:lumOff val="5000"/>
                  </a:schemeClr>
                </a:solidFill>
                <a:latin typeface="Arial Rounded MT Bold" panose="020F0704030504030204" pitchFamily="34" charset="0"/>
              </a:rPr>
              <a:t>E-SPORTS AND GAMING ANALYSIS</a:t>
            </a:r>
          </a:p>
        </p:txBody>
      </p:sp>
    </p:spTree>
    <p:extLst>
      <p:ext uri="{BB962C8B-B14F-4D97-AF65-F5344CB8AC3E}">
        <p14:creationId xmlns:p14="http://schemas.microsoft.com/office/powerpoint/2010/main" val="60308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D950-79F7-4470-AF2F-B1FCCA1989ED}"/>
              </a:ext>
            </a:extLst>
          </p:cNvPr>
          <p:cNvSpPr>
            <a:spLocks noGrp="1"/>
          </p:cNvSpPr>
          <p:nvPr>
            <p:ph type="title"/>
          </p:nvPr>
        </p:nvSpPr>
        <p:spPr/>
        <p:txBody>
          <a:bodyPr/>
          <a:lstStyle/>
          <a:p>
            <a:pPr algn="ctr"/>
            <a:r>
              <a:rPr lang="en-US" sz="36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Online Gaming in Africa</a:t>
            </a:r>
            <a:br>
              <a:rPr lang="en-US" sz="36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431EE269-EFDE-477F-BC8E-1CBD2CD33A6E}"/>
              </a:ext>
            </a:extLst>
          </p:cNvPr>
          <p:cNvSpPr>
            <a:spLocks noGrp="1"/>
          </p:cNvSpPr>
          <p:nvPr>
            <p:ph idx="1"/>
          </p:nvPr>
        </p:nvSpPr>
        <p:spPr>
          <a:xfrm>
            <a:off x="1141412" y="1828800"/>
            <a:ext cx="9905999" cy="3962401"/>
          </a:xfrm>
        </p:spPr>
        <p:txBody>
          <a:bodyPr/>
          <a:lstStyle/>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Africa is the second largest continent of the World and it’s believed to be the cradle of human kind, hence, a good start where researches can be drawn and insights deduced. </a:t>
            </a:r>
            <a:endPar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Playing video games over the internet, alone or with others, typically in real time makes up online gaming and the importance of games cannot be overly emphasized as it fosters communities, creativity, entertainment, and skill development.</a:t>
            </a:r>
            <a:endPar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One Gap Nukleus is a technological firm looking to incorporate online games into a platform where individuals can access video gaming on the go! All winnings will be rewarded with a token called ‘Nukleus’.</a:t>
            </a:r>
          </a:p>
          <a:p>
            <a:pPr marL="0" marR="0" indent="0">
              <a:lnSpc>
                <a:spcPct val="107000"/>
              </a:lnSpc>
              <a:spcBef>
                <a:spcPts val="0"/>
              </a:spcBef>
              <a:spcAft>
                <a:spcPts val="800"/>
              </a:spcAft>
              <a:buNone/>
            </a:pPr>
            <a:endParaRPr lang="en-US" sz="2000"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801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8625-C3C9-468C-BE14-FC2640FDCB1D}"/>
              </a:ext>
            </a:extLst>
          </p:cNvPr>
          <p:cNvSpPr>
            <a:spLocks noGrp="1"/>
          </p:cNvSpPr>
          <p:nvPr>
            <p:ph type="title"/>
          </p:nvPr>
        </p:nvSpPr>
        <p:spPr>
          <a:xfrm>
            <a:off x="1141413" y="1270000"/>
            <a:ext cx="9905998" cy="1158240"/>
          </a:xfrm>
        </p:spPr>
        <p:txBody>
          <a:bodyPr>
            <a:normAutofit fontScale="90000"/>
          </a:bodyPr>
          <a:lstStyle/>
          <a:p>
            <a:pPr algn="ctr"/>
            <a:r>
              <a:rPr lang="en-US" sz="36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Data Overview</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A631EA-DF45-46B0-ADE3-1ABFBAD58966}"/>
              </a:ext>
            </a:extLst>
          </p:cNvPr>
          <p:cNvSpPr>
            <a:spLocks noGrp="1"/>
          </p:cNvSpPr>
          <p:nvPr>
            <p:ph idx="1"/>
          </p:nvPr>
        </p:nvSpPr>
        <p:spPr>
          <a:xfrm>
            <a:off x="1141412" y="2249487"/>
            <a:ext cx="9905999" cy="3054033"/>
          </a:xfrm>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Our Dataset carries information as ‘different video games, the platforms used for these games, genre, year of release, the publishers, different sales and ratings.</a:t>
            </a:r>
          </a:p>
          <a:p>
            <a:pPr marL="0" marR="0" indent="0">
              <a:lnSpc>
                <a:spcPct val="107000"/>
              </a:lnSpc>
              <a:spcBef>
                <a:spcPts val="0"/>
              </a:spcBef>
              <a:spcAft>
                <a:spcPts val="800"/>
              </a:spcAft>
              <a:buNone/>
            </a:pPr>
            <a:endPar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We chose this dataset for its content and the fact that we can deduce insights about games published in different year with the platforms used by individuals to access these games and the sales made to ascertain gains or losses thus, streamlining business decisions.</a:t>
            </a:r>
            <a:endPar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73939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0894-0730-2FAF-0413-6AFB81CBF9CA}"/>
              </a:ext>
            </a:extLst>
          </p:cNvPr>
          <p:cNvSpPr>
            <a:spLocks noGrp="1"/>
          </p:cNvSpPr>
          <p:nvPr>
            <p:ph type="title"/>
          </p:nvPr>
        </p:nvSpPr>
        <p:spPr/>
        <p:txBody>
          <a:bodyPr/>
          <a:lstStyle/>
          <a:p>
            <a:pPr algn="ctr"/>
            <a:r>
              <a:rPr lang="en-US" b="1" dirty="0"/>
              <a:t>VISUALIZATION DASHBOARD</a:t>
            </a:r>
          </a:p>
        </p:txBody>
      </p:sp>
      <p:pic>
        <p:nvPicPr>
          <p:cNvPr id="4" name="Content Placeholder 3">
            <a:extLst>
              <a:ext uri="{FF2B5EF4-FFF2-40B4-BE49-F238E27FC236}">
                <a16:creationId xmlns:a16="http://schemas.microsoft.com/office/drawing/2014/main" id="{7B5A03D5-72D7-41CE-3112-D604E0E3E3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92727" y="2302626"/>
            <a:ext cx="10806545" cy="4447308"/>
          </a:xfrm>
          <a:prstGeom prst="rect">
            <a:avLst/>
          </a:prstGeom>
        </p:spPr>
      </p:pic>
    </p:spTree>
    <p:extLst>
      <p:ext uri="{BB962C8B-B14F-4D97-AF65-F5344CB8AC3E}">
        <p14:creationId xmlns:p14="http://schemas.microsoft.com/office/powerpoint/2010/main" val="23611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62">
                                          <p:stCondLst>
                                            <p:cond delay="0"/>
                                          </p:stCondLst>
                                        </p:cTn>
                                        <p:tgtEl>
                                          <p:spTgt spid="4"/>
                                        </p:tgtEl>
                                      </p:cBhvr>
                                    </p:animEffect>
                                    <p:anim calcmode="lin" valueType="num">
                                      <p:cBhvr>
                                        <p:cTn id="8" dur="113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4"/>
                                        </p:tgtEl>
                                        <p:attrNameLst>
                                          <p:attrName>ppt_y</p:attrName>
                                        </p:attrNameLst>
                                      </p:cBhvr>
                                      <p:tavLst>
                                        <p:tav tm="0" fmla="#ppt_y-sin(pi*$)/81">
                                          <p:val>
                                            <p:fltVal val="0"/>
                                          </p:val>
                                        </p:tav>
                                        <p:tav tm="100000">
                                          <p:val>
                                            <p:fltVal val="1"/>
                                          </p:val>
                                        </p:tav>
                                      </p:tavLst>
                                    </p:anim>
                                    <p:animScale>
                                      <p:cBhvr>
                                        <p:cTn id="13" dur="16">
                                          <p:stCondLst>
                                            <p:cond delay="406"/>
                                          </p:stCondLst>
                                        </p:cTn>
                                        <p:tgtEl>
                                          <p:spTgt spid="4"/>
                                        </p:tgtEl>
                                      </p:cBhvr>
                                      <p:to x="100000" y="60000"/>
                                    </p:animScale>
                                    <p:animScale>
                                      <p:cBhvr>
                                        <p:cTn id="14" dur="104" decel="50000">
                                          <p:stCondLst>
                                            <p:cond delay="423"/>
                                          </p:stCondLst>
                                        </p:cTn>
                                        <p:tgtEl>
                                          <p:spTgt spid="4"/>
                                        </p:tgtEl>
                                      </p:cBhvr>
                                      <p:to x="100000" y="100000"/>
                                    </p:animScale>
                                    <p:animScale>
                                      <p:cBhvr>
                                        <p:cTn id="15" dur="16">
                                          <p:stCondLst>
                                            <p:cond delay="820"/>
                                          </p:stCondLst>
                                        </p:cTn>
                                        <p:tgtEl>
                                          <p:spTgt spid="4"/>
                                        </p:tgtEl>
                                      </p:cBhvr>
                                      <p:to x="100000" y="80000"/>
                                    </p:animScale>
                                    <p:animScale>
                                      <p:cBhvr>
                                        <p:cTn id="16" dur="104" decel="50000">
                                          <p:stCondLst>
                                            <p:cond delay="836"/>
                                          </p:stCondLst>
                                        </p:cTn>
                                        <p:tgtEl>
                                          <p:spTgt spid="4"/>
                                        </p:tgtEl>
                                      </p:cBhvr>
                                      <p:to x="100000" y="100000"/>
                                    </p:animScale>
                                    <p:animScale>
                                      <p:cBhvr>
                                        <p:cTn id="17" dur="16">
                                          <p:stCondLst>
                                            <p:cond delay="1026"/>
                                          </p:stCondLst>
                                        </p:cTn>
                                        <p:tgtEl>
                                          <p:spTgt spid="4"/>
                                        </p:tgtEl>
                                      </p:cBhvr>
                                      <p:to x="100000" y="90000"/>
                                    </p:animScale>
                                    <p:animScale>
                                      <p:cBhvr>
                                        <p:cTn id="18" dur="104" decel="50000">
                                          <p:stCondLst>
                                            <p:cond delay="1042"/>
                                          </p:stCondLst>
                                        </p:cTn>
                                        <p:tgtEl>
                                          <p:spTgt spid="4"/>
                                        </p:tgtEl>
                                      </p:cBhvr>
                                      <p:to x="100000" y="100000"/>
                                    </p:animScale>
                                    <p:animScale>
                                      <p:cBhvr>
                                        <p:cTn id="19" dur="16">
                                          <p:stCondLst>
                                            <p:cond delay="1130"/>
                                          </p:stCondLst>
                                        </p:cTn>
                                        <p:tgtEl>
                                          <p:spTgt spid="4"/>
                                        </p:tgtEl>
                                      </p:cBhvr>
                                      <p:to x="100000" y="95000"/>
                                    </p:animScale>
                                    <p:animScale>
                                      <p:cBhvr>
                                        <p:cTn id="20" dur="104" decel="50000">
                                          <p:stCondLst>
                                            <p:cond delay="1146"/>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9F5C-50F6-604C-120F-B6F929B53A16}"/>
              </a:ext>
            </a:extLst>
          </p:cNvPr>
          <p:cNvSpPr>
            <a:spLocks noGrp="1"/>
          </p:cNvSpPr>
          <p:nvPr>
            <p:ph type="title"/>
          </p:nvPr>
        </p:nvSpPr>
        <p:spPr/>
        <p:txBody>
          <a:bodyPr/>
          <a:lstStyle/>
          <a:p>
            <a:pPr algn="ctr"/>
            <a:r>
              <a:rPr lang="en-US" b="1" dirty="0"/>
              <a:t>PROJECT INSIGHT</a:t>
            </a:r>
          </a:p>
        </p:txBody>
      </p:sp>
      <p:sp>
        <p:nvSpPr>
          <p:cNvPr id="3" name="Content Placeholder 2">
            <a:extLst>
              <a:ext uri="{FF2B5EF4-FFF2-40B4-BE49-F238E27FC236}">
                <a16:creationId xmlns:a16="http://schemas.microsoft.com/office/drawing/2014/main" id="{66A22542-F867-8A60-B0DB-6EFE60DC5416}"/>
              </a:ext>
            </a:extLst>
          </p:cNvPr>
          <p:cNvSpPr>
            <a:spLocks noGrp="1"/>
          </p:cNvSpPr>
          <p:nvPr>
            <p:ph idx="1"/>
          </p:nvPr>
        </p:nvSpPr>
        <p:spPr>
          <a:xfrm>
            <a:off x="91441" y="2227811"/>
            <a:ext cx="11970326" cy="4555374"/>
          </a:xfrm>
        </p:spPr>
        <p:txBody>
          <a:bodyPr/>
          <a:lstStyle/>
          <a:p>
            <a:r>
              <a:rPr lang="en-US" sz="1800" b="1" dirty="0">
                <a:latin typeface="Times New Roman" panose="02020603050405020304" pitchFamily="18" charset="0"/>
                <a:cs typeface="Times New Roman" panose="02020603050405020304" pitchFamily="18" charset="0"/>
              </a:rPr>
              <a:t>Nigeria has the highest players and thus can be categorized as the highest playing country in Sub-Saharan Africa. W</a:t>
            </a:r>
            <a:r>
              <a:rPr lang="en-US" sz="1800" dirty="0">
                <a:latin typeface="Times New Roman" panose="02020603050405020304" pitchFamily="18" charset="0"/>
                <a:cs typeface="Times New Roman" panose="02020603050405020304" pitchFamily="18" charset="0"/>
              </a:rPr>
              <a:t>ith this, we can say that gaming in Nigeria is a great tool for entertainment and an untapped revenue generation sector.</a:t>
            </a:r>
          </a:p>
          <a:p>
            <a:r>
              <a:rPr lang="en-US" sz="1800" b="1" dirty="0">
                <a:latin typeface="Times New Roman" panose="02020603050405020304" pitchFamily="18" charset="0"/>
                <a:cs typeface="Times New Roman" panose="02020603050405020304" pitchFamily="18" charset="0"/>
              </a:rPr>
              <a:t>Action-Genre categorized the top game globally following the sales generated. </a:t>
            </a:r>
            <a:r>
              <a:rPr lang="en-US" dirty="0">
                <a:latin typeface="Times New Roman" panose="02020603050405020304" pitchFamily="18" charset="0"/>
                <a:cs typeface="Times New Roman" panose="02020603050405020304" pitchFamily="18" charset="0"/>
              </a:rPr>
              <a:t>This shows that</a:t>
            </a:r>
            <a:r>
              <a:rPr lang="en-US" sz="1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ndividuals tend to develop interest for action activities.</a:t>
            </a:r>
          </a:p>
          <a:p>
            <a:r>
              <a:rPr lang="en-US" sz="1800" b="1" dirty="0">
                <a:latin typeface="Times New Roman" panose="02020603050405020304" pitchFamily="18" charset="0"/>
                <a:cs typeface="Times New Roman" panose="02020603050405020304" pitchFamily="18" charset="0"/>
              </a:rPr>
              <a:t>From 2017-2022, Revenue generated from video online games in Africa amounted to $4billion, with a further prediction of $1billion for 2024 alone. </a:t>
            </a:r>
            <a:r>
              <a:rPr lang="en-US" dirty="0">
                <a:latin typeface="Times New Roman" panose="02020603050405020304" pitchFamily="18" charset="0"/>
                <a:cs typeface="Times New Roman" panose="02020603050405020304" pitchFamily="18" charset="0"/>
              </a:rPr>
              <a:t>It shows </a:t>
            </a:r>
            <a:r>
              <a:rPr lang="en-US" sz="1800" dirty="0">
                <a:latin typeface="Times New Roman" panose="02020603050405020304" pitchFamily="18" charset="0"/>
                <a:cs typeface="Times New Roman" panose="02020603050405020304" pitchFamily="18" charset="0"/>
              </a:rPr>
              <a:t>that E-sports and video gaming is a profitable/viable venture.</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Nintendo topped the chart for Developer by sales globally.</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mj-ea"/>
                <a:cs typeface="Times New Roman" panose="02020603050405020304" pitchFamily="18" charset="0"/>
              </a:rPr>
              <a:t>This could be attributed to the type/genre of games published which shows a correlation to the interest of individuals opting for these games.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There were 3 major categories used for online gaming. </a:t>
            </a:r>
            <a:r>
              <a:rPr lang="en-US" sz="1800" dirty="0">
                <a:latin typeface="Times New Roman" panose="02020603050405020304" pitchFamily="18" charset="0"/>
                <a:ea typeface="+mj-ea"/>
                <a:cs typeface="Times New Roman" panose="02020603050405020304" pitchFamily="18" charset="0"/>
              </a:rPr>
              <a:t>Mobile topped the chart which indicates that individuals preferred the use of their mobile devices for online games, as this is readily available and affordable compared to other categories.</a:t>
            </a:r>
            <a:endParaRPr lang="en-US" sz="1800" b="1" dirty="0">
              <a:solidFill>
                <a:schemeClr val="tx1">
                  <a:lumMod val="75000"/>
                  <a:lumOff val="25000"/>
                </a:schemeClr>
              </a:solidFill>
              <a:latin typeface="Tw Cen MT" panose="020B0602020104020603" pitchFamily="34" charset="0"/>
            </a:endParaRPr>
          </a:p>
          <a:p>
            <a:r>
              <a:rPr lang="en-US" sz="1800" b="1" dirty="0">
                <a:latin typeface="Times New Roman" panose="02020603050405020304" pitchFamily="18" charset="0"/>
                <a:cs typeface="Times New Roman" panose="02020603050405020304" pitchFamily="18" charset="0"/>
              </a:rPr>
              <a:t>Games with Multiplayer ability have more players compared to games with single player. </a:t>
            </a:r>
          </a:p>
          <a:p>
            <a:endParaRPr lang="en-US" sz="1800" b="1" dirty="0">
              <a:solidFill>
                <a:schemeClr val="tx1">
                  <a:lumMod val="75000"/>
                  <a:lumOff val="25000"/>
                </a:schemeClr>
              </a:solidFill>
              <a:latin typeface="Tw Cen MT" panose="020B0602020104020603" pitchFamily="34" charset="0"/>
            </a:endParaRPr>
          </a:p>
          <a:p>
            <a:endParaRPr lang="en-US" dirty="0"/>
          </a:p>
        </p:txBody>
      </p:sp>
    </p:spTree>
    <p:extLst>
      <p:ext uri="{BB962C8B-B14F-4D97-AF65-F5344CB8AC3E}">
        <p14:creationId xmlns:p14="http://schemas.microsoft.com/office/powerpoint/2010/main" val="204287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15B7-F93C-E310-1434-B1E6494CEEB1}"/>
              </a:ext>
            </a:extLst>
          </p:cNvPr>
          <p:cNvSpPr>
            <a:spLocks noGrp="1"/>
          </p:cNvSpPr>
          <p:nvPr>
            <p:ph type="title"/>
          </p:nvPr>
        </p:nvSpPr>
        <p:spPr/>
        <p:txBody>
          <a:bodyPr/>
          <a:lstStyle/>
          <a:p>
            <a:pPr algn="ctr"/>
            <a:r>
              <a:rPr lang="en-US" b="1" dirty="0"/>
              <a:t>PROJECT RECOMMENDATIONS</a:t>
            </a:r>
          </a:p>
        </p:txBody>
      </p:sp>
      <p:sp>
        <p:nvSpPr>
          <p:cNvPr id="3" name="Content Placeholder 2">
            <a:extLst>
              <a:ext uri="{FF2B5EF4-FFF2-40B4-BE49-F238E27FC236}">
                <a16:creationId xmlns:a16="http://schemas.microsoft.com/office/drawing/2014/main" id="{423C3F0D-6BC6-5C89-BDA1-9C6D096C3868}"/>
              </a:ext>
            </a:extLst>
          </p:cNvPr>
          <p:cNvSpPr>
            <a:spLocks noGrp="1"/>
          </p:cNvSpPr>
          <p:nvPr>
            <p:ph idx="1"/>
          </p:nvPr>
        </p:nvSpPr>
        <p:spPr>
          <a:xfrm>
            <a:off x="207818" y="2394065"/>
            <a:ext cx="11712633" cy="4389120"/>
          </a:xfrm>
        </p:spPr>
        <p:txBody>
          <a:bodyPr/>
          <a:lstStyle/>
          <a:p>
            <a:r>
              <a:rPr lang="en-US" sz="1800" b="1" dirty="0">
                <a:latin typeface="Times New Roman" panose="02020603050405020304" pitchFamily="18" charset="0"/>
                <a:cs typeface="Times New Roman" panose="02020603050405020304" pitchFamily="18" charset="0"/>
              </a:rPr>
              <a:t>Improve and Streamline the process for online games. </a:t>
            </a:r>
            <a:r>
              <a:rPr lang="en-US" sz="1800" dirty="0">
                <a:latin typeface="Times New Roman" panose="02020603050405020304" pitchFamily="18" charset="0"/>
                <a:cs typeface="Times New Roman" panose="02020603050405020304" pitchFamily="18" charset="0"/>
              </a:rPr>
              <a:t>Following the insights, the use of mobiles surpasses other categories been used, thus, streamlining the process for individuals to access games through mobiles will be imperative for retention.</a:t>
            </a:r>
          </a:p>
          <a:p>
            <a:r>
              <a:rPr lang="en-US" sz="1800" b="1" dirty="0">
                <a:latin typeface="Times New Roman" panose="02020603050405020304" pitchFamily="18" charset="0"/>
                <a:cs typeface="Times New Roman" panose="02020603050405020304" pitchFamily="18" charset="0"/>
              </a:rPr>
              <a:t>Player Engagement Metrix.</a:t>
            </a:r>
            <a:r>
              <a:rPr lang="en-US" sz="1800" dirty="0">
                <a:latin typeface="Times New Roman" panose="02020603050405020304" pitchFamily="18" charset="0"/>
                <a:cs typeface="Times New Roman" panose="02020603050405020304" pitchFamily="18" charset="0"/>
              </a:rPr>
              <a:t> Monitor the daily and monthly active users to gauge overall player engagement levels.</a:t>
            </a:r>
          </a:p>
          <a:p>
            <a:r>
              <a:rPr lang="en-US" b="1" dirty="0">
                <a:latin typeface="Times New Roman" panose="02020603050405020304" pitchFamily="18" charset="0"/>
                <a:cs typeface="Times New Roman" panose="02020603050405020304" pitchFamily="18" charset="0"/>
              </a:rPr>
              <a:t>Less advert and bugs in games will encourage players to play.</a:t>
            </a:r>
          </a:p>
          <a:p>
            <a:r>
              <a:rPr lang="en-US" b="1" dirty="0">
                <a:latin typeface="Times New Roman" panose="02020603050405020304" pitchFamily="18" charset="0"/>
                <a:cs typeface="Times New Roman" panose="02020603050405020304" pitchFamily="18" charset="0"/>
              </a:rPr>
              <a:t>Education and Skill Development. </a:t>
            </a:r>
            <a:r>
              <a:rPr lang="en-US" dirty="0">
                <a:latin typeface="Times New Roman" panose="02020603050405020304" pitchFamily="18" charset="0"/>
                <a:cs typeface="Times New Roman" panose="02020603050405020304" pitchFamily="18" charset="0"/>
              </a:rPr>
              <a:t>Introduce E-sports and gaming programs in educational institutions to cultivate talent and offer professional development and provide training and mentorship programs for aspiring E-sports players, managers etc.</a:t>
            </a:r>
          </a:p>
          <a:p>
            <a:r>
              <a:rPr lang="en-US" sz="1800" b="1" dirty="0">
                <a:latin typeface="Times New Roman" panose="02020603050405020304" pitchFamily="18" charset="0"/>
                <a:cs typeface="Times New Roman" panose="02020603050405020304" pitchFamily="18" charset="0"/>
              </a:rPr>
              <a:t>Forge partnerships between government agencies, private entities to drive investment and support for the industry by brining global expertise and resources to Africa E-sports Ecosystem.</a:t>
            </a:r>
          </a:p>
          <a:p>
            <a:r>
              <a:rPr lang="en-US" b="1" dirty="0">
                <a:latin typeface="Times New Roman" panose="02020603050405020304" pitchFamily="18" charset="0"/>
                <a:cs typeface="Times New Roman" panose="02020603050405020304" pitchFamily="18" charset="0"/>
              </a:rPr>
              <a:t>Nigeria with its large youthful population and smart phone users should be a target market and incorporate females to gaming.</a:t>
            </a:r>
            <a:endParaRPr lang="en-US" sz="1800" b="1" dirty="0">
              <a:latin typeface="Times New Roman" panose="02020603050405020304" pitchFamily="18" charset="0"/>
              <a:cs typeface="Times New Roman" panose="02020603050405020304" pitchFamily="18" charset="0"/>
            </a:endParaRPr>
          </a:p>
          <a:p>
            <a:endParaRPr lang="en-US" sz="1800" b="1" dirty="0">
              <a:solidFill>
                <a:schemeClr val="tx1">
                  <a:lumMod val="75000"/>
                  <a:lumOff val="25000"/>
                </a:schemeClr>
              </a:solidFill>
              <a:latin typeface="Tw Cen MT" panose="020B0602020104020603" pitchFamily="34" charset="0"/>
            </a:endParaRPr>
          </a:p>
          <a:p>
            <a:endParaRPr lang="en-US" dirty="0"/>
          </a:p>
        </p:txBody>
      </p:sp>
    </p:spTree>
    <p:extLst>
      <p:ext uri="{BB962C8B-B14F-4D97-AF65-F5344CB8AC3E}">
        <p14:creationId xmlns:p14="http://schemas.microsoft.com/office/powerpoint/2010/main" val="307097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EF76-82AC-B151-16C9-8C4ACF033656}"/>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8DCB7489-D184-F1B9-4EEC-8CEB6507A5A9}"/>
              </a:ext>
            </a:extLst>
          </p:cNvPr>
          <p:cNvSpPr>
            <a:spLocks noGrp="1"/>
          </p:cNvSpPr>
          <p:nvPr>
            <p:ph idx="1"/>
          </p:nvPr>
        </p:nvSpPr>
        <p:spPr>
          <a:xfrm>
            <a:off x="116378" y="2360815"/>
            <a:ext cx="11962015" cy="4414058"/>
          </a:xfrm>
        </p:spPr>
        <p:txBody>
          <a:bodyPr/>
          <a:lstStyle/>
          <a:p>
            <a:pPr marL="0" indent="0">
              <a:buNone/>
            </a:pPr>
            <a:r>
              <a:rPr lang="en-US" dirty="0"/>
              <a:t>In conclusion, by implementing these recommendations, Africa can create a vibrant and sustainable ecosystem for E-sports and video gaming, nurturing talents, fostering a sense of community, and contributing to the global E-sports Landscape.</a:t>
            </a:r>
          </a:p>
        </p:txBody>
      </p:sp>
    </p:spTree>
    <p:extLst>
      <p:ext uri="{BB962C8B-B14F-4D97-AF65-F5344CB8AC3E}">
        <p14:creationId xmlns:p14="http://schemas.microsoft.com/office/powerpoint/2010/main" val="298998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AA6507-53D4-23D2-9748-A1337F9BFB40}"/>
              </a:ext>
            </a:extLst>
          </p:cNvPr>
          <p:cNvSpPr>
            <a:spLocks noGrp="1"/>
          </p:cNvSpPr>
          <p:nvPr>
            <p:ph type="subTitle" idx="1"/>
          </p:nvPr>
        </p:nvSpPr>
        <p:spPr>
          <a:xfrm>
            <a:off x="1154955" y="3200401"/>
            <a:ext cx="8825658" cy="2438399"/>
          </a:xfrm>
        </p:spPr>
        <p:txBody>
          <a:bodyPr>
            <a:normAutofit/>
          </a:bodyPr>
          <a:lstStyle/>
          <a:p>
            <a:r>
              <a:rPr lang="en-US" sz="3200" b="1" dirty="0"/>
              <a:t>DANKE SCHON</a:t>
            </a:r>
          </a:p>
        </p:txBody>
      </p:sp>
      <p:sp>
        <p:nvSpPr>
          <p:cNvPr id="4" name="Title 3">
            <a:extLst>
              <a:ext uri="{FF2B5EF4-FFF2-40B4-BE49-F238E27FC236}">
                <a16:creationId xmlns:a16="http://schemas.microsoft.com/office/drawing/2014/main" id="{218EF385-9E01-127E-FF62-A8330012160D}"/>
              </a:ext>
            </a:extLst>
          </p:cNvPr>
          <p:cNvSpPr>
            <a:spLocks noGrp="1"/>
          </p:cNvSpPr>
          <p:nvPr>
            <p:ph type="ctrTitle"/>
          </p:nvPr>
        </p:nvSpPr>
        <p:spPr>
          <a:xfrm>
            <a:off x="2901142" y="1219200"/>
            <a:ext cx="6156758" cy="1314046"/>
          </a:xfrm>
          <a:prstGeom prst="round2SameRect">
            <a:avLst>
              <a:gd name="adj1" fmla="val 17468"/>
              <a:gd name="adj2" fmla="val 15015"/>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THANK YOU </a:t>
            </a:r>
          </a:p>
        </p:txBody>
      </p:sp>
      <p:pic>
        <p:nvPicPr>
          <p:cNvPr id="5" name="Picture 4">
            <a:extLst>
              <a:ext uri="{FF2B5EF4-FFF2-40B4-BE49-F238E27FC236}">
                <a16:creationId xmlns:a16="http://schemas.microsoft.com/office/drawing/2014/main" id="{B3001F04-2E33-49B5-1C0A-943302502291}"/>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47655" y="2533246"/>
            <a:ext cx="2640257" cy="2429621"/>
          </a:xfrm>
          <a:prstGeom prst="rect">
            <a:avLst/>
          </a:prstGeom>
        </p:spPr>
      </p:pic>
    </p:spTree>
    <p:extLst>
      <p:ext uri="{BB962C8B-B14F-4D97-AF65-F5344CB8AC3E}">
        <p14:creationId xmlns:p14="http://schemas.microsoft.com/office/powerpoint/2010/main" val="3362049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493</TotalTime>
  <Words>603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Calibri</vt:lpstr>
      <vt:lpstr>Century Gothic</vt:lpstr>
      <vt:lpstr>Times New Roman</vt:lpstr>
      <vt:lpstr>Tw Cen MT</vt:lpstr>
      <vt:lpstr>Wingdings 3</vt:lpstr>
      <vt:lpstr>Ion Boardroom</vt:lpstr>
      <vt:lpstr>PowerPoint Presentation</vt:lpstr>
      <vt:lpstr>Online Gaming in Africa </vt:lpstr>
      <vt:lpstr>  Data Overview </vt:lpstr>
      <vt:lpstr>VISUALIZATION DASHBOARD</vt:lpstr>
      <vt:lpstr>PROJECT INSIGHT</vt:lpstr>
      <vt:lpstr>PROJECT RECOMMENDATIONS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EliteBook</dc:creator>
  <cp:lastModifiedBy>Obinna Ugochukwu</cp:lastModifiedBy>
  <cp:revision>3</cp:revision>
  <dcterms:created xsi:type="dcterms:W3CDTF">2024-06-01T12:30:48Z</dcterms:created>
  <dcterms:modified xsi:type="dcterms:W3CDTF">2024-06-03T13:18:15Z</dcterms:modified>
</cp:coreProperties>
</file>