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8" r:id="rId3"/>
    <p:sldId id="265" r:id="rId4"/>
    <p:sldId id="266" r:id="rId5"/>
    <p:sldId id="267" r:id="rId6"/>
    <p:sldId id="268" r:id="rId7"/>
    <p:sldId id="259" r:id="rId8"/>
    <p:sldId id="262" r:id="rId9"/>
    <p:sldId id="269" r:id="rId10"/>
    <p:sldId id="270"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Roboto"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8" d="100"/>
          <a:sy n="158" d="100"/>
        </p:scale>
        <p:origin x="25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01389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42672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9665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65631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24161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Shape 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Shape 1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8"/>
        <p:cNvGrpSpPr/>
        <p:nvPr/>
      </p:nvGrpSpPr>
      <p:grpSpPr>
        <a:xfrm>
          <a:off x="0" y="0"/>
          <a:ext cx="0" cy="0"/>
          <a:chOff x="0" y="0"/>
          <a:chExt cx="0" cy="0"/>
        </a:xfrm>
      </p:grpSpPr>
      <p:sp>
        <p:nvSpPr>
          <p:cNvPr id="59" name="Shape 59"/>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60" name="Shape 60"/>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1" name="Shape 6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2"/>
        <p:cNvGrpSpPr/>
        <p:nvPr/>
      </p:nvGrpSpPr>
      <p:grpSpPr>
        <a:xfrm>
          <a:off x="0" y="0"/>
          <a:ext cx="0" cy="0"/>
          <a:chOff x="0" y="0"/>
          <a:chExt cx="0" cy="0"/>
        </a:xfrm>
      </p:grpSpPr>
      <p:sp>
        <p:nvSpPr>
          <p:cNvPr id="63" name="Shape 6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Shape 1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Shape 22"/>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Shape 2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Shape 2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Shape 28"/>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Shape 29"/>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Shape 3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hallow Title" type="titleOnly">
  <p:cSld name="TITLE_ONLY">
    <p:spTree>
      <p:nvGrpSpPr>
        <p:cNvPr id="1" name="Shape 31"/>
        <p:cNvGrpSpPr/>
        <p:nvPr/>
      </p:nvGrpSpPr>
      <p:grpSpPr>
        <a:xfrm>
          <a:off x="0" y="0"/>
          <a:ext cx="0" cy="0"/>
          <a:chOff x="0" y="0"/>
          <a:chExt cx="0" cy="0"/>
        </a:xfrm>
      </p:grpSpPr>
      <p:sp>
        <p:nvSpPr>
          <p:cNvPr id="32" name="Shape 32"/>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Shape 3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
        <p:nvSpPr>
          <p:cNvPr id="36" name="Shape 36"/>
          <p:cNvSpPr txBox="1">
            <a:spLocks noGrp="1"/>
          </p:cNvSpPr>
          <p:nvPr>
            <p:ph type="body" idx="1"/>
          </p:nvPr>
        </p:nvSpPr>
        <p:spPr>
          <a:xfrm>
            <a:off x="460950" y="982900"/>
            <a:ext cx="8222100" cy="37128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Shape 38"/>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3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Shape 40"/>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1" name="Shape 41"/>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2" name="Shape 4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5" name="Shape 4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Shape 47"/>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 name="Shape 48"/>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 name="Shape 4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50" name="Shape 50"/>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1" name="Shape 5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2" name="Shape 5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Shape 54"/>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Shape 55"/>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7" name="Shape 5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brackets.io/" TargetMode="External"/><Relationship Id="rId2" Type="http://schemas.openxmlformats.org/officeDocument/2006/relationships/hyperlink" Target="https://atom.io/" TargetMode="External"/><Relationship Id="rId1" Type="http://schemas.openxmlformats.org/officeDocument/2006/relationships/slideLayout" Target="../slideLayouts/slideLayout5.xml"/><Relationship Id="rId5" Type="http://schemas.openxmlformats.org/officeDocument/2006/relationships/hyperlink" Target="https://www.jetbrains.com/webstorm" TargetMode="External"/><Relationship Id="rId4" Type="http://schemas.openxmlformats.org/officeDocument/2006/relationships/hyperlink" Target="https://code.visualstudio.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k.su@Griffith.edu.au"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doi.org/10.1016/j.compedu.2018.07.021"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ctrTitle"/>
          </p:nvPr>
        </p:nvSpPr>
        <p:spPr>
          <a:xfrm>
            <a:off x="390524" y="1819275"/>
            <a:ext cx="8384641" cy="933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endParaRPr dirty="0"/>
          </a:p>
          <a:p>
            <a:pPr lvl="0"/>
            <a:r>
              <a:rPr lang="en-US" altLang="zh-CN" dirty="0"/>
              <a:t>Course Introduction</a:t>
            </a:r>
            <a:r>
              <a:rPr lang="en" dirty="0"/>
              <a:t> </a:t>
            </a:r>
            <a:endParaRPr dirty="0"/>
          </a:p>
          <a:p>
            <a:r>
              <a:rPr lang="en-US" altLang="zh-CN" sz="3200" dirty="0"/>
              <a:t>2811ICT Web Programming</a:t>
            </a:r>
            <a:br>
              <a:rPr lang="en-US" altLang="zh-CN" sz="3200" dirty="0"/>
            </a:br>
            <a:r>
              <a:rPr lang="en-US" altLang="zh-CN" sz="3200" dirty="0"/>
              <a:t>2813ICT Software Framework</a:t>
            </a:r>
          </a:p>
        </p:txBody>
      </p:sp>
      <p:sp>
        <p:nvSpPr>
          <p:cNvPr id="69" name="Shape 69"/>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a:p>
            <a:pPr marL="457200" lvl="0" indent="-342900" rtl="0">
              <a:spcBef>
                <a:spcPts val="0"/>
              </a:spcBef>
              <a:spcAft>
                <a:spcPts val="0"/>
              </a:spcAft>
              <a:buSzPts val="1800"/>
              <a:buChar char="●"/>
            </a:pPr>
            <a:r>
              <a:rPr lang="en" dirty="0"/>
              <a:t>Introduction</a:t>
            </a:r>
            <a:endParaRPr dirty="0"/>
          </a:p>
          <a:p>
            <a:pPr marL="457200" lvl="0" indent="-342900" rtl="0">
              <a:spcBef>
                <a:spcPts val="0"/>
              </a:spcBef>
              <a:spcAft>
                <a:spcPts val="0"/>
              </a:spcAft>
              <a:buSzPts val="1800"/>
              <a:buChar char="●"/>
            </a:pPr>
            <a:r>
              <a:rPr lang="en" dirty="0"/>
              <a:t>Course Structure</a:t>
            </a:r>
            <a:endParaRPr dirty="0"/>
          </a:p>
          <a:p>
            <a:pPr marL="457200" lvl="0" indent="-342900" rtl="0">
              <a:spcBef>
                <a:spcPts val="0"/>
              </a:spcBef>
              <a:spcAft>
                <a:spcPts val="0"/>
              </a:spcAft>
              <a:buSzPts val="1800"/>
              <a:buChar char="●"/>
            </a:pPr>
            <a:r>
              <a:rPr lang="en" dirty="0"/>
              <a:t>Assessments</a:t>
            </a:r>
            <a:endParaRPr dirty="0"/>
          </a:p>
          <a:p>
            <a:pPr marL="0" lvl="0" indent="0">
              <a:spcBef>
                <a:spcPts val="0"/>
              </a:spcBef>
              <a:spcAft>
                <a:spcPts val="0"/>
              </a:spcAft>
              <a:buNone/>
            </a:pPr>
            <a:endParaRPr dirty="0"/>
          </a:p>
        </p:txBody>
      </p:sp>
      <p:sp>
        <p:nvSpPr>
          <p:cNvPr id="70" name="Shape 7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E02C2-42E9-4EC6-965F-76E503D375D9}"/>
              </a:ext>
            </a:extLst>
          </p:cNvPr>
          <p:cNvSpPr>
            <a:spLocks noGrp="1"/>
          </p:cNvSpPr>
          <p:nvPr>
            <p:ph type="title"/>
          </p:nvPr>
        </p:nvSpPr>
        <p:spPr/>
        <p:txBody>
          <a:bodyPr/>
          <a:lstStyle/>
          <a:p>
            <a:r>
              <a:rPr lang="en-AU" dirty="0"/>
              <a:t>Editors</a:t>
            </a:r>
          </a:p>
        </p:txBody>
      </p:sp>
      <p:sp>
        <p:nvSpPr>
          <p:cNvPr id="3" name="Text Placeholder 2">
            <a:extLst>
              <a:ext uri="{FF2B5EF4-FFF2-40B4-BE49-F238E27FC236}">
                <a16:creationId xmlns:a16="http://schemas.microsoft.com/office/drawing/2014/main" id="{4F2A9DBF-422E-410E-B1E7-19C705D24431}"/>
              </a:ext>
            </a:extLst>
          </p:cNvPr>
          <p:cNvSpPr>
            <a:spLocks noGrp="1"/>
          </p:cNvSpPr>
          <p:nvPr>
            <p:ph type="body" idx="1"/>
          </p:nvPr>
        </p:nvSpPr>
        <p:spPr/>
        <p:txBody>
          <a:bodyPr/>
          <a:lstStyle/>
          <a:p>
            <a:pPr marL="114300" indent="0">
              <a:buNone/>
            </a:pPr>
            <a:r>
              <a:rPr lang="en-US" sz="1600" dirty="0">
                <a:solidFill>
                  <a:schemeClr val="bg2">
                    <a:lumMod val="75000"/>
                  </a:schemeClr>
                </a:solidFill>
              </a:rPr>
              <a:t>There are many very good editors available that will work well with our projects.</a:t>
            </a:r>
          </a:p>
          <a:p>
            <a:pPr marL="114300" indent="0">
              <a:buNone/>
            </a:pPr>
            <a:r>
              <a:rPr lang="en-US" sz="1600" dirty="0">
                <a:solidFill>
                  <a:schemeClr val="bg2">
                    <a:lumMod val="75000"/>
                  </a:schemeClr>
                </a:solidFill>
              </a:rPr>
              <a:t>If working on your own laptop then there are a range of free editors that will work for you:</a:t>
            </a:r>
          </a:p>
          <a:p>
            <a:pPr marL="114300" indent="0">
              <a:buNone/>
            </a:pPr>
            <a:r>
              <a:rPr lang="en-US" sz="1600" dirty="0">
                <a:solidFill>
                  <a:schemeClr val="bg2">
                    <a:lumMod val="75000"/>
                  </a:schemeClr>
                </a:solidFill>
              </a:rPr>
              <a:t>Atom: </a:t>
            </a:r>
            <a:r>
              <a:rPr lang="en-US" sz="1600" dirty="0">
                <a:solidFill>
                  <a:schemeClr val="bg2">
                    <a:lumMod val="75000"/>
                  </a:schemeClr>
                </a:solidFill>
                <a:hlinkClick r:id="rId2"/>
              </a:rPr>
              <a:t>https://atom.io</a:t>
            </a:r>
            <a:endParaRPr lang="en-US" sz="1600" dirty="0">
              <a:solidFill>
                <a:schemeClr val="bg2">
                  <a:lumMod val="75000"/>
                </a:schemeClr>
              </a:solidFill>
            </a:endParaRPr>
          </a:p>
          <a:p>
            <a:pPr marL="114300" indent="0">
              <a:buNone/>
            </a:pPr>
            <a:r>
              <a:rPr lang="en-US" sz="1600" dirty="0">
                <a:solidFill>
                  <a:schemeClr val="bg2">
                    <a:lumMod val="75000"/>
                  </a:schemeClr>
                </a:solidFill>
              </a:rPr>
              <a:t>Brackets: </a:t>
            </a:r>
            <a:r>
              <a:rPr lang="en-US" sz="1600" dirty="0">
                <a:solidFill>
                  <a:schemeClr val="bg2">
                    <a:lumMod val="75000"/>
                  </a:schemeClr>
                </a:solidFill>
                <a:hlinkClick r:id="rId3"/>
              </a:rPr>
              <a:t>http://brackets.io</a:t>
            </a:r>
            <a:endParaRPr lang="en-US" sz="1600" dirty="0">
              <a:solidFill>
                <a:schemeClr val="bg2">
                  <a:lumMod val="75000"/>
                </a:schemeClr>
              </a:solidFill>
            </a:endParaRPr>
          </a:p>
          <a:p>
            <a:pPr marL="114300" indent="0">
              <a:buNone/>
            </a:pPr>
            <a:r>
              <a:rPr lang="en-US" sz="1600" dirty="0">
                <a:solidFill>
                  <a:schemeClr val="bg2">
                    <a:lumMod val="75000"/>
                  </a:schemeClr>
                </a:solidFill>
              </a:rPr>
              <a:t>VS Code: </a:t>
            </a:r>
            <a:r>
              <a:rPr lang="en-US" sz="1600" dirty="0">
                <a:solidFill>
                  <a:schemeClr val="bg2">
                    <a:lumMod val="75000"/>
                  </a:schemeClr>
                </a:solidFill>
                <a:hlinkClick r:id="rId4"/>
              </a:rPr>
              <a:t>https://code.visualstudio.com</a:t>
            </a:r>
            <a:endParaRPr lang="en-US" sz="1600" dirty="0">
              <a:solidFill>
                <a:schemeClr val="bg2">
                  <a:lumMod val="75000"/>
                </a:schemeClr>
              </a:solidFill>
            </a:endParaRPr>
          </a:p>
          <a:p>
            <a:pPr marL="114300" indent="0">
              <a:buNone/>
            </a:pPr>
            <a:r>
              <a:rPr lang="en-US" sz="1600" dirty="0" err="1">
                <a:solidFill>
                  <a:schemeClr val="bg2">
                    <a:lumMod val="75000"/>
                  </a:schemeClr>
                </a:solidFill>
              </a:rPr>
              <a:t>Webstorm</a:t>
            </a:r>
            <a:r>
              <a:rPr lang="en-US" sz="1600" dirty="0">
                <a:solidFill>
                  <a:schemeClr val="bg2">
                    <a:lumMod val="75000"/>
                  </a:schemeClr>
                </a:solidFill>
              </a:rPr>
              <a:t>: </a:t>
            </a:r>
            <a:r>
              <a:rPr lang="en-US" sz="1600" dirty="0">
                <a:solidFill>
                  <a:schemeClr val="bg2">
                    <a:lumMod val="75000"/>
                  </a:schemeClr>
                </a:solidFill>
                <a:hlinkClick r:id="rId5"/>
              </a:rPr>
              <a:t>https://www.jetbrains.com/webstorm</a:t>
            </a:r>
            <a:r>
              <a:rPr lang="en-US" sz="1600" dirty="0">
                <a:solidFill>
                  <a:schemeClr val="bg2">
                    <a:lumMod val="75000"/>
                  </a:schemeClr>
                </a:solidFill>
              </a:rPr>
              <a:t> </a:t>
            </a:r>
          </a:p>
          <a:p>
            <a:pPr marL="114300" indent="0">
              <a:lnSpc>
                <a:spcPct val="114999"/>
              </a:lnSpc>
              <a:buNone/>
            </a:pPr>
            <a:endParaRPr lang="en-US" sz="1600" dirty="0">
              <a:solidFill>
                <a:schemeClr val="bg2">
                  <a:lumMod val="75000"/>
                </a:schemeClr>
              </a:solidFill>
            </a:endParaRPr>
          </a:p>
          <a:p>
            <a:pPr marL="114300" indent="0">
              <a:lnSpc>
                <a:spcPct val="114999"/>
              </a:lnSpc>
              <a:buNone/>
            </a:pPr>
            <a:r>
              <a:rPr lang="en-US" sz="1600" dirty="0">
                <a:solidFill>
                  <a:schemeClr val="bg2">
                    <a:lumMod val="75000"/>
                  </a:schemeClr>
                </a:solidFill>
              </a:rPr>
              <a:t>On the lab computers it is recommended to use VS Code (with </a:t>
            </a:r>
            <a:r>
              <a:rPr lang="en-US" sz="1600" dirty="0" err="1">
                <a:solidFill>
                  <a:schemeClr val="bg2">
                    <a:lumMod val="75000"/>
                  </a:schemeClr>
                </a:solidFill>
              </a:rPr>
              <a:t>nodejs</a:t>
            </a:r>
            <a:r>
              <a:rPr lang="en-US" sz="1600" dirty="0">
                <a:solidFill>
                  <a:schemeClr val="bg2">
                    <a:lumMod val="75000"/>
                  </a:schemeClr>
                </a:solidFill>
              </a:rPr>
              <a:t>). This virtual install of Visual Studio code is packaged with </a:t>
            </a:r>
            <a:r>
              <a:rPr lang="en-US" sz="1600" dirty="0" err="1">
                <a:solidFill>
                  <a:schemeClr val="bg2">
                    <a:lumMod val="75000"/>
                  </a:schemeClr>
                </a:solidFill>
              </a:rPr>
              <a:t>nodeJS</a:t>
            </a:r>
            <a:r>
              <a:rPr lang="en-US" sz="1600" dirty="0">
                <a:solidFill>
                  <a:schemeClr val="bg2">
                    <a:lumMod val="75000"/>
                  </a:schemeClr>
                </a:solidFill>
              </a:rPr>
              <a:t>.  Node is not installed locally on the lab computers and will not work directly from the command prompt on those computers.  A terminal is available from within VS Code.</a:t>
            </a:r>
          </a:p>
          <a:p>
            <a:pPr marL="114300" indent="0">
              <a:lnSpc>
                <a:spcPct val="114999"/>
              </a:lnSpc>
              <a:buNone/>
            </a:pPr>
            <a:r>
              <a:rPr lang="en-US" sz="1600" dirty="0">
                <a:solidFill>
                  <a:schemeClr val="bg2">
                    <a:lumMod val="75000"/>
                  </a:schemeClr>
                </a:solidFill>
              </a:rPr>
              <a:t>     </a:t>
            </a:r>
            <a:endParaRPr lang="en-US" dirty="0">
              <a:solidFill>
                <a:schemeClr val="bg2">
                  <a:lumMod val="75000"/>
                </a:schemeClr>
              </a:solidFill>
            </a:endParaRPr>
          </a:p>
          <a:p>
            <a:endParaRPr lang="en-AU" dirty="0"/>
          </a:p>
        </p:txBody>
      </p:sp>
    </p:spTree>
    <p:extLst>
      <p:ext uri="{BB962C8B-B14F-4D97-AF65-F5344CB8AC3E}">
        <p14:creationId xmlns:p14="http://schemas.microsoft.com/office/powerpoint/2010/main" val="2042550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dirty="0"/>
              <a:t>Course Convenor</a:t>
            </a:r>
            <a:endParaRPr dirty="0"/>
          </a:p>
        </p:txBody>
      </p:sp>
      <p:sp>
        <p:nvSpPr>
          <p:cNvPr id="86" name="Shape 86"/>
          <p:cNvSpPr txBox="1">
            <a:spLocks noGrp="1"/>
          </p:cNvSpPr>
          <p:nvPr>
            <p:ph type="body" idx="1"/>
          </p:nvPr>
        </p:nvSpPr>
        <p:spPr>
          <a:xfrm>
            <a:off x="460950" y="982900"/>
            <a:ext cx="8222100" cy="3712800"/>
          </a:xfrm>
          <a:prstGeom prst="rect">
            <a:avLst/>
          </a:prstGeom>
        </p:spPr>
        <p:txBody>
          <a:bodyPr spcFirstLastPara="1" wrap="square" lIns="91425" tIns="91425" rIns="91425" bIns="91425" anchor="t" anchorCtr="0">
            <a:noAutofit/>
          </a:bodyPr>
          <a:lstStyle/>
          <a:p>
            <a:endParaRPr lang="en-US" altLang="zh-CN" dirty="0"/>
          </a:p>
          <a:p>
            <a:pPr marL="114300" indent="0">
              <a:buNone/>
            </a:pPr>
            <a:r>
              <a:rPr lang="en-US" altLang="zh-CN" dirty="0"/>
              <a:t>Associate Professor </a:t>
            </a:r>
            <a:r>
              <a:rPr lang="en-US" altLang="zh-CN" dirty="0" err="1"/>
              <a:t>Kaile</a:t>
            </a:r>
            <a:r>
              <a:rPr lang="en-US" altLang="zh-CN" dirty="0"/>
              <a:t> </a:t>
            </a:r>
            <a:r>
              <a:rPr lang="en-US" altLang="zh-CN" dirty="0" err="1"/>
              <a:t>Su</a:t>
            </a:r>
            <a:endParaRPr lang="en-US" altLang="zh-CN" dirty="0"/>
          </a:p>
          <a:p>
            <a:pPr marL="114300" indent="0">
              <a:lnSpc>
                <a:spcPct val="114999"/>
              </a:lnSpc>
              <a:buNone/>
            </a:pPr>
            <a:endParaRPr lang="en-US" altLang="zh-CN" dirty="0"/>
          </a:p>
          <a:p>
            <a:r>
              <a:rPr lang="en-US" altLang="zh-CN" dirty="0"/>
              <a:t>Office: N44_1.23</a:t>
            </a:r>
          </a:p>
          <a:p>
            <a:r>
              <a:rPr lang="en-US" altLang="zh-CN" dirty="0"/>
              <a:t>Email: </a:t>
            </a:r>
            <a:r>
              <a:rPr lang="en-US" altLang="zh-CN" dirty="0">
                <a:hlinkClick r:id="rId3"/>
              </a:rPr>
              <a:t>k.su@Griffith.edu.au</a:t>
            </a:r>
            <a:endParaRPr lang="en-US" altLang="zh-CN" dirty="0"/>
          </a:p>
          <a:p>
            <a:r>
              <a:rPr lang="en-US" altLang="zh-CN" dirty="0"/>
              <a:t>Tel: (07) 37354040</a:t>
            </a:r>
          </a:p>
          <a:p>
            <a:r>
              <a:rPr lang="en-US" altLang="zh-CN" dirty="0"/>
              <a:t>Consultation Time:  </a:t>
            </a:r>
          </a:p>
          <a:p>
            <a:pPr marL="114300" indent="0">
              <a:lnSpc>
                <a:spcPct val="114999"/>
              </a:lnSpc>
              <a:buNone/>
            </a:pPr>
            <a:r>
              <a:rPr lang="en-US" altLang="zh-CN" dirty="0"/>
              <a:t>     2-4 pm Thursday in N44_1.23 </a:t>
            </a:r>
          </a:p>
          <a:p>
            <a:pPr marL="114300" indent="0">
              <a:lnSpc>
                <a:spcPct val="114999"/>
              </a:lnSpc>
              <a:buNone/>
            </a:pPr>
            <a:r>
              <a:rPr lang="en-US" altLang="zh-CN" dirty="0"/>
              <a:t>     </a:t>
            </a:r>
            <a:r>
              <a:rPr lang="en-US" dirty="0"/>
              <a:t>2-4 pm Friday in </a:t>
            </a:r>
            <a:r>
              <a:rPr lang="en-AU" dirty="0"/>
              <a:t>G30_2.11 or </a:t>
            </a:r>
            <a:endParaRPr lang="en-US" dirty="0"/>
          </a:p>
          <a:p>
            <a:pPr marL="114300" indent="0">
              <a:lnSpc>
                <a:spcPct val="114999"/>
              </a:lnSpc>
              <a:buNone/>
            </a:pPr>
            <a:r>
              <a:rPr lang="en-AU" dirty="0"/>
              <a:t>     b</a:t>
            </a:r>
            <a:r>
              <a:rPr lang="en-US" altLang="zh-CN" dirty="0"/>
              <a:t>y appointment via Email</a:t>
            </a:r>
            <a:endParaRPr lang="en-US" dirty="0"/>
          </a:p>
          <a:p>
            <a:pPr marL="0" lvl="0" indent="0">
              <a:spcBef>
                <a:spcPts val="1600"/>
              </a:spcBef>
              <a:spcAft>
                <a:spcPts val="1600"/>
              </a:spcAft>
              <a:buNone/>
            </a:pPr>
            <a:endParaRPr dirty="0"/>
          </a:p>
        </p:txBody>
      </p:sp>
      <p:sp>
        <p:nvSpPr>
          <p:cNvPr id="87" name="Shape 8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lvl="0"/>
            <a:r>
              <a:rPr lang="en-US" altLang="zh-CN" dirty="0"/>
              <a:t>Learning Outcomes</a:t>
            </a:r>
            <a:endParaRPr dirty="0"/>
          </a:p>
        </p:txBody>
      </p:sp>
      <p:sp>
        <p:nvSpPr>
          <p:cNvPr id="86" name="Shape 86"/>
          <p:cNvSpPr txBox="1">
            <a:spLocks noGrp="1"/>
          </p:cNvSpPr>
          <p:nvPr>
            <p:ph type="body" idx="1"/>
          </p:nvPr>
        </p:nvSpPr>
        <p:spPr>
          <a:xfrm>
            <a:off x="460950" y="982900"/>
            <a:ext cx="8222100" cy="3712800"/>
          </a:xfrm>
          <a:prstGeom prst="rect">
            <a:avLst/>
          </a:prstGeom>
        </p:spPr>
        <p:txBody>
          <a:bodyPr spcFirstLastPara="1" wrap="square" lIns="91425" tIns="91425" rIns="91425" bIns="91425" anchor="t" anchorCtr="0">
            <a:noAutofit/>
          </a:bodyPr>
          <a:lstStyle/>
          <a:p>
            <a:pPr marL="342900">
              <a:buFont typeface="+mj-lt"/>
              <a:buAutoNum type="arabicPeriod"/>
            </a:pPr>
            <a:r>
              <a:rPr lang="en-US" altLang="zh-CN" dirty="0"/>
              <a:t>Analyze requirements to configure asynchronous web servers, environment management tools (such as package managers), and other build tools</a:t>
            </a:r>
          </a:p>
          <a:p>
            <a:pPr marL="342900">
              <a:buFont typeface="+mj-lt"/>
              <a:buAutoNum type="arabicPeriod"/>
            </a:pPr>
            <a:r>
              <a:rPr lang="en-US" altLang="zh-CN" dirty="0"/>
              <a:t>Create server-side asynchronous applications which can handle multiple simultaneous client requests</a:t>
            </a:r>
          </a:p>
          <a:p>
            <a:pPr marL="342900">
              <a:buFont typeface="+mj-lt"/>
              <a:buAutoNum type="arabicPeriod"/>
            </a:pPr>
            <a:r>
              <a:rPr lang="en-US" altLang="zh-CN" dirty="0"/>
              <a:t>Create front-end interfaces using modern MVC frameworks which can dynamically communicate with asynchronous web servers</a:t>
            </a:r>
          </a:p>
          <a:p>
            <a:pPr marL="342900">
              <a:buFont typeface="+mj-lt"/>
              <a:buAutoNum type="arabicPeriod"/>
            </a:pPr>
            <a:r>
              <a:rPr lang="en-US" altLang="zh-CN" dirty="0"/>
              <a:t>Apply testing strategies and end-to-end tests to ensure software quality.</a:t>
            </a:r>
          </a:p>
          <a:p>
            <a:pPr marL="342900">
              <a:buFont typeface="+mj-lt"/>
              <a:buAutoNum type="arabicPeriod"/>
            </a:pPr>
            <a:r>
              <a:rPr lang="en-US" altLang="zh-CN" dirty="0"/>
              <a:t>Evaluate web and storage scenarios to devise the correct architectural approach based on requirements.</a:t>
            </a:r>
            <a:endParaRPr lang="zh-CN" altLang="en-US" dirty="0"/>
          </a:p>
          <a:p>
            <a:pPr marL="114300" indent="0">
              <a:buNone/>
            </a:pPr>
            <a:endParaRPr lang="en-US" altLang="zh-CN" dirty="0"/>
          </a:p>
          <a:p>
            <a:endParaRPr lang="en-US" altLang="zh-CN" dirty="0"/>
          </a:p>
          <a:p>
            <a:pPr marL="114300" indent="0">
              <a:buNone/>
            </a:pPr>
            <a:r>
              <a:rPr lang="en-US" altLang="zh-CN" dirty="0"/>
              <a:t> </a:t>
            </a:r>
            <a:endParaRPr dirty="0"/>
          </a:p>
        </p:txBody>
      </p:sp>
      <p:sp>
        <p:nvSpPr>
          <p:cNvPr id="87" name="Shape 8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486382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lvl="0"/>
            <a:r>
              <a:rPr lang="en-AU" altLang="zh-CN" b="1" dirty="0"/>
              <a:t>The MEAN Stack</a:t>
            </a:r>
            <a:endParaRPr dirty="0"/>
          </a:p>
        </p:txBody>
      </p:sp>
      <p:sp>
        <p:nvSpPr>
          <p:cNvPr id="86" name="Shape 86"/>
          <p:cNvSpPr txBox="1">
            <a:spLocks noGrp="1"/>
          </p:cNvSpPr>
          <p:nvPr>
            <p:ph type="body" idx="1"/>
          </p:nvPr>
        </p:nvSpPr>
        <p:spPr>
          <a:xfrm>
            <a:off x="460950" y="982900"/>
            <a:ext cx="8222100" cy="3712800"/>
          </a:xfrm>
          <a:prstGeom prst="rect">
            <a:avLst/>
          </a:prstGeom>
        </p:spPr>
        <p:txBody>
          <a:bodyPr spcFirstLastPara="1" wrap="square" lIns="91425" tIns="91425" rIns="91425" bIns="91425" anchor="t" anchorCtr="0">
            <a:noAutofit/>
          </a:bodyPr>
          <a:lstStyle/>
          <a:p>
            <a:pPr marL="0" lvl="0" indent="0">
              <a:buNone/>
            </a:pPr>
            <a:r>
              <a:rPr lang="en-AU" altLang="zh-CN" dirty="0">
                <a:solidFill>
                  <a:schemeClr val="bg2"/>
                </a:solidFill>
              </a:rPr>
              <a:t>The MEAN stack is used for creating dynamic web applications. The MEAN stack consists of 4 major parts: </a:t>
            </a:r>
            <a:endParaRPr lang="zh-CN" altLang="zh-CN" dirty="0">
              <a:solidFill>
                <a:schemeClr val="bg2"/>
              </a:solidFill>
            </a:endParaRPr>
          </a:p>
          <a:p>
            <a:pPr lvl="1"/>
            <a:r>
              <a:rPr lang="en-AU" altLang="zh-CN" sz="1800" b="1" dirty="0">
                <a:solidFill>
                  <a:schemeClr val="bg2"/>
                </a:solidFill>
              </a:rPr>
              <a:t>Mongo DB </a:t>
            </a:r>
            <a:r>
              <a:rPr lang="en-AU" altLang="zh-CN" sz="1800" dirty="0">
                <a:solidFill>
                  <a:schemeClr val="bg2"/>
                </a:solidFill>
              </a:rPr>
              <a:t>- a NoSQL database</a:t>
            </a:r>
            <a:endParaRPr lang="zh-CN" altLang="zh-CN" sz="1800" dirty="0">
              <a:solidFill>
                <a:schemeClr val="bg2"/>
              </a:solidFill>
            </a:endParaRPr>
          </a:p>
          <a:p>
            <a:pPr lvl="1"/>
            <a:r>
              <a:rPr lang="en-AU" altLang="zh-CN" sz="1800" b="1" dirty="0">
                <a:solidFill>
                  <a:schemeClr val="bg2"/>
                </a:solidFill>
              </a:rPr>
              <a:t>Express</a:t>
            </a:r>
            <a:r>
              <a:rPr lang="en-AU" altLang="zh-CN" sz="1800" dirty="0">
                <a:solidFill>
                  <a:schemeClr val="bg2"/>
                </a:solidFill>
              </a:rPr>
              <a:t> - a web server framework</a:t>
            </a:r>
            <a:endParaRPr lang="zh-CN" altLang="zh-CN" sz="1800" dirty="0">
              <a:solidFill>
                <a:schemeClr val="bg2"/>
              </a:solidFill>
            </a:endParaRPr>
          </a:p>
          <a:p>
            <a:pPr lvl="1"/>
            <a:r>
              <a:rPr lang="en-AU" altLang="zh-CN" sz="1800" b="1" dirty="0">
                <a:solidFill>
                  <a:schemeClr val="bg2"/>
                </a:solidFill>
              </a:rPr>
              <a:t>Angular</a:t>
            </a:r>
            <a:r>
              <a:rPr lang="en-AU" altLang="zh-CN" sz="1800" dirty="0">
                <a:solidFill>
                  <a:schemeClr val="bg2"/>
                </a:solidFill>
              </a:rPr>
              <a:t> - a front-end framework</a:t>
            </a:r>
            <a:endParaRPr lang="zh-CN" altLang="zh-CN" sz="1800" dirty="0">
              <a:solidFill>
                <a:schemeClr val="bg2"/>
              </a:solidFill>
            </a:endParaRPr>
          </a:p>
          <a:p>
            <a:pPr lvl="1"/>
            <a:r>
              <a:rPr lang="en-AU" altLang="zh-CN" sz="1800" b="1" dirty="0">
                <a:solidFill>
                  <a:schemeClr val="bg2"/>
                </a:solidFill>
              </a:rPr>
              <a:t>Node.js </a:t>
            </a:r>
            <a:r>
              <a:rPr lang="en-AU" altLang="zh-CN" sz="1800" dirty="0">
                <a:solidFill>
                  <a:schemeClr val="bg2"/>
                </a:solidFill>
              </a:rPr>
              <a:t>- which is an implementation of JavaScript which runs on top of Google's V8 engine </a:t>
            </a:r>
            <a:endParaRPr lang="zh-CN" altLang="zh-CN" sz="1800" dirty="0">
              <a:solidFill>
                <a:schemeClr val="bg2"/>
              </a:solidFill>
            </a:endParaRPr>
          </a:p>
          <a:p>
            <a:pPr marL="114300" indent="0">
              <a:buNone/>
            </a:pPr>
            <a:endParaRPr lang="en-US" altLang="zh-CN" sz="2000" dirty="0">
              <a:solidFill>
                <a:schemeClr val="bg2"/>
              </a:solidFill>
            </a:endParaRPr>
          </a:p>
          <a:p>
            <a:pPr marL="114300" indent="0">
              <a:buNone/>
            </a:pPr>
            <a:r>
              <a:rPr lang="en-US" altLang="zh-CN" dirty="0"/>
              <a:t> </a:t>
            </a:r>
            <a:endParaRPr dirty="0"/>
          </a:p>
        </p:txBody>
      </p:sp>
      <p:sp>
        <p:nvSpPr>
          <p:cNvPr id="87" name="Shape 8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4239124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lvl="0"/>
            <a:r>
              <a:rPr lang="en-AU" altLang="zh-CN" b="1" dirty="0"/>
              <a:t>Teaching Method</a:t>
            </a:r>
            <a:endParaRPr dirty="0"/>
          </a:p>
        </p:txBody>
      </p:sp>
      <p:sp>
        <p:nvSpPr>
          <p:cNvPr id="86" name="Shape 86"/>
          <p:cNvSpPr txBox="1">
            <a:spLocks noGrp="1"/>
          </p:cNvSpPr>
          <p:nvPr>
            <p:ph type="body" idx="1"/>
          </p:nvPr>
        </p:nvSpPr>
        <p:spPr>
          <a:xfrm>
            <a:off x="460950" y="982900"/>
            <a:ext cx="8222100" cy="3712800"/>
          </a:xfrm>
          <a:prstGeom prst="rect">
            <a:avLst/>
          </a:prstGeom>
        </p:spPr>
        <p:txBody>
          <a:bodyPr spcFirstLastPara="1" wrap="square" lIns="91425" tIns="91425" rIns="91425" bIns="91425" anchor="t" anchorCtr="0">
            <a:noAutofit/>
          </a:bodyPr>
          <a:lstStyle/>
          <a:p>
            <a:pPr marL="0" indent="0">
              <a:buNone/>
            </a:pPr>
            <a:r>
              <a:rPr lang="en-AU" altLang="zh-CN" dirty="0">
                <a:solidFill>
                  <a:schemeClr val="bg2"/>
                </a:solidFill>
              </a:rPr>
              <a:t>This course is </a:t>
            </a:r>
            <a:r>
              <a:rPr lang="en-AU" altLang="zh-CN" b="1" dirty="0">
                <a:solidFill>
                  <a:schemeClr val="bg2"/>
                </a:solidFill>
              </a:rPr>
              <a:t>flipped</a:t>
            </a:r>
            <a:r>
              <a:rPr lang="en-AU" altLang="zh-CN" dirty="0">
                <a:solidFill>
                  <a:schemeClr val="bg2"/>
                </a:solidFill>
              </a:rPr>
              <a:t>:</a:t>
            </a:r>
            <a:endParaRPr lang="zh-CN" altLang="zh-CN" dirty="0">
              <a:solidFill>
                <a:schemeClr val="bg2"/>
              </a:solidFill>
            </a:endParaRPr>
          </a:p>
          <a:p>
            <a:r>
              <a:rPr lang="en-AU" altLang="zh-CN" dirty="0">
                <a:solidFill>
                  <a:schemeClr val="bg2"/>
                </a:solidFill>
              </a:rPr>
              <a:t>Except for this in-person lecture, all other lectures will be online (video recordings only, </a:t>
            </a:r>
            <a:r>
              <a:rPr lang="en-AU" dirty="0"/>
              <a:t> </a:t>
            </a:r>
            <a:r>
              <a:rPr lang="en-AU" dirty="0">
                <a:solidFill>
                  <a:schemeClr val="bg2"/>
                </a:solidFill>
              </a:rPr>
              <a:t>pre-recorded and accessible through the course website</a:t>
            </a:r>
            <a:r>
              <a:rPr lang="en-AU" altLang="zh-CN" dirty="0">
                <a:solidFill>
                  <a:schemeClr val="bg2"/>
                </a:solidFill>
              </a:rPr>
              <a:t>)</a:t>
            </a:r>
            <a:endParaRPr lang="zh-CN" altLang="zh-CN" dirty="0">
              <a:solidFill>
                <a:schemeClr val="bg2"/>
              </a:solidFill>
            </a:endParaRPr>
          </a:p>
          <a:p>
            <a:pPr>
              <a:lnSpc>
                <a:spcPct val="114999"/>
              </a:lnSpc>
            </a:pPr>
            <a:r>
              <a:rPr lang="en-AU" dirty="0"/>
              <a:t> </a:t>
            </a:r>
            <a:r>
              <a:rPr lang="en-AU" dirty="0">
                <a:solidFill>
                  <a:schemeClr val="bg2"/>
                </a:solidFill>
              </a:rPr>
              <a:t>Weeks 5 and 9 require attendance at the in-person lecture for the quizzes.</a:t>
            </a:r>
            <a:endParaRPr lang="en-AU" altLang="zh-CN" dirty="0">
              <a:solidFill>
                <a:schemeClr val="bg2"/>
              </a:solidFill>
            </a:endParaRPr>
          </a:p>
          <a:p>
            <a:pPr marL="0" lvl="0" indent="0">
              <a:lnSpc>
                <a:spcPct val="114999"/>
              </a:lnSpc>
              <a:buNone/>
            </a:pPr>
            <a:r>
              <a:rPr lang="en-AU" altLang="zh-CN" dirty="0">
                <a:solidFill>
                  <a:schemeClr val="bg2"/>
                </a:solidFill>
              </a:rPr>
              <a:t>Lab Classes:</a:t>
            </a:r>
            <a:endParaRPr lang="zh-CN" altLang="zh-CN" dirty="0">
              <a:solidFill>
                <a:schemeClr val="bg2"/>
              </a:solidFill>
            </a:endParaRPr>
          </a:p>
          <a:p>
            <a:pPr marL="114300" indent="0">
              <a:lnSpc>
                <a:spcPct val="114999"/>
              </a:lnSpc>
              <a:buNone/>
            </a:pPr>
            <a:r>
              <a:rPr lang="en-AU" dirty="0"/>
              <a:t>●  </a:t>
            </a:r>
            <a:r>
              <a:rPr lang="en-AU" dirty="0">
                <a:solidFill>
                  <a:schemeClr val="bg2"/>
                </a:solidFill>
                <a:latin typeface="Calibri"/>
                <a:cs typeface="Calibri"/>
              </a:rPr>
              <a:t>2 hours per week on campus </a:t>
            </a:r>
            <a:endParaRPr lang="en-AU" dirty="0">
              <a:solidFill>
                <a:schemeClr val="bg2"/>
              </a:solidFill>
              <a:cs typeface="Calibri"/>
            </a:endParaRPr>
          </a:p>
          <a:p>
            <a:pPr marL="400050" indent="-285750">
              <a:lnSpc>
                <a:spcPct val="114999"/>
              </a:lnSpc>
            </a:pPr>
            <a:r>
              <a:rPr lang="en-AU" dirty="0">
                <a:solidFill>
                  <a:schemeClr val="bg2"/>
                </a:solidFill>
                <a:latin typeface="Calibri"/>
                <a:cs typeface="Calibri"/>
              </a:rPr>
              <a:t>Students need to have made a good attempt at the lab exercises before attending the lab classes each week</a:t>
            </a:r>
            <a:endParaRPr lang="en-AU" dirty="0">
              <a:solidFill>
                <a:schemeClr val="bg2"/>
              </a:solidFill>
              <a:cs typeface="Calibri"/>
            </a:endParaRPr>
          </a:p>
          <a:p>
            <a:pPr marL="400050" indent="-285750">
              <a:lnSpc>
                <a:spcPct val="114999"/>
              </a:lnSpc>
            </a:pPr>
            <a:r>
              <a:rPr lang="en-AU" dirty="0">
                <a:solidFill>
                  <a:schemeClr val="bg2"/>
                </a:solidFill>
                <a:latin typeface="Calibri"/>
                <a:cs typeface="Calibri"/>
              </a:rPr>
              <a:t>Tutors will be available to assist during lab classes</a:t>
            </a:r>
            <a:endParaRPr lang="en-AU" dirty="0">
              <a:solidFill>
                <a:schemeClr val="bg2"/>
              </a:solidFill>
              <a:cs typeface="Calibri"/>
            </a:endParaRPr>
          </a:p>
          <a:p>
            <a:pPr marL="400050" indent="-285750">
              <a:lnSpc>
                <a:spcPct val="114999"/>
              </a:lnSpc>
            </a:pPr>
            <a:r>
              <a:rPr lang="en-AU" dirty="0">
                <a:solidFill>
                  <a:schemeClr val="bg2"/>
                </a:solidFill>
                <a:latin typeface="Calibri"/>
                <a:cs typeface="Calibri"/>
              </a:rPr>
              <a:t>Assessments will also be held during lab classes, so it is important to attend these</a:t>
            </a:r>
            <a:endParaRPr lang="en-AU" dirty="0">
              <a:solidFill>
                <a:schemeClr val="bg2"/>
              </a:solidFill>
              <a:cs typeface="Calibri"/>
            </a:endParaRPr>
          </a:p>
          <a:p>
            <a:pPr marL="400050" indent="-285750">
              <a:lnSpc>
                <a:spcPct val="114999"/>
              </a:lnSpc>
            </a:pPr>
            <a:r>
              <a:rPr lang="en-AU" dirty="0">
                <a:solidFill>
                  <a:schemeClr val="bg2"/>
                </a:solidFill>
                <a:cs typeface="Calibri"/>
              </a:rPr>
              <a:t>Lab</a:t>
            </a:r>
            <a:r>
              <a:rPr lang="en-AU" dirty="0">
                <a:solidFill>
                  <a:schemeClr val="bg2"/>
                </a:solidFill>
              </a:rPr>
              <a:t> classes start in </a:t>
            </a:r>
            <a:r>
              <a:rPr lang="en-AU" b="1" dirty="0">
                <a:solidFill>
                  <a:schemeClr val="bg2"/>
                </a:solidFill>
              </a:rPr>
              <a:t>week one</a:t>
            </a:r>
            <a:endParaRPr lang="en-AU" dirty="0">
              <a:solidFill>
                <a:schemeClr val="bg2"/>
              </a:solidFill>
            </a:endParaRPr>
          </a:p>
          <a:p>
            <a:pPr marL="0" lvl="0" indent="0">
              <a:spcBef>
                <a:spcPts val="1600"/>
              </a:spcBef>
              <a:spcAft>
                <a:spcPts val="1600"/>
              </a:spcAft>
              <a:buNone/>
            </a:pPr>
            <a:endParaRPr dirty="0"/>
          </a:p>
        </p:txBody>
      </p:sp>
      <p:sp>
        <p:nvSpPr>
          <p:cNvPr id="87" name="Shape 8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3448841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lvl="0"/>
            <a:r>
              <a:rPr lang="en-AU" altLang="zh-CN" b="1" dirty="0"/>
              <a:t>Why Flipped Class?</a:t>
            </a:r>
            <a:endParaRPr dirty="0"/>
          </a:p>
        </p:txBody>
      </p:sp>
      <p:sp>
        <p:nvSpPr>
          <p:cNvPr id="86" name="Shape 86"/>
          <p:cNvSpPr txBox="1">
            <a:spLocks noGrp="1"/>
          </p:cNvSpPr>
          <p:nvPr>
            <p:ph type="body" idx="1"/>
          </p:nvPr>
        </p:nvSpPr>
        <p:spPr>
          <a:xfrm>
            <a:off x="460950" y="982900"/>
            <a:ext cx="8222100" cy="3712800"/>
          </a:xfrm>
          <a:prstGeom prst="rect">
            <a:avLst/>
          </a:prstGeom>
        </p:spPr>
        <p:txBody>
          <a:bodyPr spcFirstLastPara="1" wrap="square" lIns="91425" tIns="91425" rIns="91425" bIns="91425" anchor="t" anchorCtr="0">
            <a:noAutofit/>
          </a:bodyPr>
          <a:lstStyle/>
          <a:p>
            <a:pPr marL="0" indent="0">
              <a:buNone/>
            </a:pPr>
            <a:r>
              <a:rPr lang="en-AU" altLang="zh-CN" dirty="0">
                <a:solidFill>
                  <a:schemeClr val="bg2"/>
                </a:solidFill>
              </a:rPr>
              <a:t>There are many benefits:</a:t>
            </a:r>
            <a:endParaRPr lang="zh-CN" altLang="zh-CN" dirty="0">
              <a:solidFill>
                <a:schemeClr val="bg2"/>
              </a:solidFill>
            </a:endParaRPr>
          </a:p>
          <a:p>
            <a:pPr>
              <a:lnSpc>
                <a:spcPct val="114999"/>
              </a:lnSpc>
            </a:pPr>
            <a:r>
              <a:rPr lang="en-AU" dirty="0">
                <a:solidFill>
                  <a:schemeClr val="bg2"/>
                </a:solidFill>
              </a:rPr>
              <a:t>Flipped classes can be more effective (see a recent study on flipped classes </a:t>
            </a:r>
            <a:r>
              <a:rPr lang="en-AU" dirty="0">
                <a:solidFill>
                  <a:schemeClr val="bg2"/>
                </a:solidFill>
                <a:hlinkClick r:id="rId3"/>
              </a:rPr>
              <a:t>https://doi.org/10.1016/j.compedu.2018.07.021</a:t>
            </a:r>
            <a:r>
              <a:rPr lang="en-AU" dirty="0">
                <a:solidFill>
                  <a:schemeClr val="bg2"/>
                </a:solidFill>
              </a:rPr>
              <a:t>)</a:t>
            </a:r>
            <a:endParaRPr lang="zh-CN" altLang="en-US" dirty="0">
              <a:solidFill>
                <a:schemeClr val="bg2"/>
              </a:solidFill>
            </a:endParaRPr>
          </a:p>
          <a:p>
            <a:pPr>
              <a:lnSpc>
                <a:spcPct val="114999"/>
              </a:lnSpc>
            </a:pPr>
            <a:r>
              <a:rPr lang="en-AU" altLang="zh-CN" dirty="0">
                <a:solidFill>
                  <a:schemeClr val="bg2"/>
                </a:solidFill>
              </a:rPr>
              <a:t>Course content is suited to the flipped method. It's better to work on a problem while learning the material than it is to passively sit through a lecture. </a:t>
            </a:r>
            <a:endParaRPr lang="zh-CN" altLang="zh-CN" dirty="0">
              <a:solidFill>
                <a:schemeClr val="bg2"/>
              </a:solidFill>
            </a:endParaRPr>
          </a:p>
          <a:p>
            <a:r>
              <a:rPr lang="en-AU" altLang="zh-CN" dirty="0">
                <a:solidFill>
                  <a:schemeClr val="bg2"/>
                </a:solidFill>
              </a:rPr>
              <a:t>It is possible to study at your own pace and make better use of your time (save on traveling or skipping content you already know). Some of the lab exercises in this course can be very challenging and you may need more time to study.   </a:t>
            </a:r>
            <a:endParaRPr lang="zh-CN" altLang="zh-CN" dirty="0">
              <a:solidFill>
                <a:schemeClr val="bg2"/>
              </a:solidFill>
            </a:endParaRPr>
          </a:p>
          <a:p>
            <a:pPr marL="0" lvl="0" indent="0">
              <a:spcBef>
                <a:spcPts val="1600"/>
              </a:spcBef>
              <a:spcAft>
                <a:spcPts val="1600"/>
              </a:spcAft>
              <a:buNone/>
            </a:pPr>
            <a:endParaRPr dirty="0"/>
          </a:p>
        </p:txBody>
      </p:sp>
      <p:sp>
        <p:nvSpPr>
          <p:cNvPr id="87" name="Shape 8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814286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lvl="0"/>
            <a:r>
              <a:rPr lang="en-AU" altLang="zh-CN" b="1" dirty="0"/>
              <a:t>Assessments</a:t>
            </a:r>
            <a:endParaRPr dirty="0"/>
          </a:p>
        </p:txBody>
      </p:sp>
      <p:sp>
        <p:nvSpPr>
          <p:cNvPr id="93" name="Shape 93"/>
          <p:cNvSpPr txBox="1">
            <a:spLocks noGrp="1"/>
          </p:cNvSpPr>
          <p:nvPr>
            <p:ph type="body" idx="1"/>
          </p:nvPr>
        </p:nvSpPr>
        <p:spPr>
          <a:xfrm>
            <a:off x="460950" y="982900"/>
            <a:ext cx="8222100" cy="3712800"/>
          </a:xfrm>
          <a:prstGeom prst="rect">
            <a:avLst/>
          </a:prstGeom>
        </p:spPr>
        <p:txBody>
          <a:bodyPr spcFirstLastPara="1" wrap="square" lIns="91425" tIns="91425" rIns="91425" bIns="91425" anchor="t" anchorCtr="0">
            <a:noAutofit/>
          </a:bodyPr>
          <a:lstStyle/>
          <a:p>
            <a:pPr lvl="1"/>
            <a:r>
              <a:rPr lang="en-AU" altLang="zh-CN" sz="1800" dirty="0">
                <a:solidFill>
                  <a:schemeClr val="bg2"/>
                </a:solidFill>
              </a:rPr>
              <a:t>2 Quizzes 20%  (held at the lecture classes </a:t>
            </a:r>
            <a:r>
              <a:rPr lang="en-US" altLang="zh-CN" sz="1800" dirty="0">
                <a:solidFill>
                  <a:schemeClr val="bg2"/>
                </a:solidFill>
              </a:rPr>
              <a:t>in </a:t>
            </a:r>
            <a:r>
              <a:rPr lang="en-AU" altLang="zh-CN" sz="1800" dirty="0">
                <a:solidFill>
                  <a:schemeClr val="bg2"/>
                </a:solidFill>
              </a:rPr>
              <a:t>Weeks 5 and 9)</a:t>
            </a:r>
          </a:p>
          <a:p>
            <a:pPr lvl="1"/>
            <a:r>
              <a:rPr lang="en-AU" altLang="zh-CN" sz="1800" dirty="0">
                <a:solidFill>
                  <a:schemeClr val="bg2"/>
                </a:solidFill>
              </a:rPr>
              <a:t>8 Assessed Labs 20%</a:t>
            </a:r>
            <a:endParaRPr lang="zh-CN" altLang="zh-CN" sz="1800" dirty="0">
              <a:solidFill>
                <a:schemeClr val="bg2"/>
              </a:solidFill>
            </a:endParaRPr>
          </a:p>
          <a:p>
            <a:pPr lvl="1"/>
            <a:r>
              <a:rPr lang="en-AU" altLang="zh-CN" sz="1800" dirty="0">
                <a:solidFill>
                  <a:schemeClr val="bg2"/>
                </a:solidFill>
              </a:rPr>
              <a:t>2 Assignments worth 30% each</a:t>
            </a:r>
            <a:endParaRPr lang="zh-CN" altLang="zh-CN" sz="1800" dirty="0">
              <a:solidFill>
                <a:schemeClr val="bg2"/>
              </a:solidFill>
            </a:endParaRPr>
          </a:p>
          <a:p>
            <a:pPr marL="114300" lvl="0" indent="0" rtl="0">
              <a:spcBef>
                <a:spcPts val="0"/>
              </a:spcBef>
              <a:spcAft>
                <a:spcPts val="0"/>
              </a:spcAft>
              <a:buSzPts val="1800"/>
              <a:buNone/>
            </a:pPr>
            <a:endParaRPr dirty="0"/>
          </a:p>
        </p:txBody>
      </p:sp>
      <p:sp>
        <p:nvSpPr>
          <p:cNvPr id="94" name="Shape 9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dirty="0"/>
              <a:t>Course Topics </a:t>
            </a:r>
            <a:r>
              <a:rPr lang="en-US" dirty="0"/>
              <a:t>and Weekly Schedule</a:t>
            </a:r>
            <a:endParaRPr dirty="0"/>
          </a:p>
        </p:txBody>
      </p:sp>
      <p:sp>
        <p:nvSpPr>
          <p:cNvPr id="114" name="Shape 114"/>
          <p:cNvSpPr txBox="1">
            <a:spLocks noGrp="1"/>
          </p:cNvSpPr>
          <p:nvPr>
            <p:ph type="body" idx="1"/>
          </p:nvPr>
        </p:nvSpPr>
        <p:spPr>
          <a:xfrm>
            <a:off x="460950" y="859955"/>
            <a:ext cx="8222100" cy="3835667"/>
          </a:xfrm>
          <a:prstGeom prst="rect">
            <a:avLst/>
          </a:prstGeom>
        </p:spPr>
        <p:txBody>
          <a:bodyPr spcFirstLastPara="1" wrap="square" lIns="91425" tIns="91425" rIns="91425" bIns="91425" anchor="t" anchorCtr="0">
            <a:noAutofit/>
          </a:bodyPr>
          <a:lstStyle/>
          <a:p>
            <a:r>
              <a:rPr lang="en-US" altLang="zh-CN" dirty="0"/>
              <a:t>Week 1. Introduction to NodeJS</a:t>
            </a:r>
          </a:p>
          <a:p>
            <a:r>
              <a:rPr lang="en-US" altLang="zh-CN" dirty="0"/>
              <a:t>Week 2. Managing source control with version system</a:t>
            </a:r>
          </a:p>
          <a:p>
            <a:r>
              <a:rPr lang="en-US" altLang="zh-CN" dirty="0"/>
              <a:t>Week 3. Mean Stack and serving static content</a:t>
            </a:r>
          </a:p>
          <a:p>
            <a:r>
              <a:rPr lang="en-US" altLang="zh-CN" dirty="0"/>
              <a:t>Week 4. Angular - Frontend JavaScript Frameworks</a:t>
            </a:r>
          </a:p>
          <a:p>
            <a:r>
              <a:rPr lang="en-US" altLang="zh-CN" dirty="0"/>
              <a:t>Week 5. Handling files, service, and local storage</a:t>
            </a:r>
          </a:p>
          <a:p>
            <a:r>
              <a:rPr lang="en-US" altLang="zh-CN" dirty="0"/>
              <a:t>Week 6. Sockets</a:t>
            </a:r>
          </a:p>
          <a:p>
            <a:r>
              <a:rPr lang="en-US" altLang="zh-CN" dirty="0"/>
              <a:t>Week 7. Doing Assignment 1</a:t>
            </a:r>
          </a:p>
          <a:p>
            <a:r>
              <a:rPr lang="en-US" altLang="zh-CN" dirty="0"/>
              <a:t>Week 8. Introduction to NoSQL databases</a:t>
            </a:r>
          </a:p>
          <a:p>
            <a:r>
              <a:rPr lang="en-US" altLang="zh-CN" dirty="0"/>
              <a:t>Week 9. NoSQL database queries</a:t>
            </a:r>
          </a:p>
          <a:p>
            <a:r>
              <a:rPr lang="en-US" altLang="zh-CN" dirty="0"/>
              <a:t>Week 10. Unit testing frameworks and methodologies</a:t>
            </a:r>
          </a:p>
          <a:p>
            <a:r>
              <a:rPr lang="en-US" altLang="zh-CN" dirty="0"/>
              <a:t>Week 11. End to end testing frameworks</a:t>
            </a:r>
          </a:p>
          <a:p>
            <a:r>
              <a:rPr lang="en-US" altLang="zh-CN" dirty="0"/>
              <a:t>Week 12. Doing Assignment 2</a:t>
            </a:r>
          </a:p>
          <a:p>
            <a:endParaRPr dirty="0"/>
          </a:p>
        </p:txBody>
      </p:sp>
      <p:sp>
        <p:nvSpPr>
          <p:cNvPr id="115" name="Shape 11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r>
              <a:rPr lang="en-AU" altLang="zh-CN" b="1" dirty="0"/>
              <a:t>Tips</a:t>
            </a:r>
          </a:p>
        </p:txBody>
      </p:sp>
      <p:sp>
        <p:nvSpPr>
          <p:cNvPr id="114" name="Shape 114"/>
          <p:cNvSpPr txBox="1">
            <a:spLocks noGrp="1"/>
          </p:cNvSpPr>
          <p:nvPr>
            <p:ph type="body" idx="1"/>
          </p:nvPr>
        </p:nvSpPr>
        <p:spPr>
          <a:xfrm>
            <a:off x="460950" y="982900"/>
            <a:ext cx="8222100" cy="3712800"/>
          </a:xfrm>
          <a:prstGeom prst="rect">
            <a:avLst/>
          </a:prstGeom>
        </p:spPr>
        <p:txBody>
          <a:bodyPr spcFirstLastPara="1" wrap="square" lIns="91425" tIns="91425" rIns="91425" bIns="91425" anchor="t" anchorCtr="0">
            <a:noAutofit/>
          </a:bodyPr>
          <a:lstStyle/>
          <a:p>
            <a:pPr lvl="0"/>
            <a:r>
              <a:rPr lang="en-AU" altLang="zh-CN" dirty="0">
                <a:solidFill>
                  <a:schemeClr val="bg2"/>
                </a:solidFill>
              </a:rPr>
              <a:t>Revisit what you have been taught about programming </a:t>
            </a:r>
            <a:endParaRPr lang="zh-CN" altLang="zh-CN" dirty="0">
              <a:solidFill>
                <a:schemeClr val="bg2"/>
              </a:solidFill>
            </a:endParaRPr>
          </a:p>
          <a:p>
            <a:r>
              <a:rPr lang="en-AU" altLang="zh-CN" dirty="0">
                <a:solidFill>
                  <a:schemeClr val="bg2"/>
                </a:solidFill>
              </a:rPr>
              <a:t>For each week look through the lab exercises and watch the lecture videos while attempting the lab exercises</a:t>
            </a:r>
            <a:endParaRPr lang="zh-CN" altLang="zh-CN" dirty="0">
              <a:solidFill>
                <a:schemeClr val="bg2"/>
              </a:solidFill>
            </a:endParaRPr>
          </a:p>
          <a:p>
            <a:pPr lvl="0"/>
            <a:r>
              <a:rPr lang="en-AU" altLang="zh-CN" dirty="0">
                <a:solidFill>
                  <a:schemeClr val="bg2"/>
                </a:solidFill>
              </a:rPr>
              <a:t>Do the above before your lab classes </a:t>
            </a:r>
            <a:endParaRPr lang="zh-CN" altLang="zh-CN" dirty="0">
              <a:solidFill>
                <a:schemeClr val="bg2"/>
              </a:solidFill>
            </a:endParaRPr>
          </a:p>
          <a:p>
            <a:r>
              <a:rPr lang="en-AU" dirty="0">
                <a:solidFill>
                  <a:schemeClr val="bg2"/>
                </a:solidFill>
              </a:rPr>
              <a:t>Come to the lab classes prepared to discuss your understanding of the exercises and answer questions about the code you have used</a:t>
            </a:r>
            <a:endParaRPr lang="en-AU" altLang="zh-CN" dirty="0">
              <a:solidFill>
                <a:schemeClr val="bg2"/>
              </a:solidFill>
            </a:endParaRPr>
          </a:p>
          <a:p>
            <a:r>
              <a:rPr lang="en-AU" altLang="zh-CN" dirty="0">
                <a:solidFill>
                  <a:schemeClr val="bg2"/>
                </a:solidFill>
              </a:rPr>
              <a:t>Bring headphones to your lab classes (for </a:t>
            </a:r>
            <a:r>
              <a:rPr lang="en-AU" dirty="0">
                <a:solidFill>
                  <a:schemeClr val="bg2"/>
                </a:solidFill>
              </a:rPr>
              <a:t>watching the lecture videos</a:t>
            </a:r>
            <a:r>
              <a:rPr lang="en-AU" altLang="zh-CN" dirty="0">
                <a:solidFill>
                  <a:schemeClr val="bg2"/>
                </a:solidFill>
              </a:rPr>
              <a:t>) </a:t>
            </a:r>
            <a:endParaRPr lang="zh-CN" altLang="zh-CN" dirty="0">
              <a:solidFill>
                <a:schemeClr val="bg2"/>
              </a:solidFill>
            </a:endParaRPr>
          </a:p>
          <a:p>
            <a:pPr marL="114300" lvl="0" indent="0" rtl="0">
              <a:spcBef>
                <a:spcPts val="0"/>
              </a:spcBef>
              <a:spcAft>
                <a:spcPts val="0"/>
              </a:spcAft>
              <a:buSzPts val="1800"/>
              <a:buNone/>
            </a:pPr>
            <a:endParaRPr dirty="0"/>
          </a:p>
        </p:txBody>
      </p:sp>
      <p:sp>
        <p:nvSpPr>
          <p:cNvPr id="115" name="Shape 11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1712707265"/>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TotalTime>
  <Words>479</Words>
  <Application>Microsoft Office PowerPoint</Application>
  <PresentationFormat>On-screen Show (16:9)</PresentationFormat>
  <Paragraphs>96</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Material</vt:lpstr>
      <vt:lpstr> Course Introduction  2811ICT Web Programming 2813ICT Software Framework</vt:lpstr>
      <vt:lpstr>Course Convenor</vt:lpstr>
      <vt:lpstr>Learning Outcomes</vt:lpstr>
      <vt:lpstr>The MEAN Stack</vt:lpstr>
      <vt:lpstr>Teaching Method</vt:lpstr>
      <vt:lpstr>Why Flipped Class?</vt:lpstr>
      <vt:lpstr>Assessments</vt:lpstr>
      <vt:lpstr>Course Topics and Weekly Schedule</vt:lpstr>
      <vt:lpstr>Tips</vt:lpstr>
      <vt:lpstr>Editors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  2811ICT Web Programming 3813ICT Software Framework</dc:title>
  <dc:creator>Sue Whale</dc:creator>
  <cp:lastModifiedBy>Sue Whale</cp:lastModifiedBy>
  <cp:revision>238</cp:revision>
  <dcterms:modified xsi:type="dcterms:W3CDTF">2019-07-09T11:56:23Z</dcterms:modified>
</cp:coreProperties>
</file>