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/>
    <p:restoredTop sz="85047" autoAdjust="0"/>
  </p:normalViewPr>
  <p:slideViewPr>
    <p:cSldViewPr snapToGrid="0" snapToObjects="1">
      <p:cViewPr varScale="1">
        <p:scale>
          <a:sx n="112" d="100"/>
          <a:sy n="112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lon Faichney" userId="S::j.faichney@griffith.edu.au::8dc138ab-463c-4e3a-aa6d-3cc91f7fb257" providerId="AD" clId="Web-{852DA586-8BE5-7CD6-34C7-79AFBDAF28C5}"/>
    <pc:docChg chg="addSld delSld modSld">
      <pc:chgData name="Jolon Faichney" userId="S::j.faichney@griffith.edu.au::8dc138ab-463c-4e3a-aa6d-3cc91f7fb257" providerId="AD" clId="Web-{852DA586-8BE5-7CD6-34C7-79AFBDAF28C5}" dt="2018-11-01T04:44:00.394" v="636" actId="20577"/>
      <pc:docMkLst>
        <pc:docMk/>
      </pc:docMkLst>
      <pc:sldChg chg="modSp">
        <pc:chgData name="Jolon Faichney" userId="S::j.faichney@griffith.edu.au::8dc138ab-463c-4e3a-aa6d-3cc91f7fb257" providerId="AD" clId="Web-{852DA586-8BE5-7CD6-34C7-79AFBDAF28C5}" dt="2018-11-01T04:12:10.743" v="1" actId="20577"/>
        <pc:sldMkLst>
          <pc:docMk/>
          <pc:sldMk cId="0" sldId="257"/>
        </pc:sldMkLst>
        <pc:spChg chg="mod">
          <ac:chgData name="Jolon Faichney" userId="S::j.faichney@griffith.edu.au::8dc138ab-463c-4e3a-aa6d-3cc91f7fb257" providerId="AD" clId="Web-{852DA586-8BE5-7CD6-34C7-79AFBDAF28C5}" dt="2018-11-01T04:12:10.743" v="1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Jolon Faichney" userId="S::j.faichney@griffith.edu.au::8dc138ab-463c-4e3a-aa6d-3cc91f7fb257" providerId="AD" clId="Web-{852DA586-8BE5-7CD6-34C7-79AFBDAF28C5}" dt="2018-11-01T04:12:34.056" v="5" actId="20577"/>
        <pc:sldMkLst>
          <pc:docMk/>
          <pc:sldMk cId="0" sldId="258"/>
        </pc:sldMkLst>
        <pc:spChg chg="mod">
          <ac:chgData name="Jolon Faichney" userId="S::j.faichney@griffith.edu.au::8dc138ab-463c-4e3a-aa6d-3cc91f7fb257" providerId="AD" clId="Web-{852DA586-8BE5-7CD6-34C7-79AFBDAF28C5}" dt="2018-11-01T04:12:34.056" v="5" actId="20577"/>
          <ac:spMkLst>
            <pc:docMk/>
            <pc:sldMk cId="0" sldId="258"/>
            <ac:spMk id="81" creationId="{00000000-0000-0000-0000-000000000000}"/>
          </ac:spMkLst>
        </pc:spChg>
      </pc:sldChg>
      <pc:sldChg chg="modSp">
        <pc:chgData name="Jolon Faichney" userId="S::j.faichney@griffith.edu.au::8dc138ab-463c-4e3a-aa6d-3cc91f7fb257" providerId="AD" clId="Web-{852DA586-8BE5-7CD6-34C7-79AFBDAF28C5}" dt="2018-11-01T04:22:46.215" v="80" actId="20577"/>
        <pc:sldMkLst>
          <pc:docMk/>
          <pc:sldMk cId="0" sldId="260"/>
        </pc:sldMkLst>
        <pc:spChg chg="mod">
          <ac:chgData name="Jolon Faichney" userId="S::j.faichney@griffith.edu.au::8dc138ab-463c-4e3a-aa6d-3cc91f7fb257" providerId="AD" clId="Web-{852DA586-8BE5-7CD6-34C7-79AFBDAF28C5}" dt="2018-11-01T04:22:46.215" v="80" actId="20577"/>
          <ac:spMkLst>
            <pc:docMk/>
            <pc:sldMk cId="0" sldId="260"/>
            <ac:spMk id="103" creationId="{00000000-0000-0000-0000-000000000000}"/>
          </ac:spMkLst>
        </pc:spChg>
      </pc:sldChg>
      <pc:sldChg chg="addSp delSp modSp">
        <pc:chgData name="Jolon Faichney" userId="S::j.faichney@griffith.edu.au::8dc138ab-463c-4e3a-aa6d-3cc91f7fb257" providerId="AD" clId="Web-{852DA586-8BE5-7CD6-34C7-79AFBDAF28C5}" dt="2018-11-01T04:32:27.015" v="167" actId="1076"/>
        <pc:sldMkLst>
          <pc:docMk/>
          <pc:sldMk cId="0" sldId="262"/>
        </pc:sldMkLst>
        <pc:spChg chg="mod">
          <ac:chgData name="Jolon Faichney" userId="S::j.faichney@griffith.edu.au::8dc138ab-463c-4e3a-aa6d-3cc91f7fb257" providerId="AD" clId="Web-{852DA586-8BE5-7CD6-34C7-79AFBDAF28C5}" dt="2018-11-01T04:31:54.390" v="159" actId="20577"/>
          <ac:spMkLst>
            <pc:docMk/>
            <pc:sldMk cId="0" sldId="262"/>
            <ac:spMk id="115" creationId="{00000000-0000-0000-0000-000000000000}"/>
          </ac:spMkLst>
        </pc:spChg>
        <pc:spChg chg="del">
          <ac:chgData name="Jolon Faichney" userId="S::j.faichney@griffith.edu.au::8dc138ab-463c-4e3a-aa6d-3cc91f7fb257" providerId="AD" clId="Web-{852DA586-8BE5-7CD6-34C7-79AFBDAF28C5}" dt="2018-11-01T04:31:55.749" v="160" actId="1076"/>
          <ac:spMkLst>
            <pc:docMk/>
            <pc:sldMk cId="0" sldId="262"/>
            <ac:spMk id="118" creationId="{00000000-0000-0000-0000-000000000000}"/>
          </ac:spMkLst>
        </pc:spChg>
        <pc:spChg chg="del">
          <ac:chgData name="Jolon Faichney" userId="S::j.faichney@griffith.edu.au::8dc138ab-463c-4e3a-aa6d-3cc91f7fb257" providerId="AD" clId="Web-{852DA586-8BE5-7CD6-34C7-79AFBDAF28C5}" dt="2018-11-01T04:31:59.531" v="162" actId="1076"/>
          <ac:spMkLst>
            <pc:docMk/>
            <pc:sldMk cId="0" sldId="262"/>
            <ac:spMk id="119" creationId="{00000000-0000-0000-0000-000000000000}"/>
          </ac:spMkLst>
        </pc:spChg>
        <pc:picChg chg="add mod">
          <ac:chgData name="Jolon Faichney" userId="S::j.faichney@griffith.edu.au::8dc138ab-463c-4e3a-aa6d-3cc91f7fb257" providerId="AD" clId="Web-{852DA586-8BE5-7CD6-34C7-79AFBDAF28C5}" dt="2018-11-01T04:32:27.015" v="167" actId="1076"/>
          <ac:picMkLst>
            <pc:docMk/>
            <pc:sldMk cId="0" sldId="262"/>
            <ac:picMk id="2" creationId="{5FFB0061-48AB-4689-874A-721180E14CEC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2:00.296" v="163" actId="1076"/>
          <ac:picMkLst>
            <pc:docMk/>
            <pc:sldMk cId="0" sldId="262"/>
            <ac:picMk id="116" creationId="{00000000-0000-0000-0000-000000000000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1:56.687" v="161" actId="1076"/>
          <ac:picMkLst>
            <pc:docMk/>
            <pc:sldMk cId="0" sldId="262"/>
            <ac:picMk id="117" creationId="{00000000-0000-0000-0000-000000000000}"/>
          </ac:picMkLst>
        </pc:picChg>
      </pc:sldChg>
      <pc:sldChg chg="addSp delSp modSp">
        <pc:chgData name="Jolon Faichney" userId="S::j.faichney@griffith.edu.au::8dc138ab-463c-4e3a-aa6d-3cc91f7fb257" providerId="AD" clId="Web-{852DA586-8BE5-7CD6-34C7-79AFBDAF28C5}" dt="2018-11-01T04:34:22.031" v="321" actId="20577"/>
        <pc:sldMkLst>
          <pc:docMk/>
          <pc:sldMk cId="0" sldId="263"/>
        </pc:sldMkLst>
        <pc:spChg chg="mod">
          <ac:chgData name="Jolon Faichney" userId="S::j.faichney@griffith.edu.au::8dc138ab-463c-4e3a-aa6d-3cc91f7fb257" providerId="AD" clId="Web-{852DA586-8BE5-7CD6-34C7-79AFBDAF28C5}" dt="2018-11-01T04:32:37.312" v="168" actId="20577"/>
          <ac:spMkLst>
            <pc:docMk/>
            <pc:sldMk cId="0" sldId="263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34:22.031" v="321" actId="20577"/>
          <ac:spMkLst>
            <pc:docMk/>
            <pc:sldMk cId="0" sldId="263"/>
            <ac:spMk id="125" creationId="{00000000-0000-0000-0000-000000000000}"/>
          </ac:spMkLst>
        </pc:spChg>
        <pc:picChg chg="add del mod">
          <ac:chgData name="Jolon Faichney" userId="S::j.faichney@griffith.edu.au::8dc138ab-463c-4e3a-aa6d-3cc91f7fb257" providerId="AD" clId="Web-{852DA586-8BE5-7CD6-34C7-79AFBDAF28C5}" dt="2018-11-01T04:32:38.375" v="169" actId="20577"/>
          <ac:picMkLst>
            <pc:docMk/>
            <pc:sldMk cId="0" sldId="263"/>
            <ac:picMk id="2" creationId="{C2EE86B8-407C-46F0-AFC6-00CF544DE025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33:55.906" v="265" actId="1076"/>
          <ac:picMkLst>
            <pc:docMk/>
            <pc:sldMk cId="0" sldId="263"/>
            <ac:picMk id="4" creationId="{F52C5161-CE8F-48EE-B3D7-DCCEA6E12D70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26:57.810" v="114" actId="20577"/>
          <ac:picMkLst>
            <pc:docMk/>
            <pc:sldMk cId="0" sldId="263"/>
            <ac:picMk id="126" creationId="{00000000-0000-0000-0000-000000000000}"/>
          </ac:picMkLst>
        </pc:picChg>
      </pc:sldChg>
      <pc:sldChg chg="del">
        <pc:chgData name="Jolon Faichney" userId="S::j.faichney@griffith.edu.au::8dc138ab-463c-4e3a-aa6d-3cc91f7fb257" providerId="AD" clId="Web-{852DA586-8BE5-7CD6-34C7-79AFBDAF28C5}" dt="2018-11-01T04:27:55.358" v="121" actId="20577"/>
        <pc:sldMkLst>
          <pc:docMk/>
          <pc:sldMk cId="0" sldId="264"/>
        </pc:sldMkLst>
      </pc:sldChg>
      <pc:sldChg chg="del">
        <pc:chgData name="Jolon Faichney" userId="S::j.faichney@griffith.edu.au::8dc138ab-463c-4e3a-aa6d-3cc91f7fb257" providerId="AD" clId="Web-{852DA586-8BE5-7CD6-34C7-79AFBDAF28C5}" dt="2018-11-01T04:27:59.498" v="122" actId="20577"/>
        <pc:sldMkLst>
          <pc:docMk/>
          <pc:sldMk cId="0" sldId="265"/>
        </pc:sldMkLst>
      </pc:sldChg>
      <pc:sldChg chg="modSp">
        <pc:chgData name="Jolon Faichney" userId="S::j.faichney@griffith.edu.au::8dc138ab-463c-4e3a-aa6d-3cc91f7fb257" providerId="AD" clId="Web-{852DA586-8BE5-7CD6-34C7-79AFBDAF28C5}" dt="2018-11-01T04:44:00.394" v="636" actId="20577"/>
        <pc:sldMkLst>
          <pc:docMk/>
          <pc:sldMk cId="0" sldId="267"/>
        </pc:sldMkLst>
        <pc:spChg chg="mod">
          <ac:chgData name="Jolon Faichney" userId="S::j.faichney@griffith.edu.au::8dc138ab-463c-4e3a-aa6d-3cc91f7fb257" providerId="AD" clId="Web-{852DA586-8BE5-7CD6-34C7-79AFBDAF28C5}" dt="2018-11-01T04:44:00.394" v="636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Sp delSp modSp add replId">
        <pc:chgData name="Jolon Faichney" userId="S::j.faichney@griffith.edu.au::8dc138ab-463c-4e3a-aa6d-3cc91f7fb257" providerId="AD" clId="Web-{852DA586-8BE5-7CD6-34C7-79AFBDAF28C5}" dt="2018-11-01T04:37:27.017" v="447" actId="1076"/>
        <pc:sldMkLst>
          <pc:docMk/>
          <pc:sldMk cId="687780754" sldId="277"/>
        </pc:sldMkLst>
        <pc:spChg chg="mod">
          <ac:chgData name="Jolon Faichney" userId="S::j.faichney@griffith.edu.au::8dc138ab-463c-4e3a-aa6d-3cc91f7fb257" providerId="AD" clId="Web-{852DA586-8BE5-7CD6-34C7-79AFBDAF28C5}" dt="2018-11-01T04:34:32.469" v="334" actId="20577"/>
          <ac:spMkLst>
            <pc:docMk/>
            <pc:sldMk cId="687780754" sldId="277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37:24.876" v="446" actId="20577"/>
          <ac:spMkLst>
            <pc:docMk/>
            <pc:sldMk cId="687780754" sldId="277"/>
            <ac:spMk id="125" creationId="{00000000-0000-0000-0000-000000000000}"/>
          </ac:spMkLst>
        </pc:spChg>
        <pc:picChg chg="add mod">
          <ac:chgData name="Jolon Faichney" userId="S::j.faichney@griffith.edu.au::8dc138ab-463c-4e3a-aa6d-3cc91f7fb257" providerId="AD" clId="Web-{852DA586-8BE5-7CD6-34C7-79AFBDAF28C5}" dt="2018-11-01T04:35:37.422" v="376" actId="1076"/>
          <ac:picMkLst>
            <pc:docMk/>
            <pc:sldMk cId="687780754" sldId="277"/>
            <ac:picMk id="2" creationId="{E21ADCE4-4EB9-44B4-A6E4-EA9B9856998C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6:16.376" v="377" actId="1076"/>
          <ac:picMkLst>
            <pc:docMk/>
            <pc:sldMk cId="687780754" sldId="277"/>
            <ac:picMk id="4" creationId="{F52C5161-CE8F-48EE-B3D7-DCCEA6E12D70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37:27.017" v="447" actId="1076"/>
          <ac:picMkLst>
            <pc:docMk/>
            <pc:sldMk cId="687780754" sldId="277"/>
            <ac:picMk id="5" creationId="{2B6D514D-00A3-44B6-B7F5-715CDF5B404A}"/>
          </ac:picMkLst>
        </pc:picChg>
      </pc:sldChg>
      <pc:sldChg chg="addSp delSp modSp add replId">
        <pc:chgData name="Jolon Faichney" userId="S::j.faichney@griffith.edu.au::8dc138ab-463c-4e3a-aa6d-3cc91f7fb257" providerId="AD" clId="Web-{852DA586-8BE5-7CD6-34C7-79AFBDAF28C5}" dt="2018-11-01T04:43:17.440" v="617" actId="20577"/>
        <pc:sldMkLst>
          <pc:docMk/>
          <pc:sldMk cId="3273418427" sldId="278"/>
        </pc:sldMkLst>
        <pc:spChg chg="mod">
          <ac:chgData name="Jolon Faichney" userId="S::j.faichney@griffith.edu.au::8dc138ab-463c-4e3a-aa6d-3cc91f7fb257" providerId="AD" clId="Web-{852DA586-8BE5-7CD6-34C7-79AFBDAF28C5}" dt="2018-11-01T04:37:41.767" v="452" actId="20577"/>
          <ac:spMkLst>
            <pc:docMk/>
            <pc:sldMk cId="3273418427" sldId="278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43:17.440" v="617" actId="20577"/>
          <ac:spMkLst>
            <pc:docMk/>
            <pc:sldMk cId="3273418427" sldId="278"/>
            <ac:spMk id="125" creationId="{00000000-0000-0000-0000-000000000000}"/>
          </ac:spMkLst>
        </pc:spChg>
        <pc:picChg chg="del">
          <ac:chgData name="Jolon Faichney" userId="S::j.faichney@griffith.edu.au::8dc138ab-463c-4e3a-aa6d-3cc91f7fb257" providerId="AD" clId="Web-{852DA586-8BE5-7CD6-34C7-79AFBDAF28C5}" dt="2018-11-01T04:38:14.236" v="502" actId="20577"/>
          <ac:picMkLst>
            <pc:docMk/>
            <pc:sldMk cId="3273418427" sldId="278"/>
            <ac:picMk id="2" creationId="{E21ADCE4-4EB9-44B4-A6E4-EA9B9856998C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40:58.815" v="550" actId="1076"/>
          <ac:picMkLst>
            <pc:docMk/>
            <pc:sldMk cId="3273418427" sldId="278"/>
            <ac:picMk id="3" creationId="{77F7319E-48FA-439F-AAE5-CB5C54355E95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8:14.798" v="503" actId="20577"/>
          <ac:picMkLst>
            <pc:docMk/>
            <pc:sldMk cId="3273418427" sldId="278"/>
            <ac:picMk id="5" creationId="{2B6D514D-00A3-44B6-B7F5-715CDF5B404A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42:33.815" v="602" actId="14100"/>
          <ac:picMkLst>
            <pc:docMk/>
            <pc:sldMk cId="3273418427" sldId="278"/>
            <ac:picMk id="6" creationId="{39298290-0955-4057-88DF-15CB7979E8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447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408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24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Javascript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Introduction to </a:t>
            </a:r>
            <a:r>
              <a:rPr lang="en-AU" dirty="0" err="1"/>
              <a:t>Javascript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Document Object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Basic </a:t>
            </a:r>
            <a:r>
              <a:rPr lang="en-AU" dirty="0" err="1"/>
              <a:t>Javascript</a:t>
            </a:r>
            <a:r>
              <a:rPr lang="en-AU" dirty="0"/>
              <a:t> Syntax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E3FD-1303-4972-9CD6-39D594F3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1BCD-CD2D-4ABA-814B-4EE3B809A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An </a:t>
            </a:r>
            <a:r>
              <a:rPr lang="en-AU" b="1" dirty="0"/>
              <a:t>if statement</a:t>
            </a:r>
            <a:r>
              <a:rPr lang="en-AU" dirty="0"/>
              <a:t> is a programming conditional statement that, if proved true, performs a function or displays information. Below is a general example of an if statement, specific to the JavaScript language.</a:t>
            </a:r>
          </a:p>
          <a:p>
            <a:endParaRPr lang="en-AU" dirty="0"/>
          </a:p>
          <a:p>
            <a:pPr marL="114300" indent="0">
              <a:buNone/>
            </a:pPr>
            <a:r>
              <a:rPr lang="en-AU" dirty="0"/>
              <a:t>var x = 1;</a:t>
            </a:r>
          </a:p>
          <a:p>
            <a:pPr marL="114300" indent="0">
              <a:buNone/>
            </a:pPr>
            <a:br>
              <a:rPr lang="en-AU" dirty="0"/>
            </a:br>
            <a:r>
              <a:rPr lang="en-AU" dirty="0"/>
              <a:t>if (x &lt; 10) { </a:t>
            </a:r>
          </a:p>
          <a:p>
            <a:pPr marL="114300" indent="0">
              <a:buNone/>
            </a:pPr>
            <a:r>
              <a:rPr lang="en-AU" dirty="0"/>
              <a:t>    console.log("Hello John”);</a:t>
            </a:r>
          </a:p>
          <a:p>
            <a:pPr marL="114300" indent="0">
              <a:buNone/>
            </a:pPr>
            <a:r>
              <a:rPr lang="en-AU" dirty="0"/>
              <a:t>}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69810-9514-45E2-A576-6C85EE429313}"/>
              </a:ext>
            </a:extLst>
          </p:cNvPr>
          <p:cNvSpPr txBox="1"/>
          <p:nvPr/>
        </p:nvSpPr>
        <p:spPr>
          <a:xfrm>
            <a:off x="4635995" y="3279422"/>
            <a:ext cx="214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Code in the statement block is run if the condition evaluates to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D1FF2-5090-45D9-9144-5D85B6168B87}"/>
              </a:ext>
            </a:extLst>
          </p:cNvPr>
          <p:cNvSpPr txBox="1"/>
          <p:nvPr/>
        </p:nvSpPr>
        <p:spPr>
          <a:xfrm>
            <a:off x="3237432" y="2433250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Roboto" panose="02000000000000000000" pitchFamily="2" charset="0"/>
                <a:ea typeface="Roboto" panose="02000000000000000000" pitchFamily="2" charset="0"/>
              </a:rPr>
              <a:t>Condition</a:t>
            </a:r>
            <a:r>
              <a:rPr lang="en-AU" sz="1200" dirty="0"/>
              <a:t> evaluates to true or false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B0C7A5-C496-4FB8-9A7B-70C40262C123}"/>
              </a:ext>
            </a:extLst>
          </p:cNvPr>
          <p:cNvCxnSpPr/>
          <p:nvPr/>
        </p:nvCxnSpPr>
        <p:spPr>
          <a:xfrm flipH="1">
            <a:off x="1469877" y="2571750"/>
            <a:ext cx="1700613" cy="39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169AC2-7766-49A1-8734-54DFF1FC516C}"/>
              </a:ext>
            </a:extLst>
          </p:cNvPr>
          <p:cNvCxnSpPr/>
          <p:nvPr/>
        </p:nvCxnSpPr>
        <p:spPr>
          <a:xfrm flipH="1" flipV="1">
            <a:off x="1854437" y="3179036"/>
            <a:ext cx="2717563" cy="20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97710-094F-447B-A8D4-0D21282440DA}"/>
              </a:ext>
            </a:extLst>
          </p:cNvPr>
          <p:cNvCxnSpPr/>
          <p:nvPr/>
        </p:nvCxnSpPr>
        <p:spPr>
          <a:xfrm flipH="1">
            <a:off x="957129" y="3379809"/>
            <a:ext cx="3614871" cy="35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6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94EC-61CE-4B49-8A9B-EA6BE129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52D0-D3AE-4EDB-B684-9EB44992A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871804"/>
            <a:ext cx="8222100" cy="37128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loop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is a sequence of instructions that is continually repeated until a certain condition is reached. Typically, a certain process is done, such as getting an item of data and changing it, and then some condition is checked such as whether a counter has reached a prescribed number. Below is some example code of how to use a for loop in JavaScript: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for (var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= 0;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&lt; 10;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++) { 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   // Loop 10 times 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Node.js is very fast, and is used a lot for multiplayer games on the web. Game loops are used a lot, it is also used to go through a set sequence of data incorporating the if statements.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350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B82F-082F-45EE-A79E-11C008D3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8CF53-0F52-4A2A-9B04-2394D21F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222100" cy="1777392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Functions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are "self contained" modules of code that accomplish a specific task. </a:t>
            </a:r>
          </a:p>
          <a:p>
            <a:pPr marL="11430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Functions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usually "take in" data, process it, and "return" a result. Once a function is written, it can be used over and over and over again.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Functions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can be "called" from the inside of other functions. 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F12ED-4F3C-4FFA-9898-AB6AA078E44D}"/>
              </a:ext>
            </a:extLst>
          </p:cNvPr>
          <p:cNvSpPr txBox="1"/>
          <p:nvPr/>
        </p:nvSpPr>
        <p:spPr>
          <a:xfrm>
            <a:off x="5896625" y="2874400"/>
            <a:ext cx="286969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call the function:</a:t>
            </a:r>
          </a:p>
          <a:p>
            <a:endParaRPr lang="en-AU" sz="1600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showFullname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(“ava”,”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tims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”);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755C0-87B6-4893-A526-692B05AA0399}"/>
              </a:ext>
            </a:extLst>
          </p:cNvPr>
          <p:cNvSpPr txBox="1"/>
          <p:nvPr/>
        </p:nvSpPr>
        <p:spPr>
          <a:xfrm>
            <a:off x="577008" y="3498880"/>
            <a:ext cx="4568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 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showFullname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lastname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{ </a:t>
            </a: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var 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fullname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+ " " + 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lastname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console.log(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fullname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</a:p>
          <a:p>
            <a:pPr marL="11430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endParaRPr lang="en-A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6834605-7270-4B0F-9BFB-84902540B4B6}"/>
              </a:ext>
            </a:extLst>
          </p:cNvPr>
          <p:cNvSpPr/>
          <p:nvPr/>
        </p:nvSpPr>
        <p:spPr>
          <a:xfrm rot="16200000">
            <a:off x="1008406" y="3028860"/>
            <a:ext cx="256374" cy="6836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4627BB7-458C-4A9D-BD70-5C47C39F5843}"/>
              </a:ext>
            </a:extLst>
          </p:cNvPr>
          <p:cNvSpPr/>
          <p:nvPr/>
        </p:nvSpPr>
        <p:spPr>
          <a:xfrm rot="16200000">
            <a:off x="2102267" y="2729759"/>
            <a:ext cx="256374" cy="1281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EB88CAF-FA4C-4A80-9087-3FB67754C288}"/>
              </a:ext>
            </a:extLst>
          </p:cNvPr>
          <p:cNvSpPr/>
          <p:nvPr/>
        </p:nvSpPr>
        <p:spPr>
          <a:xfrm rot="16200000">
            <a:off x="3738075" y="2545314"/>
            <a:ext cx="256374" cy="1650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66D7A76-2CE0-48B7-8A28-AE2A3E244FCC}"/>
              </a:ext>
            </a:extLst>
          </p:cNvPr>
          <p:cNvSpPr/>
          <p:nvPr/>
        </p:nvSpPr>
        <p:spPr>
          <a:xfrm>
            <a:off x="5145887" y="3657600"/>
            <a:ext cx="169597" cy="921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1352F-C616-4236-AD98-DB226FA853F9}"/>
              </a:ext>
            </a:extLst>
          </p:cNvPr>
          <p:cNvSpPr txBox="1"/>
          <p:nvPr/>
        </p:nvSpPr>
        <p:spPr>
          <a:xfrm>
            <a:off x="272647" y="2962724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Function Keyword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64692-BC24-45EA-8AE4-DDD429B05ABB}"/>
              </a:ext>
            </a:extLst>
          </p:cNvPr>
          <p:cNvSpPr txBox="1"/>
          <p:nvPr/>
        </p:nvSpPr>
        <p:spPr>
          <a:xfrm>
            <a:off x="1538249" y="296272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Function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E9CFF-8889-4A17-B7D1-E030875069EA}"/>
              </a:ext>
            </a:extLst>
          </p:cNvPr>
          <p:cNvSpPr txBox="1"/>
          <p:nvPr/>
        </p:nvSpPr>
        <p:spPr>
          <a:xfrm>
            <a:off x="3352339" y="2962722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DD3AA-C3D3-4DAB-8A2F-7B6C9740BCDC}"/>
              </a:ext>
            </a:extLst>
          </p:cNvPr>
          <p:cNvSpPr txBox="1"/>
          <p:nvPr/>
        </p:nvSpPr>
        <p:spPr>
          <a:xfrm>
            <a:off x="5315484" y="3918496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/>
              <a:t>Code </a:t>
            </a:r>
          </a:p>
          <a:p>
            <a:pPr algn="ctr"/>
            <a:r>
              <a:rPr lang="en-AU" sz="1000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15884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6609-3394-4014-9A22-0C72BDDF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DB62-C490-4198-82B2-BD73788B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846168"/>
            <a:ext cx="8222100" cy="37128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Strings are useful for holding data that can be represented in text form.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There are a range of methods of the string object that allow us to manipulate strings.</a:t>
            </a:r>
          </a:p>
          <a:p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E.g. 	str = </a:t>
            </a:r>
            <a:r>
              <a:rPr lang="en-AU" sz="1600" dirty="0"/>
              <a:t>”</a:t>
            </a:r>
            <a:r>
              <a:rPr lang="en-AU" sz="1600" dirty="0" err="1"/>
              <a:t>Hello@World</a:t>
            </a:r>
            <a:r>
              <a:rPr lang="en-AU" sz="1600" dirty="0"/>
              <a:t>!“;</a:t>
            </a:r>
            <a:endParaRPr lang="en-US" sz="1600" dirty="0"/>
          </a:p>
          <a:p>
            <a:pPr marL="114300" indent="0">
              <a:buNone/>
            </a:pPr>
            <a:r>
              <a:rPr lang="en-AU" sz="1600" dirty="0"/>
              <a:t>	</a:t>
            </a:r>
            <a:r>
              <a:rPr lang="en-AU" sz="1600" dirty="0" err="1"/>
              <a:t>str.replace</a:t>
            </a:r>
            <a:r>
              <a:rPr lang="en-AU" sz="1600" dirty="0"/>
              <a:t>(”@”, ” “);</a:t>
            </a:r>
          </a:p>
          <a:p>
            <a:endParaRPr lang="en-AU" sz="1600" dirty="0"/>
          </a:p>
          <a:p>
            <a:pPr marL="114300" indent="0">
              <a:buNone/>
            </a:pPr>
            <a:r>
              <a:rPr lang="en-AU" sz="1600" dirty="0"/>
              <a:t>This code will find any “@ “ characters in the string and change it to a space!</a:t>
            </a:r>
          </a:p>
          <a:p>
            <a:pPr marL="114300" indent="0">
              <a:buNone/>
            </a:pPr>
            <a:endParaRPr lang="en-AU" sz="1600" dirty="0"/>
          </a:p>
          <a:p>
            <a:pPr marL="114300" indent="0">
              <a:buNone/>
            </a:pPr>
            <a:r>
              <a:rPr lang="en-AU" sz="1600" dirty="0"/>
              <a:t>Strings can be compared using the range of comparison operators</a:t>
            </a:r>
          </a:p>
          <a:p>
            <a:pPr marL="114300" indent="0">
              <a:buNone/>
            </a:pPr>
            <a:endParaRPr lang="en-AU" sz="1600" dirty="0"/>
          </a:p>
          <a:p>
            <a:pPr marL="114300" indent="0">
              <a:buNone/>
            </a:pPr>
            <a:r>
              <a:rPr lang="en-AU" sz="1600" dirty="0"/>
              <a:t>Strings can be concatenated (joined) using the “+” character.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8870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2E4-21E3-46FD-B90A-2663B874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Differences between Browser and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2658E-D289-4199-A4A3-AD5033DD0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JavaScript is used in both the Browser and the Node.js Server.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Most of the JavaScript language can be used on both sides, however the server does not have the DOM elements.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This means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document.getElementById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() and other document or window calls cannot be made on the server side.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There are more implementation methods for Node.js and in future lectures we will be investigate them!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052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Javascript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JavaScript was originally Developed as a scripting language for Netscape web browser in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Despite it’s name, it is not related to Java except for some similar syntax and function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JavaScript has the following features: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Interpreted – not compiled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Object-oriented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Functional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Supports most basic data types such as Booleans, Integers, Floats, and Strings.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6F43-E5C2-43D0-AB72-ECF01F4A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JavaScript is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E9CB-ACC4-4CA3-9B50-AD902D2C3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JavaScript is most commonly found in the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Most browsers now support JavaScript including mobile browsers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The Node.js server environment allows JavaScript to be used to write a server code</a:t>
            </a:r>
          </a:p>
          <a:p>
            <a:pPr marL="7937" lvl="1" indent="0">
              <a:buNone/>
            </a:pPr>
            <a:r>
              <a:rPr lang="en-AU" sz="1800" b="1" dirty="0">
                <a:solidFill>
                  <a:schemeClr val="bg2">
                    <a:lumMod val="75000"/>
                  </a:schemeClr>
                </a:solidFill>
              </a:rPr>
              <a:t>Applications</a:t>
            </a:r>
          </a:p>
          <a:p>
            <a:pPr marL="750887" lvl="2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Some applications support customisation through JavaScript scripts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939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F0B6-07BC-4576-8E5C-83270F0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 Object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E29BD-CECB-4D0D-8C02-3D5D3104D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way JavaScript interacts with a web page is through the Document Object Model, abbreviated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DOM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DOM is a hierarchy of objects that represent a web page’s: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Tags and attributes (including styles)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Structure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Through the DOM JavaScript can performed the following: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Access information about a web page: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Find a specific tag by tag name, class name, or id.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Access the attributes and contents of a tag.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Change the contents of a web page: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Modify tag attributes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Add event handlers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Create new tags and insert into the DOM</a:t>
            </a:r>
          </a:p>
        </p:txBody>
      </p:sp>
    </p:spTree>
    <p:extLst>
      <p:ext uri="{BB962C8B-B14F-4D97-AF65-F5344CB8AC3E}">
        <p14:creationId xmlns:p14="http://schemas.microsoft.com/office/powerpoint/2010/main" val="246575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D6D9-9E06-442F-A3DC-90BC9FC4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14E5F-235A-4F81-B4BF-A16D5221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DOM consists of the following hierarchy of JavaScript variables: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Window: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Document: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Head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en-AU" sz="1800" dirty="0">
                <a:solidFill>
                  <a:schemeClr val="bg2">
                    <a:lumMod val="75000"/>
                  </a:schemeClr>
                </a:solidFill>
              </a:rPr>
              <a:t>Body</a:t>
            </a: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JavaScript runs within a page and is automatically in the context of window, so “window” only needs to be used if directly accessing aspects of window.</a:t>
            </a:r>
          </a:p>
          <a:p>
            <a:pPr marL="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E.g. 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window.document.getElementById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(“subheading”);</a:t>
            </a: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	needs only be: 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document.getlementById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(“subheading”);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920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EFB8-9287-49B0-ADBA-3DE93198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a DOM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3E8B-1547-4D9C-8DB7-99F566665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“document” variable includes functions to access specific HTML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HTML tags can be identified through tag name, id, name attribute or class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When accessing by tag, class name or name a list of matching elements is returned.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When accessing by id only one element is returned.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65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7314-824B-4ABA-81FD-DF744FB6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a DOM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8780-6D80-44C4-AB3A-E273D2D30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err="1">
                <a:solidFill>
                  <a:schemeClr val="bg2">
                    <a:lumMod val="75000"/>
                  </a:schemeClr>
                </a:solidFill>
              </a:rPr>
              <a:t>document.getElementById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() 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is used to access an element via its id.</a:t>
            </a:r>
          </a:p>
          <a:p>
            <a:pPr marL="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&lt;div id=“nav”&gt;&lt;/div&gt;    can be accessed with </a:t>
            </a:r>
            <a:r>
              <a:rPr lang="en-AU" b="1" dirty="0" err="1">
                <a:solidFill>
                  <a:schemeClr val="bg2">
                    <a:lumMod val="75000"/>
                  </a:schemeClr>
                </a:solidFill>
              </a:rPr>
              <a:t>document.getElementById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(“nav”);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b="1" dirty="0" err="1">
                <a:solidFill>
                  <a:schemeClr val="bg2">
                    <a:lumMod val="75000"/>
                  </a:schemeClr>
                </a:solidFill>
              </a:rPr>
              <a:t>document.getElementsByTagName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(“div”)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returns an array where each entry in the array is an element that matches the tag name “&lt;div&gt;”.</a:t>
            </a:r>
          </a:p>
          <a:p>
            <a:pPr marL="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If you would like the first div you could access it via an array index.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b="1" dirty="0" err="1">
                <a:solidFill>
                  <a:schemeClr val="bg2">
                    <a:lumMod val="75000"/>
                  </a:schemeClr>
                </a:solidFill>
              </a:rPr>
              <a:t>document.getElementsByTagName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(“div”)[0];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632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CE5-8092-411D-8D50-D974E7BE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Javascript</a:t>
            </a:r>
            <a:r>
              <a:rPr lang="en-AU" dirty="0"/>
              <a:t>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DC8B-C6D4-42B9-BE62-EB27D13B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004050"/>
            <a:ext cx="8222100" cy="37128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JavaScript, variables have no declared type.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Instead of a keyword type like int,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is used to declare a variable, for example: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Java:    		int x = 0;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C++: 		int x =0;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JavaScript:   	let x = 0;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fact,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variables don’t have to be declared.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x = 0;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x = x + 1;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However not declaring a variable is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recommended.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936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47EE-6D65-40F9-988D-56A951DD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Variable and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40FF-32DA-4B98-BEFE-2BD6AFB25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JavaScript has: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Booleans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Strings (either in double quotes or single quotes)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Integers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Floating Point numbers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Null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Undefined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Object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Comments are the same as most programming languages.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Single line comments are made with two slashes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//This is a single line comment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Multi-line comments are everything between /* */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/*This is a multi-line comment */</a:t>
            </a:r>
            <a:endParaRPr lang="en-A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2744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768</Words>
  <Application>Microsoft Office PowerPoint</Application>
  <PresentationFormat>On-screen Show (16:9)</PresentationFormat>
  <Paragraphs>143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Javascript</vt:lpstr>
      <vt:lpstr>Javascript</vt:lpstr>
      <vt:lpstr>Where JavaScript is Used</vt:lpstr>
      <vt:lpstr>Document Object Model</vt:lpstr>
      <vt:lpstr>DOM Hierarchy</vt:lpstr>
      <vt:lpstr>Accessing a DOM element</vt:lpstr>
      <vt:lpstr>Accessing a DOM element</vt:lpstr>
      <vt:lpstr>Javascript Variables</vt:lpstr>
      <vt:lpstr>Types of Variable and Comments</vt:lpstr>
      <vt:lpstr>Conditional Statements</vt:lpstr>
      <vt:lpstr>For Loops</vt:lpstr>
      <vt:lpstr>Functions</vt:lpstr>
      <vt:lpstr>Strings</vt:lpstr>
      <vt:lpstr>Differences between Browser and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165</cp:revision>
  <dcterms:modified xsi:type="dcterms:W3CDTF">2019-05-08T00:33:00Z</dcterms:modified>
</cp:coreProperties>
</file>