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80" r:id="rId4"/>
    <p:sldId id="281" r:id="rId5"/>
    <p:sldId id="289" r:id="rId6"/>
    <p:sldId id="282" r:id="rId7"/>
    <p:sldId id="283" r:id="rId8"/>
    <p:sldId id="284" r:id="rId9"/>
    <p:sldId id="285" r:id="rId10"/>
    <p:sldId id="286" r:id="rId11"/>
    <p:sldId id="288" r:id="rId12"/>
    <p:sldId id="290" r:id="rId13"/>
  </p:sldIdLst>
  <p:sldSz cx="9144000" cy="5143500" type="screen16x9"/>
  <p:notesSz cx="6858000" cy="9144000"/>
  <p:embeddedFontLst>
    <p:embeddedFont>
      <p:font typeface="OCR A Extended" panose="02010509020102010303" pitchFamily="50" charset="0"/>
      <p:regular r:id="rId15"/>
    </p:embeddedFon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04e1ea1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04e1ea1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4184470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7393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52375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4124082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72997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hallow Title"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2" name="Google Shape;42;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5" name="Google Shape;45;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50" name="Google Shape;50;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2" name="Google Shape;52;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7" name="Google Shape;57;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AU"/>
              <a:t>Arrow Function and </a:t>
            </a:r>
            <a:r>
              <a:rPr lang="en-AU" err="1"/>
              <a:t>Callback</a:t>
            </a:r>
            <a:endParaRPr/>
          </a:p>
        </p:txBody>
      </p:sp>
      <p:sp>
        <p:nvSpPr>
          <p:cNvPr id="69" name="Google Shape;69;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42900" algn="l" rtl="0">
              <a:spcBef>
                <a:spcPts val="0"/>
              </a:spcBef>
              <a:spcAft>
                <a:spcPts val="0"/>
              </a:spcAft>
              <a:buSzPts val="1800"/>
              <a:buChar char="●"/>
            </a:pPr>
            <a:r>
              <a:rPr lang="en-AU"/>
              <a:t>Arrow Functions</a:t>
            </a:r>
            <a:endParaRPr/>
          </a:p>
          <a:p>
            <a:pPr marL="457200" lvl="0" indent="-342900" algn="l" rtl="0">
              <a:spcBef>
                <a:spcPts val="0"/>
              </a:spcBef>
              <a:spcAft>
                <a:spcPts val="0"/>
              </a:spcAft>
              <a:buSzPts val="1800"/>
              <a:buChar char="●"/>
            </a:pPr>
            <a:r>
              <a:rPr lang="en-AU" err="1"/>
              <a:t>Callback</a:t>
            </a:r>
            <a:endParaRPr/>
          </a:p>
          <a:p>
            <a:pPr marL="457200" lvl="0" indent="-342900" algn="l" rtl="0">
              <a:spcBef>
                <a:spcPts val="0"/>
              </a:spcBef>
              <a:spcAft>
                <a:spcPts val="0"/>
              </a:spcAft>
              <a:buSzPts val="1800"/>
              <a:buChar char="●"/>
            </a:pPr>
            <a:r>
              <a:rPr lang="en-AU"/>
              <a:t>Event Loop with </a:t>
            </a:r>
            <a:r>
              <a:rPr lang="en-AU" err="1"/>
              <a:t>Callbacks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47EE-6D65-40F9-988D-56A951DD5885}"/>
              </a:ext>
            </a:extLst>
          </p:cNvPr>
          <p:cNvSpPr>
            <a:spLocks noGrp="1"/>
          </p:cNvSpPr>
          <p:nvPr>
            <p:ph type="title"/>
          </p:nvPr>
        </p:nvSpPr>
        <p:spPr/>
        <p:txBody>
          <a:bodyPr/>
          <a:lstStyle/>
          <a:p>
            <a:r>
              <a:rPr lang="en-AU" dirty="0"/>
              <a:t>The Event Loop (3)</a:t>
            </a:r>
          </a:p>
        </p:txBody>
      </p:sp>
      <p:sp>
        <p:nvSpPr>
          <p:cNvPr id="3" name="Text Placeholder 2">
            <a:extLst>
              <a:ext uri="{FF2B5EF4-FFF2-40B4-BE49-F238E27FC236}">
                <a16:creationId xmlns:a16="http://schemas.microsoft.com/office/drawing/2014/main" id="{0ABB40FF-32DA-4B98-BEFE-2BD6AFB259B5}"/>
              </a:ext>
            </a:extLst>
          </p:cNvPr>
          <p:cNvSpPr>
            <a:spLocks noGrp="1"/>
          </p:cNvSpPr>
          <p:nvPr>
            <p:ph type="body" idx="1"/>
          </p:nvPr>
        </p:nvSpPr>
        <p:spPr/>
        <p:txBody>
          <a:bodyPr/>
          <a:lstStyle/>
          <a:p>
            <a:r>
              <a:rPr lang="en-US" altLang="zh-CN" dirty="0">
                <a:solidFill>
                  <a:schemeClr val="bg2"/>
                </a:solidFill>
              </a:rPr>
              <a:t>So, for example, when an Ajax request to fetch some data from the server,  the “response” code is set up in a function (the “callback”), and the JS Engine tells the hosting environment: “Hey, I’m going to suspend execution for now, but whenever you finish with that network request, and you have some data, please </a:t>
            </a:r>
            <a:r>
              <a:rPr lang="en-US" altLang="zh-CN" i="1" dirty="0">
                <a:solidFill>
                  <a:schemeClr val="bg2"/>
                </a:solidFill>
              </a:rPr>
              <a:t>call</a:t>
            </a:r>
            <a:r>
              <a:rPr lang="en-US" altLang="zh-CN" dirty="0">
                <a:solidFill>
                  <a:schemeClr val="bg2"/>
                </a:solidFill>
              </a:rPr>
              <a:t> this function </a:t>
            </a:r>
            <a:r>
              <a:rPr lang="en-US" altLang="zh-CN" i="1" dirty="0">
                <a:solidFill>
                  <a:schemeClr val="bg2"/>
                </a:solidFill>
              </a:rPr>
              <a:t>back</a:t>
            </a:r>
            <a:r>
              <a:rPr lang="en-US" altLang="zh-CN" dirty="0">
                <a:solidFill>
                  <a:schemeClr val="bg2"/>
                </a:solidFill>
              </a:rPr>
              <a:t>.”</a:t>
            </a:r>
          </a:p>
          <a:p>
            <a:r>
              <a:rPr lang="en-US" altLang="zh-CN" dirty="0">
                <a:solidFill>
                  <a:schemeClr val="bg2"/>
                </a:solidFill>
              </a:rPr>
              <a:t>The browser is then set up to listen for the response from the network, and when it has something to return to you, it will schedule the callback function to be executed by inserting it into the </a:t>
            </a:r>
            <a:r>
              <a:rPr lang="en-US" altLang="zh-CN" i="1" dirty="0">
                <a:solidFill>
                  <a:schemeClr val="bg2"/>
                </a:solidFill>
              </a:rPr>
              <a:t>event loop</a:t>
            </a:r>
            <a:r>
              <a:rPr lang="en-US" altLang="zh-CN" dirty="0">
                <a:solidFill>
                  <a:schemeClr val="bg2"/>
                </a:solidFill>
              </a:rPr>
              <a:t>.</a:t>
            </a:r>
          </a:p>
          <a:p>
            <a:pPr marL="114300" indent="0">
              <a:buNone/>
            </a:pPr>
            <a:endParaRPr lang="en-US">
              <a:solidFill>
                <a:schemeClr val="accent3">
                  <a:lumMod val="75000"/>
                </a:schemeClr>
              </a:solidFill>
            </a:endParaRPr>
          </a:p>
          <a:p>
            <a:pPr marL="114300" indent="0">
              <a:buNone/>
            </a:pPr>
            <a:endParaRPr lang="en-AU">
              <a:solidFill>
                <a:schemeClr val="accent3">
                  <a:lumMod val="75000"/>
                </a:schemeClr>
              </a:solidFill>
            </a:endParaRPr>
          </a:p>
        </p:txBody>
      </p:sp>
    </p:spTree>
    <p:extLst>
      <p:ext uri="{BB962C8B-B14F-4D97-AF65-F5344CB8AC3E}">
        <p14:creationId xmlns:p14="http://schemas.microsoft.com/office/powerpoint/2010/main" val="1081027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94EC-61CE-4B49-8A9B-EA6BE12977A4}"/>
              </a:ext>
            </a:extLst>
          </p:cNvPr>
          <p:cNvSpPr>
            <a:spLocks noGrp="1"/>
          </p:cNvSpPr>
          <p:nvPr>
            <p:ph type="title"/>
          </p:nvPr>
        </p:nvSpPr>
        <p:spPr/>
        <p:txBody>
          <a:bodyPr/>
          <a:lstStyle/>
          <a:p>
            <a:r>
              <a:rPr lang="en-US" altLang="zh-CN"/>
              <a:t>Scope Issues with Callbacks Inside Loops</a:t>
            </a:r>
            <a:endParaRPr lang="en-AU"/>
          </a:p>
        </p:txBody>
      </p:sp>
      <p:sp>
        <p:nvSpPr>
          <p:cNvPr id="3" name="Text Placeholder 2">
            <a:extLst>
              <a:ext uri="{FF2B5EF4-FFF2-40B4-BE49-F238E27FC236}">
                <a16:creationId xmlns:a16="http://schemas.microsoft.com/office/drawing/2014/main" id="{E1A752D0-D3AE-4EDB-B684-9EB44992A90E}"/>
              </a:ext>
            </a:extLst>
          </p:cNvPr>
          <p:cNvSpPr>
            <a:spLocks noGrp="1"/>
          </p:cNvSpPr>
          <p:nvPr>
            <p:ph type="body" idx="1"/>
          </p:nvPr>
        </p:nvSpPr>
        <p:spPr>
          <a:xfrm>
            <a:off x="460950" y="871804"/>
            <a:ext cx="8222100" cy="3712800"/>
          </a:xfrm>
        </p:spPr>
        <p:txBody>
          <a:bodyPr/>
          <a:lstStyle/>
          <a:p>
            <a:pPr marL="114300" indent="0">
              <a:buNone/>
            </a:pPr>
            <a:r>
              <a:rPr lang="en-US" altLang="zh-CN">
                <a:solidFill>
                  <a:schemeClr val="bg2">
                    <a:lumMod val="75000"/>
                  </a:schemeClr>
                </a:solidFill>
              </a:rPr>
              <a:t>A callback inside of a for-loop might encounter some unexpected behavior. Think about what you would expect the following two codes below to do:</a:t>
            </a:r>
            <a:endParaRPr lang="en-US"/>
          </a:p>
          <a:p>
            <a:pPr marL="114300" indent="0">
              <a:buNone/>
            </a:pPr>
            <a:endParaRPr lang="en-AU">
              <a:solidFill>
                <a:schemeClr val="bg2">
                  <a:lumMod val="75000"/>
                </a:schemeClr>
              </a:solidFill>
            </a:endParaRPr>
          </a:p>
        </p:txBody>
      </p:sp>
      <p:pic>
        <p:nvPicPr>
          <p:cNvPr id="4" name="Picture 3">
            <a:extLst>
              <a:ext uri="{FF2B5EF4-FFF2-40B4-BE49-F238E27FC236}">
                <a16:creationId xmlns:a16="http://schemas.microsoft.com/office/drawing/2014/main" id="{8EBFF14B-E87B-4661-A651-C3BE1A2D30EF}"/>
              </a:ext>
            </a:extLst>
          </p:cNvPr>
          <p:cNvPicPr>
            <a:picLocks noChangeAspect="1"/>
          </p:cNvPicPr>
          <p:nvPr/>
        </p:nvPicPr>
        <p:blipFill>
          <a:blip r:embed="rId2"/>
          <a:stretch>
            <a:fillRect/>
          </a:stretch>
        </p:blipFill>
        <p:spPr>
          <a:xfrm>
            <a:off x="1097472" y="1662103"/>
            <a:ext cx="5476875" cy="1628775"/>
          </a:xfrm>
          <a:prstGeom prst="rect">
            <a:avLst/>
          </a:prstGeom>
        </p:spPr>
      </p:pic>
      <p:pic>
        <p:nvPicPr>
          <p:cNvPr id="5" name="Picture 4">
            <a:extLst>
              <a:ext uri="{FF2B5EF4-FFF2-40B4-BE49-F238E27FC236}">
                <a16:creationId xmlns:a16="http://schemas.microsoft.com/office/drawing/2014/main" id="{250BB1E4-9F23-4A3A-A3D9-470D50AD97A4}"/>
              </a:ext>
            </a:extLst>
          </p:cNvPr>
          <p:cNvPicPr>
            <a:picLocks noChangeAspect="1"/>
          </p:cNvPicPr>
          <p:nvPr/>
        </p:nvPicPr>
        <p:blipFill>
          <a:blip r:embed="rId3"/>
          <a:stretch>
            <a:fillRect/>
          </a:stretch>
        </p:blipFill>
        <p:spPr>
          <a:xfrm>
            <a:off x="2688695" y="3359812"/>
            <a:ext cx="5562600" cy="1724025"/>
          </a:xfrm>
          <a:prstGeom prst="rect">
            <a:avLst/>
          </a:prstGeom>
        </p:spPr>
      </p:pic>
    </p:spTree>
    <p:extLst>
      <p:ext uri="{BB962C8B-B14F-4D97-AF65-F5344CB8AC3E}">
        <p14:creationId xmlns:p14="http://schemas.microsoft.com/office/powerpoint/2010/main" val="3723500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DBED1-61D7-4828-8700-C31C9ED36D64}"/>
              </a:ext>
            </a:extLst>
          </p:cNvPr>
          <p:cNvSpPr>
            <a:spLocks noGrp="1"/>
          </p:cNvSpPr>
          <p:nvPr>
            <p:ph type="title"/>
          </p:nvPr>
        </p:nvSpPr>
        <p:spPr/>
        <p:txBody>
          <a:bodyPr/>
          <a:lstStyle/>
          <a:p>
            <a:r>
              <a:rPr lang="en-AU" dirty="0"/>
              <a:t>Explanation of scope issue</a:t>
            </a:r>
          </a:p>
        </p:txBody>
      </p:sp>
      <p:sp>
        <p:nvSpPr>
          <p:cNvPr id="3" name="Text Placeholder 2">
            <a:extLst>
              <a:ext uri="{FF2B5EF4-FFF2-40B4-BE49-F238E27FC236}">
                <a16:creationId xmlns:a16="http://schemas.microsoft.com/office/drawing/2014/main" id="{FE7E4EC3-FF52-4D90-9B24-D3CBE85A73FA}"/>
              </a:ext>
            </a:extLst>
          </p:cNvPr>
          <p:cNvSpPr>
            <a:spLocks noGrp="1"/>
          </p:cNvSpPr>
          <p:nvPr>
            <p:ph type="body" idx="1"/>
          </p:nvPr>
        </p:nvSpPr>
        <p:spPr/>
        <p:txBody>
          <a:bodyPr/>
          <a:lstStyle/>
          <a:p>
            <a:r>
              <a:rPr lang="en-AU" dirty="0">
                <a:solidFill>
                  <a:schemeClr val="bg2">
                    <a:lumMod val="75000"/>
                  </a:schemeClr>
                </a:solidFill>
              </a:rPr>
              <a:t>The key to this example is the difference in scope of the looping index variable “</a:t>
            </a:r>
            <a:r>
              <a:rPr lang="en-AU" dirty="0" err="1">
                <a:solidFill>
                  <a:schemeClr val="bg2">
                    <a:lumMod val="75000"/>
                  </a:schemeClr>
                </a:solidFill>
              </a:rPr>
              <a:t>i</a:t>
            </a:r>
            <a:r>
              <a:rPr lang="en-AU" dirty="0">
                <a:solidFill>
                  <a:schemeClr val="bg2">
                    <a:lumMod val="75000"/>
                  </a:schemeClr>
                </a:solidFill>
              </a:rPr>
              <a:t>”</a:t>
            </a:r>
          </a:p>
          <a:p>
            <a:r>
              <a:rPr lang="en-AU" dirty="0">
                <a:solidFill>
                  <a:schemeClr val="bg2">
                    <a:lumMod val="75000"/>
                  </a:schemeClr>
                </a:solidFill>
              </a:rPr>
              <a:t>var “</a:t>
            </a:r>
            <a:r>
              <a:rPr lang="en-AU" dirty="0" err="1">
                <a:solidFill>
                  <a:schemeClr val="bg2">
                    <a:lumMod val="75000"/>
                  </a:schemeClr>
                </a:solidFill>
              </a:rPr>
              <a:t>i</a:t>
            </a:r>
            <a:r>
              <a:rPr lang="en-AU" dirty="0">
                <a:solidFill>
                  <a:schemeClr val="bg2">
                    <a:lumMod val="75000"/>
                  </a:schemeClr>
                </a:solidFill>
              </a:rPr>
              <a:t>” sets the scope of the variable to be global or a least to the function</a:t>
            </a:r>
          </a:p>
          <a:p>
            <a:r>
              <a:rPr lang="en-AU" dirty="0">
                <a:solidFill>
                  <a:schemeClr val="bg2">
                    <a:lumMod val="75000"/>
                  </a:schemeClr>
                </a:solidFill>
              </a:rPr>
              <a:t>let “</a:t>
            </a:r>
            <a:r>
              <a:rPr lang="en-AU" dirty="0" err="1">
                <a:solidFill>
                  <a:schemeClr val="bg2">
                    <a:lumMod val="75000"/>
                  </a:schemeClr>
                </a:solidFill>
              </a:rPr>
              <a:t>i</a:t>
            </a:r>
            <a:r>
              <a:rPr lang="en-AU" dirty="0">
                <a:solidFill>
                  <a:schemeClr val="bg2">
                    <a:lumMod val="75000"/>
                  </a:schemeClr>
                </a:solidFill>
              </a:rPr>
              <a:t>” sets the scope of the variable to the block (inside the loop).</a:t>
            </a:r>
          </a:p>
          <a:p>
            <a:r>
              <a:rPr lang="en-AU" dirty="0">
                <a:solidFill>
                  <a:schemeClr val="bg2">
                    <a:lumMod val="75000"/>
                  </a:schemeClr>
                </a:solidFill>
              </a:rPr>
              <a:t>The first iteration of the “var” loop calls the </a:t>
            </a:r>
            <a:r>
              <a:rPr lang="en-AU" dirty="0" err="1">
                <a:solidFill>
                  <a:schemeClr val="bg2">
                    <a:lumMod val="75000"/>
                  </a:schemeClr>
                </a:solidFill>
              </a:rPr>
              <a:t>setTimeout</a:t>
            </a:r>
            <a:r>
              <a:rPr lang="en-AU" dirty="0">
                <a:solidFill>
                  <a:schemeClr val="bg2">
                    <a:lumMod val="75000"/>
                  </a:schemeClr>
                </a:solidFill>
              </a:rPr>
              <a:t> function and the </a:t>
            </a:r>
            <a:r>
              <a:rPr lang="en-AU" dirty="0" err="1">
                <a:solidFill>
                  <a:schemeClr val="bg2">
                    <a:lumMod val="75000"/>
                  </a:schemeClr>
                </a:solidFill>
              </a:rPr>
              <a:t>callback</a:t>
            </a:r>
            <a:r>
              <a:rPr lang="en-AU" dirty="0">
                <a:solidFill>
                  <a:schemeClr val="bg2">
                    <a:lumMod val="75000"/>
                  </a:schemeClr>
                </a:solidFill>
              </a:rPr>
              <a:t> function utilises the value of “</a:t>
            </a:r>
            <a:r>
              <a:rPr lang="en-AU" dirty="0" err="1">
                <a:solidFill>
                  <a:schemeClr val="bg2">
                    <a:lumMod val="75000"/>
                  </a:schemeClr>
                </a:solidFill>
              </a:rPr>
              <a:t>i</a:t>
            </a:r>
            <a:r>
              <a:rPr lang="en-AU" dirty="0">
                <a:solidFill>
                  <a:schemeClr val="bg2">
                    <a:lumMod val="75000"/>
                  </a:schemeClr>
                </a:solidFill>
              </a:rPr>
              <a:t>” as it is set at the time it gets called back. In this case all iteration of the loop complete before the first of the </a:t>
            </a:r>
            <a:r>
              <a:rPr lang="en-AU" dirty="0" err="1">
                <a:solidFill>
                  <a:schemeClr val="bg2">
                    <a:lumMod val="75000"/>
                  </a:schemeClr>
                </a:solidFill>
              </a:rPr>
              <a:t>callbacks</a:t>
            </a:r>
            <a:r>
              <a:rPr lang="en-AU" dirty="0">
                <a:solidFill>
                  <a:schemeClr val="bg2">
                    <a:lumMod val="75000"/>
                  </a:schemeClr>
                </a:solidFill>
              </a:rPr>
              <a:t> are returned. At this time the global value of “</a:t>
            </a:r>
            <a:r>
              <a:rPr lang="en-AU" dirty="0" err="1">
                <a:solidFill>
                  <a:schemeClr val="bg2">
                    <a:lumMod val="75000"/>
                  </a:schemeClr>
                </a:solidFill>
              </a:rPr>
              <a:t>i</a:t>
            </a:r>
            <a:r>
              <a:rPr lang="en-AU" dirty="0">
                <a:solidFill>
                  <a:schemeClr val="bg2">
                    <a:lumMod val="75000"/>
                  </a:schemeClr>
                </a:solidFill>
              </a:rPr>
              <a:t>” is 4 and all </a:t>
            </a:r>
            <a:r>
              <a:rPr lang="en-AU" dirty="0" err="1">
                <a:solidFill>
                  <a:schemeClr val="bg2">
                    <a:lumMod val="75000"/>
                  </a:schemeClr>
                </a:solidFill>
              </a:rPr>
              <a:t>callbacks</a:t>
            </a:r>
            <a:r>
              <a:rPr lang="en-AU" dirty="0">
                <a:solidFill>
                  <a:schemeClr val="bg2">
                    <a:lumMod val="75000"/>
                  </a:schemeClr>
                </a:solidFill>
              </a:rPr>
              <a:t> come back the same.  </a:t>
            </a:r>
          </a:p>
          <a:p>
            <a:r>
              <a:rPr lang="en-AU" dirty="0">
                <a:solidFill>
                  <a:schemeClr val="bg2">
                    <a:lumMod val="75000"/>
                  </a:schemeClr>
                </a:solidFill>
              </a:rPr>
              <a:t>When using the “let” block scope the values return as expected as 1,2,3.</a:t>
            </a:r>
          </a:p>
        </p:txBody>
      </p:sp>
    </p:spTree>
    <p:extLst>
      <p:ext uri="{BB962C8B-B14F-4D97-AF65-F5344CB8AC3E}">
        <p14:creationId xmlns:p14="http://schemas.microsoft.com/office/powerpoint/2010/main" val="3377643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AU"/>
              <a:t>Arrow Function</a:t>
            </a:r>
            <a:endParaRPr/>
          </a:p>
        </p:txBody>
      </p:sp>
      <p:sp>
        <p:nvSpPr>
          <p:cNvPr id="75" name="Google Shape;75;p14"/>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altLang="zh-CN">
                <a:solidFill>
                  <a:schemeClr val="bg2"/>
                </a:solidFill>
              </a:rPr>
              <a:t>Arrow functions are a more concise syntax for writing function expressions</a:t>
            </a:r>
            <a:r>
              <a:rPr lang="en-AU">
                <a:solidFill>
                  <a:schemeClr val="bg2"/>
                </a:solidFill>
              </a:rPr>
              <a:t>. </a:t>
            </a:r>
            <a:r>
              <a:rPr lang="en-US" altLang="zh-CN">
                <a:solidFill>
                  <a:schemeClr val="bg2"/>
                </a:solidFill>
              </a:rPr>
              <a:t>They utilize a token,  =&gt; , that looks like a fat arrow.</a:t>
            </a:r>
          </a:p>
          <a:p>
            <a:pPr marL="285750" indent="-285750">
              <a:buFont typeface="Arial" panose="020B0604020202020204" pitchFamily="34" charset="0"/>
              <a:buChar char="•"/>
            </a:pPr>
            <a:endParaRPr lang="en-AU">
              <a:solidFill>
                <a:schemeClr val="bg2">
                  <a:lumMod val="75000"/>
                </a:schemeClr>
              </a:solidFill>
            </a:endParaRPr>
          </a:p>
          <a:p>
            <a:pPr marL="285750" indent="-285750">
              <a:buFont typeface="Arial" panose="020B0604020202020204" pitchFamily="34" charset="0"/>
              <a:buChar char="•"/>
            </a:pPr>
            <a:r>
              <a:rPr lang="en-AU">
                <a:solidFill>
                  <a:schemeClr val="bg2">
                    <a:lumMod val="75000"/>
                  </a:schemeClr>
                </a:solidFill>
              </a:rPr>
              <a:t>Basic syntax of arrow function:</a:t>
            </a:r>
          </a:p>
          <a:p>
            <a:pPr marL="0" indent="0">
              <a:buNone/>
            </a:pPr>
            <a:endParaRPr lang="en-AU">
              <a:solidFill>
                <a:schemeClr val="bg2">
                  <a:lumMod val="75000"/>
                </a:schemeClr>
              </a:solidFill>
            </a:endParaRPr>
          </a:p>
          <a:p>
            <a:pPr marL="0" indent="0">
              <a:buNone/>
            </a:pPr>
            <a:r>
              <a:rPr lang="en-AU">
                <a:solidFill>
                  <a:schemeClr val="bg2">
                    <a:lumMod val="75000"/>
                  </a:schemeClr>
                </a:solidFill>
              </a:rPr>
              <a:t>      (param1, param2, </a:t>
            </a:r>
            <a:r>
              <a:rPr lang="en-AU" err="1">
                <a:solidFill>
                  <a:schemeClr val="bg2">
                    <a:lumMod val="75000"/>
                  </a:schemeClr>
                </a:solidFill>
              </a:rPr>
              <a:t>paramN</a:t>
            </a:r>
            <a:r>
              <a:rPr lang="en-AU">
                <a:solidFill>
                  <a:schemeClr val="bg2">
                    <a:lumMod val="75000"/>
                  </a:schemeClr>
                </a:solidFill>
              </a:rPr>
              <a:t>) =&gt; expression</a:t>
            </a:r>
          </a:p>
          <a:p>
            <a:pPr marL="0" indent="0">
              <a:buNone/>
            </a:pPr>
            <a:endParaRPr lang="en-AU">
              <a:solidFill>
                <a:schemeClr val="bg2">
                  <a:lumMod val="75000"/>
                </a:schemeClr>
              </a:solidFill>
            </a:endParaRPr>
          </a:p>
          <a:p>
            <a:pPr marL="285750" indent="-285750">
              <a:buFont typeface="Arial" panose="020B0604020202020204" pitchFamily="34" charset="0"/>
              <a:buChar char="•"/>
            </a:pPr>
            <a:endParaRPr lang="en-US">
              <a:solidFill>
                <a:schemeClr val="bg2">
                  <a:lumMod val="75000"/>
                </a:schemeClr>
              </a:solidFill>
            </a:endParaRPr>
          </a:p>
          <a:p>
            <a:pPr marL="0" marR="0" lvl="0" indent="0" algn="l" rtl="0">
              <a:lnSpc>
                <a:spcPct val="115000"/>
              </a:lnSpc>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6F43-E5C2-43D0-AB72-ECF01F4A0823}"/>
              </a:ext>
            </a:extLst>
          </p:cNvPr>
          <p:cNvSpPr>
            <a:spLocks noGrp="1"/>
          </p:cNvSpPr>
          <p:nvPr>
            <p:ph type="title"/>
          </p:nvPr>
        </p:nvSpPr>
        <p:spPr/>
        <p:txBody>
          <a:bodyPr/>
          <a:lstStyle/>
          <a:p>
            <a:r>
              <a:rPr lang="en-AU"/>
              <a:t>Arrow Function Example </a:t>
            </a:r>
          </a:p>
        </p:txBody>
      </p:sp>
      <p:pic>
        <p:nvPicPr>
          <p:cNvPr id="4" name="Picture 3">
            <a:extLst>
              <a:ext uri="{FF2B5EF4-FFF2-40B4-BE49-F238E27FC236}">
                <a16:creationId xmlns:a16="http://schemas.microsoft.com/office/drawing/2014/main" id="{0B385CFB-941F-4FD1-8B7C-116856893313}"/>
              </a:ext>
            </a:extLst>
          </p:cNvPr>
          <p:cNvPicPr>
            <a:picLocks noChangeAspect="1"/>
          </p:cNvPicPr>
          <p:nvPr/>
        </p:nvPicPr>
        <p:blipFill>
          <a:blip r:embed="rId3"/>
          <a:stretch>
            <a:fillRect/>
          </a:stretch>
        </p:blipFill>
        <p:spPr>
          <a:xfrm>
            <a:off x="816503" y="1464733"/>
            <a:ext cx="5953125" cy="2247900"/>
          </a:xfrm>
          <a:prstGeom prst="rect">
            <a:avLst/>
          </a:prstGeom>
        </p:spPr>
      </p:pic>
      <p:sp>
        <p:nvSpPr>
          <p:cNvPr id="3" name="Text Placeholder 2">
            <a:extLst>
              <a:ext uri="{FF2B5EF4-FFF2-40B4-BE49-F238E27FC236}">
                <a16:creationId xmlns:a16="http://schemas.microsoft.com/office/drawing/2014/main" id="{07D9E9CB-ACC4-4CA3-9B50-AD902D2C3560}"/>
              </a:ext>
            </a:extLst>
          </p:cNvPr>
          <p:cNvSpPr>
            <a:spLocks noGrp="1"/>
          </p:cNvSpPr>
          <p:nvPr>
            <p:ph type="body" idx="1"/>
          </p:nvPr>
        </p:nvSpPr>
        <p:spPr/>
        <p:txBody>
          <a:bodyPr/>
          <a:lstStyle/>
          <a:p>
            <a:pPr marL="114300" indent="0">
              <a:buNone/>
            </a:pPr>
            <a:endParaRPr lang="en-AU"/>
          </a:p>
        </p:txBody>
      </p:sp>
    </p:spTree>
    <p:extLst>
      <p:ext uri="{BB962C8B-B14F-4D97-AF65-F5344CB8AC3E}">
        <p14:creationId xmlns:p14="http://schemas.microsoft.com/office/powerpoint/2010/main" val="292939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F0B6-07BC-4576-8E5C-83270F008990}"/>
              </a:ext>
            </a:extLst>
          </p:cNvPr>
          <p:cNvSpPr>
            <a:spLocks noGrp="1"/>
          </p:cNvSpPr>
          <p:nvPr>
            <p:ph type="title"/>
          </p:nvPr>
        </p:nvSpPr>
        <p:spPr/>
        <p:txBody>
          <a:bodyPr/>
          <a:lstStyle/>
          <a:p>
            <a:r>
              <a:rPr lang="en-AU"/>
              <a:t>More Arrow Function Examples</a:t>
            </a:r>
          </a:p>
        </p:txBody>
      </p:sp>
      <p:pic>
        <p:nvPicPr>
          <p:cNvPr id="4" name="Picture 3">
            <a:extLst>
              <a:ext uri="{FF2B5EF4-FFF2-40B4-BE49-F238E27FC236}">
                <a16:creationId xmlns:a16="http://schemas.microsoft.com/office/drawing/2014/main" id="{4F8D8057-C68F-48D8-B675-0B5F0B7B8CCB}"/>
              </a:ext>
            </a:extLst>
          </p:cNvPr>
          <p:cNvPicPr>
            <a:picLocks noChangeAspect="1"/>
          </p:cNvPicPr>
          <p:nvPr/>
        </p:nvPicPr>
        <p:blipFill>
          <a:blip r:embed="rId3"/>
          <a:stretch>
            <a:fillRect/>
          </a:stretch>
        </p:blipFill>
        <p:spPr>
          <a:xfrm>
            <a:off x="985837" y="1357312"/>
            <a:ext cx="7172325" cy="2428875"/>
          </a:xfrm>
          <a:prstGeom prst="rect">
            <a:avLst/>
          </a:prstGeom>
        </p:spPr>
      </p:pic>
      <p:sp>
        <p:nvSpPr>
          <p:cNvPr id="3" name="Text Placeholder 2">
            <a:extLst>
              <a:ext uri="{FF2B5EF4-FFF2-40B4-BE49-F238E27FC236}">
                <a16:creationId xmlns:a16="http://schemas.microsoft.com/office/drawing/2014/main" id="{FFCE29BD-CECB-4D0D-8C02-3D5D3104D3C5}"/>
              </a:ext>
            </a:extLst>
          </p:cNvPr>
          <p:cNvSpPr>
            <a:spLocks noGrp="1"/>
          </p:cNvSpPr>
          <p:nvPr>
            <p:ph type="body" idx="1"/>
          </p:nvPr>
        </p:nvSpPr>
        <p:spPr/>
        <p:txBody>
          <a:bodyPr/>
          <a:lstStyle/>
          <a:p>
            <a:pPr marL="285750" indent="-285750">
              <a:buFont typeface="Arial" panose="020B0604020202020204" pitchFamily="34" charset="0"/>
              <a:buChar char="•"/>
            </a:pPr>
            <a:endParaRPr lang="en-AU">
              <a:solidFill>
                <a:schemeClr val="bg2">
                  <a:lumMod val="75000"/>
                </a:schemeClr>
              </a:solidFill>
            </a:endParaRPr>
          </a:p>
        </p:txBody>
      </p:sp>
    </p:spTree>
    <p:extLst>
      <p:ext uri="{BB962C8B-B14F-4D97-AF65-F5344CB8AC3E}">
        <p14:creationId xmlns:p14="http://schemas.microsoft.com/office/powerpoint/2010/main" val="2465750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F0B6-07BC-4576-8E5C-83270F008990}"/>
              </a:ext>
            </a:extLst>
          </p:cNvPr>
          <p:cNvSpPr>
            <a:spLocks noGrp="1"/>
          </p:cNvSpPr>
          <p:nvPr>
            <p:ph type="title"/>
          </p:nvPr>
        </p:nvSpPr>
        <p:spPr/>
        <p:txBody>
          <a:bodyPr/>
          <a:lstStyle/>
          <a:p>
            <a:r>
              <a:rPr lang="en-AU"/>
              <a:t>No Binding of This </a:t>
            </a:r>
          </a:p>
        </p:txBody>
      </p:sp>
      <p:sp>
        <p:nvSpPr>
          <p:cNvPr id="3" name="Text Placeholder 2">
            <a:extLst>
              <a:ext uri="{FF2B5EF4-FFF2-40B4-BE49-F238E27FC236}">
                <a16:creationId xmlns:a16="http://schemas.microsoft.com/office/drawing/2014/main" id="{FFCE29BD-CECB-4D0D-8C02-3D5D3104D3C5}"/>
              </a:ext>
            </a:extLst>
          </p:cNvPr>
          <p:cNvSpPr>
            <a:spLocks noGrp="1"/>
          </p:cNvSpPr>
          <p:nvPr>
            <p:ph type="body" idx="1"/>
          </p:nvPr>
        </p:nvSpPr>
        <p:spPr>
          <a:xfrm>
            <a:off x="401573" y="804771"/>
            <a:ext cx="8222100" cy="4039371"/>
          </a:xfrm>
        </p:spPr>
        <p:txBody>
          <a:bodyPr/>
          <a:lstStyle/>
          <a:p>
            <a:pPr marL="285750" indent="-285750">
              <a:buFont typeface="Arial" panose="020B0604020202020204" pitchFamily="34" charset="0"/>
              <a:buChar char="•"/>
            </a:pPr>
            <a:r>
              <a:rPr lang="en-AU">
                <a:solidFill>
                  <a:schemeClr val="bg2">
                    <a:lumMod val="75000"/>
                  </a:schemeClr>
                </a:solidFill>
              </a:rPr>
              <a:t>Arrow functions </a:t>
            </a:r>
            <a:r>
              <a:rPr lang="en-AU" b="1">
                <a:solidFill>
                  <a:schemeClr val="bg2">
                    <a:lumMod val="75000"/>
                  </a:schemeClr>
                </a:solidFill>
              </a:rPr>
              <a:t>always </a:t>
            </a:r>
            <a:r>
              <a:rPr lang="en-AU">
                <a:solidFill>
                  <a:schemeClr val="bg2">
                    <a:lumMod val="75000"/>
                  </a:schemeClr>
                </a:solidFill>
              </a:rPr>
              <a:t>have a value of "this" keyword taken from the parent scope. That is, they don’t have any intrinsic, own this value.</a:t>
            </a:r>
          </a:p>
          <a:p>
            <a:pPr marL="285750" indent="-285750">
              <a:lnSpc>
                <a:spcPct val="114999"/>
              </a:lnSpc>
              <a:buFont typeface="Arial" panose="020B0604020202020204" pitchFamily="34" charset="0"/>
              <a:buChar char="•"/>
            </a:pPr>
            <a:endParaRPr lang="en-AU">
              <a:solidFill>
                <a:srgbClr val="737373"/>
              </a:solidFill>
            </a:endParaRPr>
          </a:p>
        </p:txBody>
      </p:sp>
      <p:pic>
        <p:nvPicPr>
          <p:cNvPr id="4" name="Picture 4" descr="A close up of a screen&#10;&#10;Description generated with very high confidence">
            <a:extLst>
              <a:ext uri="{FF2B5EF4-FFF2-40B4-BE49-F238E27FC236}">
                <a16:creationId xmlns:a16="http://schemas.microsoft.com/office/drawing/2014/main" id="{452CB636-76B7-4139-9A7F-4566528DE347}"/>
              </a:ext>
            </a:extLst>
          </p:cNvPr>
          <p:cNvPicPr>
            <a:picLocks noChangeAspect="1"/>
          </p:cNvPicPr>
          <p:nvPr/>
        </p:nvPicPr>
        <p:blipFill>
          <a:blip r:embed="rId3"/>
          <a:stretch>
            <a:fillRect/>
          </a:stretch>
        </p:blipFill>
        <p:spPr>
          <a:xfrm>
            <a:off x="721426" y="1648943"/>
            <a:ext cx="6795654" cy="3485893"/>
          </a:xfrm>
          <a:prstGeom prst="rect">
            <a:avLst/>
          </a:prstGeom>
        </p:spPr>
      </p:pic>
    </p:spTree>
    <p:extLst>
      <p:ext uri="{BB962C8B-B14F-4D97-AF65-F5344CB8AC3E}">
        <p14:creationId xmlns:p14="http://schemas.microsoft.com/office/powerpoint/2010/main" val="680911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D6D9-9E06-442F-A3DC-90BC9FC4929D}"/>
              </a:ext>
            </a:extLst>
          </p:cNvPr>
          <p:cNvSpPr>
            <a:spLocks noGrp="1"/>
          </p:cNvSpPr>
          <p:nvPr>
            <p:ph type="title"/>
          </p:nvPr>
        </p:nvSpPr>
        <p:spPr/>
        <p:txBody>
          <a:bodyPr/>
          <a:lstStyle/>
          <a:p>
            <a:r>
              <a:rPr lang="en-US" altLang="zh-CN"/>
              <a:t>Callback Functions</a:t>
            </a:r>
            <a:endParaRPr lang="en-AU"/>
          </a:p>
        </p:txBody>
      </p:sp>
      <p:sp>
        <p:nvSpPr>
          <p:cNvPr id="3" name="Text Placeholder 2">
            <a:extLst>
              <a:ext uri="{FF2B5EF4-FFF2-40B4-BE49-F238E27FC236}">
                <a16:creationId xmlns:a16="http://schemas.microsoft.com/office/drawing/2014/main" id="{33314E5F-235A-4F81-B4BF-A16D5221267D}"/>
              </a:ext>
            </a:extLst>
          </p:cNvPr>
          <p:cNvSpPr>
            <a:spLocks noGrp="1"/>
          </p:cNvSpPr>
          <p:nvPr>
            <p:ph type="body" idx="1"/>
          </p:nvPr>
        </p:nvSpPr>
        <p:spPr/>
        <p:txBody>
          <a:bodyPr/>
          <a:lstStyle/>
          <a:p>
            <a:r>
              <a:rPr lang="en-US" altLang="zh-CN" dirty="0">
                <a:solidFill>
                  <a:schemeClr val="bg2"/>
                </a:solidFill>
              </a:rPr>
              <a:t>Standard Ajax requests don’t complete synchronously, which means that at the time of code execution the ajax(..) function does not yet have any value to return back to be assigned to a response variable.</a:t>
            </a:r>
          </a:p>
          <a:p>
            <a:r>
              <a:rPr lang="en-US" altLang="zh-CN" dirty="0">
                <a:solidFill>
                  <a:schemeClr val="bg2"/>
                </a:solidFill>
              </a:rPr>
              <a:t>A simple way of “waiting” for an asynchronous function to return its result is to use a function called </a:t>
            </a:r>
            <a:r>
              <a:rPr lang="en-US" altLang="zh-CN" b="1" dirty="0">
                <a:solidFill>
                  <a:schemeClr val="bg2"/>
                </a:solidFill>
              </a:rPr>
              <a:t>callback</a:t>
            </a:r>
            <a:r>
              <a:rPr lang="en-US" altLang="zh-CN" dirty="0">
                <a:solidFill>
                  <a:schemeClr val="bg2"/>
                </a:solidFill>
              </a:rPr>
              <a:t>, like in the follow example:</a:t>
            </a:r>
          </a:p>
          <a:p>
            <a:endParaRPr lang="en-US" altLang="zh-CN" b="1"/>
          </a:p>
          <a:p>
            <a:endParaRPr lang="en-US" altLang="zh-CN" b="1"/>
          </a:p>
          <a:p>
            <a:endParaRPr lang="en-US" altLang="zh-CN" b="1"/>
          </a:p>
          <a:p>
            <a:endParaRPr lang="en-US" altLang="zh-CN" b="1"/>
          </a:p>
          <a:p>
            <a:pPr marL="114300" indent="0">
              <a:buNone/>
            </a:pPr>
            <a:r>
              <a:rPr lang="en-US" altLang="zh-CN" b="1" dirty="0"/>
              <a:t>     </a:t>
            </a:r>
            <a:r>
              <a:rPr lang="en-US" altLang="zh-CN" dirty="0">
                <a:solidFill>
                  <a:schemeClr val="bg2"/>
                </a:solidFill>
              </a:rPr>
              <a:t>or more simply by using arrow function:</a:t>
            </a:r>
            <a:endParaRPr lang="en-US" altLang="zh-CN" b="1" dirty="0">
              <a:solidFill>
                <a:schemeClr val="bg2"/>
              </a:solidFill>
            </a:endParaRPr>
          </a:p>
          <a:p>
            <a:endParaRPr lang="en-US" altLang="zh-CN" b="1"/>
          </a:p>
          <a:p>
            <a:endParaRPr lang="en-US" altLang="zh-CN" b="1"/>
          </a:p>
          <a:p>
            <a:endParaRPr lang="en-AU"/>
          </a:p>
        </p:txBody>
      </p:sp>
      <p:pic>
        <p:nvPicPr>
          <p:cNvPr id="6" name="Picture 5">
            <a:extLst>
              <a:ext uri="{FF2B5EF4-FFF2-40B4-BE49-F238E27FC236}">
                <a16:creationId xmlns:a16="http://schemas.microsoft.com/office/drawing/2014/main" id="{881A3744-E5F4-4B3E-B315-11AC00F38E9D}"/>
              </a:ext>
            </a:extLst>
          </p:cNvPr>
          <p:cNvPicPr>
            <a:picLocks noChangeAspect="1"/>
          </p:cNvPicPr>
          <p:nvPr/>
        </p:nvPicPr>
        <p:blipFill>
          <a:blip r:embed="rId3"/>
          <a:stretch>
            <a:fillRect/>
          </a:stretch>
        </p:blipFill>
        <p:spPr>
          <a:xfrm>
            <a:off x="709612" y="2839300"/>
            <a:ext cx="7724775" cy="1104608"/>
          </a:xfrm>
          <a:prstGeom prst="rect">
            <a:avLst/>
          </a:prstGeom>
        </p:spPr>
      </p:pic>
      <p:pic>
        <p:nvPicPr>
          <p:cNvPr id="7" name="Picture 6">
            <a:extLst>
              <a:ext uri="{FF2B5EF4-FFF2-40B4-BE49-F238E27FC236}">
                <a16:creationId xmlns:a16="http://schemas.microsoft.com/office/drawing/2014/main" id="{F0450706-3390-487E-A1DB-19BC9C808C81}"/>
              </a:ext>
            </a:extLst>
          </p:cNvPr>
          <p:cNvPicPr>
            <a:picLocks noChangeAspect="1"/>
          </p:cNvPicPr>
          <p:nvPr/>
        </p:nvPicPr>
        <p:blipFill>
          <a:blip r:embed="rId4"/>
          <a:stretch>
            <a:fillRect/>
          </a:stretch>
        </p:blipFill>
        <p:spPr>
          <a:xfrm>
            <a:off x="700087" y="4279675"/>
            <a:ext cx="7734300" cy="457200"/>
          </a:xfrm>
          <a:prstGeom prst="rect">
            <a:avLst/>
          </a:prstGeom>
        </p:spPr>
      </p:pic>
    </p:spTree>
    <p:extLst>
      <p:ext uri="{BB962C8B-B14F-4D97-AF65-F5344CB8AC3E}">
        <p14:creationId xmlns:p14="http://schemas.microsoft.com/office/powerpoint/2010/main" val="2109202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EFB8-9287-49B0-ADBA-3DE931983CF7}"/>
              </a:ext>
            </a:extLst>
          </p:cNvPr>
          <p:cNvSpPr>
            <a:spLocks noGrp="1"/>
          </p:cNvSpPr>
          <p:nvPr>
            <p:ph type="title"/>
          </p:nvPr>
        </p:nvSpPr>
        <p:spPr/>
        <p:txBody>
          <a:bodyPr/>
          <a:lstStyle/>
          <a:p>
            <a:r>
              <a:rPr lang="en-AU"/>
              <a:t>A </a:t>
            </a:r>
            <a:r>
              <a:rPr lang="en-AU" err="1"/>
              <a:t>Callback</a:t>
            </a:r>
            <a:r>
              <a:rPr lang="en-AU"/>
              <a:t> Example with Function </a:t>
            </a:r>
            <a:r>
              <a:rPr lang="en-AU" err="1">
                <a:solidFill>
                  <a:schemeClr val="bg1"/>
                </a:solidFill>
                <a:latin typeface="OCR A Extended" panose="02010509020102010303" pitchFamily="50" charset="0"/>
              </a:rPr>
              <a:t>setTimeout</a:t>
            </a:r>
            <a:r>
              <a:rPr lang="en-AU">
                <a:solidFill>
                  <a:schemeClr val="bg1"/>
                </a:solidFill>
                <a:latin typeface="OCR A Extended" panose="02010509020102010303" pitchFamily="50" charset="0"/>
              </a:rPr>
              <a:t> </a:t>
            </a:r>
          </a:p>
        </p:txBody>
      </p:sp>
      <p:pic>
        <p:nvPicPr>
          <p:cNvPr id="4" name="Picture 3">
            <a:extLst>
              <a:ext uri="{FF2B5EF4-FFF2-40B4-BE49-F238E27FC236}">
                <a16:creationId xmlns:a16="http://schemas.microsoft.com/office/drawing/2014/main" id="{3037FCCF-7B2D-4A63-95B9-3CBAA07AB5EF}"/>
              </a:ext>
            </a:extLst>
          </p:cNvPr>
          <p:cNvPicPr>
            <a:picLocks noChangeAspect="1"/>
          </p:cNvPicPr>
          <p:nvPr/>
        </p:nvPicPr>
        <p:blipFill>
          <a:blip r:embed="rId3"/>
          <a:stretch>
            <a:fillRect/>
          </a:stretch>
        </p:blipFill>
        <p:spPr>
          <a:xfrm>
            <a:off x="693737" y="1063095"/>
            <a:ext cx="6486525" cy="3914775"/>
          </a:xfrm>
          <a:prstGeom prst="rect">
            <a:avLst/>
          </a:prstGeom>
        </p:spPr>
      </p:pic>
      <p:sp>
        <p:nvSpPr>
          <p:cNvPr id="3" name="Text Placeholder 2">
            <a:extLst>
              <a:ext uri="{FF2B5EF4-FFF2-40B4-BE49-F238E27FC236}">
                <a16:creationId xmlns:a16="http://schemas.microsoft.com/office/drawing/2014/main" id="{BF8B3E8B-1547-4D9C-8DB7-99F566665537}"/>
              </a:ext>
            </a:extLst>
          </p:cNvPr>
          <p:cNvSpPr>
            <a:spLocks noGrp="1"/>
          </p:cNvSpPr>
          <p:nvPr>
            <p:ph type="body" idx="1"/>
          </p:nvPr>
        </p:nvSpPr>
        <p:spPr>
          <a:xfrm>
            <a:off x="460950" y="906700"/>
            <a:ext cx="8222100" cy="3712800"/>
          </a:xfrm>
        </p:spPr>
        <p:txBody>
          <a:bodyPr/>
          <a:lstStyle/>
          <a:p>
            <a:pPr marL="114300" indent="0">
              <a:buNone/>
            </a:pPr>
            <a:endParaRPr lang="en-AU"/>
          </a:p>
        </p:txBody>
      </p:sp>
    </p:spTree>
    <p:extLst>
      <p:ext uri="{BB962C8B-B14F-4D97-AF65-F5344CB8AC3E}">
        <p14:creationId xmlns:p14="http://schemas.microsoft.com/office/powerpoint/2010/main" val="420965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7314-824B-4ABA-81FD-DF744FB6F0B5}"/>
              </a:ext>
            </a:extLst>
          </p:cNvPr>
          <p:cNvSpPr>
            <a:spLocks noGrp="1"/>
          </p:cNvSpPr>
          <p:nvPr>
            <p:ph type="title"/>
          </p:nvPr>
        </p:nvSpPr>
        <p:spPr/>
        <p:txBody>
          <a:bodyPr/>
          <a:lstStyle/>
          <a:p>
            <a:r>
              <a:rPr lang="en-AU" dirty="0"/>
              <a:t>The Event Loop (1)</a:t>
            </a:r>
          </a:p>
        </p:txBody>
      </p:sp>
      <p:sp>
        <p:nvSpPr>
          <p:cNvPr id="3" name="Text Placeholder 2">
            <a:extLst>
              <a:ext uri="{FF2B5EF4-FFF2-40B4-BE49-F238E27FC236}">
                <a16:creationId xmlns:a16="http://schemas.microsoft.com/office/drawing/2014/main" id="{BCD88780-6D80-44C4-AB3A-E273D2D301BE}"/>
              </a:ext>
            </a:extLst>
          </p:cNvPr>
          <p:cNvSpPr>
            <a:spLocks noGrp="1"/>
          </p:cNvSpPr>
          <p:nvPr>
            <p:ph type="body" idx="1"/>
          </p:nvPr>
        </p:nvSpPr>
        <p:spPr/>
        <p:txBody>
          <a:bodyPr/>
          <a:lstStyle/>
          <a:p>
            <a:r>
              <a:rPr lang="en-US" altLang="zh-CN">
                <a:solidFill>
                  <a:schemeClr val="bg2">
                    <a:lumMod val="75000"/>
                  </a:schemeClr>
                </a:solidFill>
              </a:rPr>
              <a:t>JavaScript itself has actually never had any direct notion of asynchrony built into it. The JavaScript engine has never done anything more than executing a single chunk of your program at any given moment.</a:t>
            </a:r>
          </a:p>
          <a:p>
            <a:r>
              <a:rPr lang="en-US" altLang="zh-CN">
                <a:solidFill>
                  <a:schemeClr val="bg2">
                    <a:lumMod val="75000"/>
                  </a:schemeClr>
                </a:solidFill>
              </a:rPr>
              <a:t>So, who tells the JS Engine to execute chunks of your program? In reality, the JS Engine doesn’t run in isolation — it runs inside a </a:t>
            </a:r>
            <a:r>
              <a:rPr lang="en-US" altLang="zh-CN" i="1">
                <a:solidFill>
                  <a:schemeClr val="bg2">
                    <a:lumMod val="75000"/>
                  </a:schemeClr>
                </a:solidFill>
              </a:rPr>
              <a:t>hosting </a:t>
            </a:r>
            <a:r>
              <a:rPr lang="en-US" altLang="zh-CN">
                <a:solidFill>
                  <a:schemeClr val="bg2">
                    <a:lumMod val="75000"/>
                  </a:schemeClr>
                </a:solidFill>
              </a:rPr>
              <a:t>environment, which for most developers is the typical web browser or Node.js. The common denominator in all environments is a built-in mechanism called the </a:t>
            </a:r>
            <a:r>
              <a:rPr lang="en-US" altLang="zh-CN" b="1">
                <a:solidFill>
                  <a:schemeClr val="bg2">
                    <a:lumMod val="75000"/>
                  </a:schemeClr>
                </a:solidFill>
              </a:rPr>
              <a:t>event loop, </a:t>
            </a:r>
            <a:r>
              <a:rPr lang="en-US" altLang="zh-CN">
                <a:solidFill>
                  <a:schemeClr val="bg2">
                    <a:lumMod val="75000"/>
                  </a:schemeClr>
                </a:solidFill>
              </a:rPr>
              <a:t>which handles the execution of multiple chunks of your program over time, each time invoking the JS Engine.</a:t>
            </a:r>
            <a:endParaRPr lang="en-AU">
              <a:solidFill>
                <a:schemeClr val="bg2">
                  <a:lumMod val="75000"/>
                </a:schemeClr>
              </a:solidFill>
            </a:endParaRPr>
          </a:p>
        </p:txBody>
      </p:sp>
    </p:spTree>
    <p:extLst>
      <p:ext uri="{BB962C8B-B14F-4D97-AF65-F5344CB8AC3E}">
        <p14:creationId xmlns:p14="http://schemas.microsoft.com/office/powerpoint/2010/main" val="3736322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C3CE5-8092-411D-8D50-D974E7BE115D}"/>
              </a:ext>
            </a:extLst>
          </p:cNvPr>
          <p:cNvSpPr>
            <a:spLocks noGrp="1"/>
          </p:cNvSpPr>
          <p:nvPr>
            <p:ph type="title"/>
          </p:nvPr>
        </p:nvSpPr>
        <p:spPr/>
        <p:txBody>
          <a:bodyPr/>
          <a:lstStyle/>
          <a:p>
            <a:r>
              <a:rPr lang="en-AU"/>
              <a:t>The Event Loop (2)</a:t>
            </a:r>
          </a:p>
        </p:txBody>
      </p:sp>
      <p:sp>
        <p:nvSpPr>
          <p:cNvPr id="3" name="Text Placeholder 2">
            <a:extLst>
              <a:ext uri="{FF2B5EF4-FFF2-40B4-BE49-F238E27FC236}">
                <a16:creationId xmlns:a16="http://schemas.microsoft.com/office/drawing/2014/main" id="{F3BCDC8B-C6D4-42B9-BE62-EB27D13BD653}"/>
              </a:ext>
            </a:extLst>
          </p:cNvPr>
          <p:cNvSpPr>
            <a:spLocks noGrp="1"/>
          </p:cNvSpPr>
          <p:nvPr>
            <p:ph type="body" idx="1"/>
          </p:nvPr>
        </p:nvSpPr>
        <p:spPr>
          <a:xfrm>
            <a:off x="460950" y="1004050"/>
            <a:ext cx="8222100" cy="3712800"/>
          </a:xfrm>
        </p:spPr>
        <p:txBody>
          <a:bodyPr/>
          <a:lstStyle/>
          <a:p>
            <a:r>
              <a:rPr lang="en-US" altLang="zh-CN">
                <a:solidFill>
                  <a:schemeClr val="bg2">
                    <a:lumMod val="75000"/>
                  </a:schemeClr>
                </a:solidFill>
              </a:rPr>
              <a:t>JavaScript is a single-threaded programming language, which means it has a single Call Stack. Therefore it can do one thing at a time.</a:t>
            </a:r>
          </a:p>
          <a:p>
            <a:r>
              <a:rPr lang="en-US" altLang="zh-CN">
                <a:solidFill>
                  <a:schemeClr val="bg2">
                    <a:lumMod val="75000"/>
                  </a:schemeClr>
                </a:solidFill>
              </a:rPr>
              <a:t>The Call Stack is a data structure which records basically where in the program we are. If we step into a function, we put it on the top of the stack. If we return from a function, we pop off the top of the stack. That’s all the stack can do.</a:t>
            </a:r>
          </a:p>
          <a:p>
            <a:r>
              <a:rPr lang="en-US" altLang="zh-CN">
                <a:solidFill>
                  <a:schemeClr val="bg2">
                    <a:lumMod val="75000"/>
                  </a:schemeClr>
                </a:solidFill>
              </a:rPr>
              <a:t>The Event Loop has one simple job — to monitor the Call Stack and the Callback Queue. If the Call Stack is empty, it will take the first event from the queue and will push it to the Call Stack, which effectively runs it.</a:t>
            </a:r>
            <a:endParaRPr lang="en-AU">
              <a:solidFill>
                <a:schemeClr val="bg2">
                  <a:lumMod val="75000"/>
                </a:schemeClr>
              </a:solidFill>
            </a:endParaRPr>
          </a:p>
        </p:txBody>
      </p:sp>
    </p:spTree>
    <p:extLst>
      <p:ext uri="{BB962C8B-B14F-4D97-AF65-F5344CB8AC3E}">
        <p14:creationId xmlns:p14="http://schemas.microsoft.com/office/powerpoint/2010/main" val="4199365548"/>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505</Words>
  <Application>Microsoft Office PowerPoint</Application>
  <PresentationFormat>On-screen Show (16:9)</PresentationFormat>
  <Paragraphs>46</Paragraphs>
  <Slides>12</Slides>
  <Notes>7</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Material</vt:lpstr>
      <vt:lpstr>Arrow Function and Callback</vt:lpstr>
      <vt:lpstr>Arrow Function</vt:lpstr>
      <vt:lpstr>Arrow Function Example </vt:lpstr>
      <vt:lpstr>More Arrow Function Examples</vt:lpstr>
      <vt:lpstr>No Binding of This </vt:lpstr>
      <vt:lpstr>Callback Functions</vt:lpstr>
      <vt:lpstr>A Callback Example with Function setTimeout </vt:lpstr>
      <vt:lpstr>The Event Loop (1)</vt:lpstr>
      <vt:lpstr>The Event Loop (2)</vt:lpstr>
      <vt:lpstr>The Event Loop (3)</vt:lpstr>
      <vt:lpstr>Scope Issues with Callbacks Inside Loops</vt:lpstr>
      <vt:lpstr>Explanation of scope issue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Ionic</dc:title>
  <dc:creator>Kaile Su</dc:creator>
  <cp:lastModifiedBy>Allan Browning</cp:lastModifiedBy>
  <cp:revision>10</cp:revision>
  <dcterms:modified xsi:type="dcterms:W3CDTF">2019-07-10T05:27:59Z</dcterms:modified>
</cp:coreProperties>
</file>