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2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496E-FFC7-4996-8B20-30A1F334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70F77-D265-4A28-9FCA-70B5E4456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A66B-E5F8-4D91-B7E5-B2655D10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6001-D0A4-4CBF-8451-D81E358F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E686-D227-4997-AF20-0B91A689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3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B01-8B8E-46AC-9C5D-2BD1FC38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DE5A7-ED9C-4F82-BC3F-3C6B1FE9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23CE-569D-45C9-AB77-1C22924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BC22-619B-4831-B036-7CC5D29A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91C8-3C0A-4C57-B830-6AF04030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41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1638B-D1D6-4951-817F-A69CFEDB9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BE67B-D7C1-4849-BAB0-D6F2E0AE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0D1F-78BF-46F5-B212-041EB888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A2DF-DB1C-49A6-BA25-C8238C41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D651-E575-44F6-B8B0-0EB4CB79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07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8CC-C6E0-486A-821B-8E7FC909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DCC8-12B8-48A7-9057-3A5ED351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86CC-1EC4-4CF8-8D14-011F4D8E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AFF7-7D15-4711-BF7D-81E8D637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6ACA-E442-4324-BF5D-BDCD6335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50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902D-7102-4A9D-979A-D665EF90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434F-96A6-400D-847B-C803B76C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0DC-FB62-41C8-9094-78CA9554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ED30-7826-4218-8F0B-10F1EEAF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8FC6-5D8F-4AFB-8600-87D43ED6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90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16C-F09B-49CE-A477-262E7F10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C629-DC7D-489B-84EB-631FF52B3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F5ABC-9AA1-4DFF-B145-D9C44E39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72E0-A7D6-4D84-B303-840DED92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252F9-CAEB-4298-88A9-7810D7C5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C06B-5230-4CF6-8B17-E51B375E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62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2A10-800E-489A-BF9C-4876437C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B316-9EAA-41C1-9B45-783BC9C4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AFB05-760E-4B8E-8FB1-D2828190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2CA90-BC7A-4671-BD7F-69CBDF1F5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497A-152A-447F-A53E-78ADBDE90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A82DE-D4FF-422D-A235-7160E339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57D80-D486-4D05-9277-EAF92505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2C65-B79E-4424-90A0-E33D4184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0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4EE5-2FC6-4D0F-8229-3B16BA1B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9D5A8-867D-4C36-91AB-221BAFB4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B5CA6-7F1A-466F-B59B-00340572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B1379-24DA-4AE0-B45B-DF7AD102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3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E520-805B-419E-B0F9-30FAB33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585C2-02F3-447A-8AF6-5EDA559B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1425-729B-44A6-B943-4B63C742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85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0506-40F8-4B9F-A78E-32375ED9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A387-2575-4E60-80A4-E48F3B87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21007-B1B4-4FCD-9D40-0CD1AA52B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C2AC-8BFB-4DAD-929A-8E4642B6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17BE-BCFF-4B38-9FDB-8BD8DE2F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A8C4E-02FC-407F-8544-DC2B3165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6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900C-BF17-4E69-BD56-F7AE7B4E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027A-120C-4CC8-80FE-4F3BA3A25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E64F-BBB5-4128-8770-B37C51F7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1E6F9-A695-47D8-B9EC-2447F8C0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E42B7-4299-42B0-83CD-631C7B0A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4E514-7FEC-423B-AE57-39227AFF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9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DD482-EA3B-4825-AD10-30DD178D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EE00-6ECA-4AC4-9B53-7A5B5EB6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EB9C-8BCB-4016-8994-82F0F4608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80F4-0167-46E4-8316-8A9C36BE0F43}" type="datetimeFigureOut">
              <a:rPr lang="en-AU" smtClean="0"/>
              <a:t>03/09/2019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5CED-2235-43BC-965C-B3D4698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9EA8-EDE0-4490-9036-5CF1F578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6334-C679-4AA1-81AB-3E8A7BAC9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74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4E6F87-FC8B-44D9-925F-0FB7705F796D}"/>
              </a:ext>
            </a:extLst>
          </p:cNvPr>
          <p:cNvSpPr txBox="1"/>
          <p:nvPr/>
        </p:nvSpPr>
        <p:spPr>
          <a:xfrm>
            <a:off x="4741306" y="454325"/>
            <a:ext cx="282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JavaScript Objects vs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1E2DB-5EB2-409A-92B4-E12818068297}"/>
              </a:ext>
            </a:extLst>
          </p:cNvPr>
          <p:cNvSpPr txBox="1"/>
          <p:nvPr/>
        </p:nvSpPr>
        <p:spPr>
          <a:xfrm>
            <a:off x="1006411" y="1132935"/>
            <a:ext cx="120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u="sng" dirty="0"/>
              <a:t>Array</a:t>
            </a:r>
            <a:r>
              <a:rPr lang="en-AU" sz="1200" u="sng" dirty="0"/>
              <a:t> </a:t>
            </a:r>
            <a:r>
              <a:rPr lang="en-AU" sz="1600" u="sng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2B428-A14C-4E1C-B3B1-025F09A939C2}"/>
              </a:ext>
            </a:extLst>
          </p:cNvPr>
          <p:cNvSpPr txBox="1"/>
          <p:nvPr/>
        </p:nvSpPr>
        <p:spPr>
          <a:xfrm>
            <a:off x="1006410" y="1532625"/>
            <a:ext cx="216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Array = []</a:t>
            </a:r>
          </a:p>
          <a:p>
            <a:r>
              <a:rPr lang="en-AU" sz="1400" dirty="0"/>
              <a:t>x = [</a:t>
            </a:r>
            <a:r>
              <a:rPr lang="en-AU" sz="1400" dirty="0">
                <a:solidFill>
                  <a:srgbClr val="00B0F0"/>
                </a:solidFill>
              </a:rPr>
              <a:t>value0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00B050"/>
                </a:solidFill>
              </a:rPr>
              <a:t>value1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FF0000"/>
                </a:solidFill>
              </a:rPr>
              <a:t>value2</a:t>
            </a:r>
            <a:r>
              <a:rPr lang="en-AU" sz="1400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943D4-0425-4B82-95AF-6731933B3B9C}"/>
              </a:ext>
            </a:extLst>
          </p:cNvPr>
          <p:cNvSpPr txBox="1"/>
          <p:nvPr/>
        </p:nvSpPr>
        <p:spPr>
          <a:xfrm>
            <a:off x="3777685" y="1132935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u="sng" dirty="0"/>
              <a:t>Object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927BC-9855-46A9-8EEB-E9C7775AB04D}"/>
              </a:ext>
            </a:extLst>
          </p:cNvPr>
          <p:cNvSpPr txBox="1"/>
          <p:nvPr/>
        </p:nvSpPr>
        <p:spPr>
          <a:xfrm>
            <a:off x="3777685" y="1537623"/>
            <a:ext cx="3442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Object = {}</a:t>
            </a:r>
          </a:p>
          <a:p>
            <a:r>
              <a:rPr lang="en-AU" sz="1400" dirty="0"/>
              <a:t>x = {</a:t>
            </a:r>
            <a:r>
              <a:rPr lang="en-AU" sz="1400" dirty="0">
                <a:solidFill>
                  <a:srgbClr val="00B0F0"/>
                </a:solidFill>
              </a:rPr>
              <a:t>key0: value0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00B050"/>
                </a:solidFill>
              </a:rPr>
              <a:t>key1: value1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FF0000"/>
                </a:solidFill>
              </a:rPr>
              <a:t>key2: value2</a:t>
            </a:r>
            <a:r>
              <a:rPr lang="en-AU" sz="1400" dirty="0"/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98B7DB-938A-4DC0-8E11-DF5E682691D6}"/>
              </a:ext>
            </a:extLst>
          </p:cNvPr>
          <p:cNvCxnSpPr>
            <a:cxnSpLocks/>
          </p:cNvCxnSpPr>
          <p:nvPr/>
        </p:nvCxnSpPr>
        <p:spPr>
          <a:xfrm>
            <a:off x="3508073" y="782128"/>
            <a:ext cx="0" cy="16390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D35126-83BA-4F55-B2F0-1022656700F7}"/>
              </a:ext>
            </a:extLst>
          </p:cNvPr>
          <p:cNvSpPr txBox="1"/>
          <p:nvPr/>
        </p:nvSpPr>
        <p:spPr>
          <a:xfrm>
            <a:off x="2272510" y="2482283"/>
            <a:ext cx="2471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u="sng"/>
              <a:t>Representation of a Person</a:t>
            </a:r>
            <a:endParaRPr lang="en-AU" sz="1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BF8BA-DFCB-4698-8FA8-14E24401DBFE}"/>
              </a:ext>
            </a:extLst>
          </p:cNvPr>
          <p:cNvSpPr txBox="1"/>
          <p:nvPr/>
        </p:nvSpPr>
        <p:spPr>
          <a:xfrm>
            <a:off x="517126" y="2980667"/>
            <a:ext cx="30545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                Index        [0]         [1]        [2]</a:t>
            </a:r>
          </a:p>
          <a:p>
            <a:r>
              <a:rPr lang="en-AU" sz="1400" dirty="0"/>
              <a:t>personName = [</a:t>
            </a:r>
            <a:r>
              <a:rPr lang="en-AU" sz="1400" dirty="0">
                <a:solidFill>
                  <a:srgbClr val="00B0F0"/>
                </a:solidFill>
              </a:rPr>
              <a:t>“Matt”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00B050"/>
                </a:solidFill>
              </a:rPr>
              <a:t>“John”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FF0000"/>
                </a:solidFill>
              </a:rPr>
              <a:t>“Kate”</a:t>
            </a:r>
            <a:r>
              <a:rPr lang="en-AU" sz="1400" dirty="0"/>
              <a:t>]</a:t>
            </a:r>
          </a:p>
          <a:p>
            <a:r>
              <a:rPr lang="en-AU" sz="1400" dirty="0"/>
              <a:t>personAge = [</a:t>
            </a:r>
            <a:r>
              <a:rPr lang="en-AU" sz="1400" dirty="0">
                <a:solidFill>
                  <a:srgbClr val="00B0F0"/>
                </a:solidFill>
              </a:rPr>
              <a:t>21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00B050"/>
                </a:solidFill>
              </a:rPr>
              <a:t>23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FF0000"/>
                </a:solidFill>
              </a:rPr>
              <a:t>19</a:t>
            </a:r>
            <a:r>
              <a:rPr lang="en-AU" sz="1400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FA2FA-147C-4D5B-93C6-7AFDA99EA927}"/>
              </a:ext>
            </a:extLst>
          </p:cNvPr>
          <p:cNvSpPr txBox="1"/>
          <p:nvPr/>
        </p:nvSpPr>
        <p:spPr>
          <a:xfrm>
            <a:off x="3777685" y="2997920"/>
            <a:ext cx="2716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                     Key:     Value,  Key: Val</a:t>
            </a:r>
          </a:p>
          <a:p>
            <a:r>
              <a:rPr lang="en-AU" sz="1400" dirty="0"/>
              <a:t>person0 = {</a:t>
            </a:r>
            <a:r>
              <a:rPr lang="en-AU" sz="1400" dirty="0">
                <a:solidFill>
                  <a:srgbClr val="00B0F0"/>
                </a:solidFill>
              </a:rPr>
              <a:t>name: “Matt”</a:t>
            </a:r>
            <a:r>
              <a:rPr lang="en-AU" sz="1400" dirty="0"/>
              <a:t>, </a:t>
            </a:r>
            <a:r>
              <a:rPr lang="en-AU" sz="1400" dirty="0">
                <a:solidFill>
                  <a:srgbClr val="00B0F0"/>
                </a:solidFill>
              </a:rPr>
              <a:t>age: 21 </a:t>
            </a:r>
            <a:r>
              <a:rPr lang="en-AU" sz="1400" dirty="0"/>
              <a:t>}</a:t>
            </a:r>
          </a:p>
          <a:p>
            <a:r>
              <a:rPr lang="en-AU" sz="1400" dirty="0"/>
              <a:t>person1 = {</a:t>
            </a:r>
            <a:r>
              <a:rPr lang="en-AU" sz="1400" dirty="0">
                <a:solidFill>
                  <a:srgbClr val="00B050"/>
                </a:solidFill>
              </a:rPr>
              <a:t>name: “John”</a:t>
            </a:r>
            <a:r>
              <a:rPr lang="en-AU" sz="1400" dirty="0"/>
              <a:t>,</a:t>
            </a:r>
            <a:r>
              <a:rPr lang="en-AU" sz="1400" dirty="0">
                <a:solidFill>
                  <a:srgbClr val="00B050"/>
                </a:solidFill>
              </a:rPr>
              <a:t> age: 23</a:t>
            </a:r>
            <a:r>
              <a:rPr lang="en-AU" sz="1400" dirty="0"/>
              <a:t> }</a:t>
            </a:r>
          </a:p>
          <a:p>
            <a:r>
              <a:rPr lang="en-AU" sz="1400" dirty="0"/>
              <a:t>person2 = {</a:t>
            </a:r>
            <a:r>
              <a:rPr lang="en-AU" sz="1400" dirty="0">
                <a:solidFill>
                  <a:srgbClr val="FF0000"/>
                </a:solidFill>
              </a:rPr>
              <a:t>name: “Kate”</a:t>
            </a:r>
            <a:r>
              <a:rPr lang="en-AU" sz="1400" dirty="0"/>
              <a:t>,</a:t>
            </a:r>
            <a:r>
              <a:rPr lang="en-AU" sz="1400" dirty="0">
                <a:solidFill>
                  <a:srgbClr val="FF0000"/>
                </a:solidFill>
              </a:rPr>
              <a:t> age: 19 </a:t>
            </a:r>
            <a:r>
              <a:rPr lang="en-AU" sz="1400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70ADFE-611B-40DF-B4F3-75C2DD1CA813}"/>
              </a:ext>
            </a:extLst>
          </p:cNvPr>
          <p:cNvCxnSpPr>
            <a:cxnSpLocks/>
          </p:cNvCxnSpPr>
          <p:nvPr/>
        </p:nvCxnSpPr>
        <p:spPr>
          <a:xfrm>
            <a:off x="3508073" y="3062377"/>
            <a:ext cx="0" cy="7677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F757C8-E580-44D9-B3EE-38B9A56A0BE3}"/>
              </a:ext>
            </a:extLst>
          </p:cNvPr>
          <p:cNvSpPr txBox="1"/>
          <p:nvPr/>
        </p:nvSpPr>
        <p:spPr>
          <a:xfrm>
            <a:off x="2720132" y="3879161"/>
            <a:ext cx="15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u="sng" dirty="0"/>
              <a:t>Accessing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23998-61BB-4C20-AFF5-6BEF00000941}"/>
              </a:ext>
            </a:extLst>
          </p:cNvPr>
          <p:cNvSpPr txBox="1"/>
          <p:nvPr/>
        </p:nvSpPr>
        <p:spPr>
          <a:xfrm>
            <a:off x="517126" y="4377545"/>
            <a:ext cx="2007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personName[0] = </a:t>
            </a:r>
            <a:r>
              <a:rPr lang="en-AU" sz="1400" dirty="0">
                <a:solidFill>
                  <a:srgbClr val="00B0F0"/>
                </a:solidFill>
              </a:rPr>
              <a:t>“Matt”</a:t>
            </a:r>
          </a:p>
          <a:p>
            <a:r>
              <a:rPr lang="en-AU" sz="1400" dirty="0"/>
              <a:t>personAge[1] = </a:t>
            </a:r>
            <a:r>
              <a:rPr lang="en-AU" sz="1400" dirty="0">
                <a:solidFill>
                  <a:srgbClr val="00B050"/>
                </a:solidFill>
              </a:rPr>
              <a:t>23</a:t>
            </a:r>
            <a:endParaRPr lang="en-AU" sz="1400" dirty="0">
              <a:solidFill>
                <a:srgbClr val="00B0F0"/>
              </a:solidFill>
            </a:endParaRPr>
          </a:p>
          <a:p>
            <a:r>
              <a:rPr lang="en-AU" sz="1400" dirty="0"/>
              <a:t>personName[2] = </a:t>
            </a:r>
            <a:r>
              <a:rPr lang="en-AU" sz="1400" dirty="0">
                <a:solidFill>
                  <a:srgbClr val="FF0000"/>
                </a:solidFill>
              </a:rPr>
              <a:t>“Kate”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71157-D3CC-4208-B29F-01C1957BCB78}"/>
              </a:ext>
            </a:extLst>
          </p:cNvPr>
          <p:cNvSpPr txBox="1"/>
          <p:nvPr/>
        </p:nvSpPr>
        <p:spPr>
          <a:xfrm>
            <a:off x="3744827" y="4377544"/>
            <a:ext cx="1922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person0.name = </a:t>
            </a:r>
            <a:r>
              <a:rPr lang="en-AU" sz="1400" dirty="0">
                <a:solidFill>
                  <a:srgbClr val="00B0F0"/>
                </a:solidFill>
              </a:rPr>
              <a:t>“Matt”</a:t>
            </a:r>
          </a:p>
          <a:p>
            <a:r>
              <a:rPr lang="en-AU" sz="1400" dirty="0"/>
              <a:t>person1.age = </a:t>
            </a:r>
            <a:r>
              <a:rPr lang="en-AU" sz="1400" dirty="0">
                <a:solidFill>
                  <a:srgbClr val="00B050"/>
                </a:solidFill>
              </a:rPr>
              <a:t>23</a:t>
            </a:r>
            <a:endParaRPr lang="en-AU" sz="1400" dirty="0">
              <a:solidFill>
                <a:srgbClr val="00B0F0"/>
              </a:solidFill>
            </a:endParaRPr>
          </a:p>
          <a:p>
            <a:r>
              <a:rPr lang="en-AU" sz="1400" dirty="0"/>
              <a:t>person2.name = </a:t>
            </a:r>
            <a:r>
              <a:rPr lang="en-AU" sz="1400" dirty="0">
                <a:solidFill>
                  <a:srgbClr val="FF0000"/>
                </a:solidFill>
              </a:rPr>
              <a:t>“Kate”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4E0E8C-5F8A-4246-A06A-C04C668A62DE}"/>
              </a:ext>
            </a:extLst>
          </p:cNvPr>
          <p:cNvCxnSpPr>
            <a:cxnSpLocks/>
          </p:cNvCxnSpPr>
          <p:nvPr/>
        </p:nvCxnSpPr>
        <p:spPr>
          <a:xfrm>
            <a:off x="3508072" y="4377544"/>
            <a:ext cx="0" cy="7677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EEA640-9337-425E-9F46-ED67C8DBD64F}"/>
              </a:ext>
            </a:extLst>
          </p:cNvPr>
          <p:cNvSpPr txBox="1"/>
          <p:nvPr/>
        </p:nvSpPr>
        <p:spPr>
          <a:xfrm>
            <a:off x="7731459" y="1124308"/>
            <a:ext cx="19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u="sng" dirty="0"/>
              <a:t>Things to Remember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C6878E-E21B-463E-8F94-DF4E240CFB79}"/>
              </a:ext>
            </a:extLst>
          </p:cNvPr>
          <p:cNvCxnSpPr>
            <a:cxnSpLocks/>
          </p:cNvCxnSpPr>
          <p:nvPr/>
        </p:nvCxnSpPr>
        <p:spPr>
          <a:xfrm>
            <a:off x="7410088" y="931653"/>
            <a:ext cx="0" cy="54001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07C466-8D5D-4C8D-9C3B-03233FF9A388}"/>
              </a:ext>
            </a:extLst>
          </p:cNvPr>
          <p:cNvSpPr txBox="1"/>
          <p:nvPr/>
        </p:nvSpPr>
        <p:spPr>
          <a:xfrm>
            <a:off x="7616093" y="1533434"/>
            <a:ext cx="66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Syntax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F7DB5-5C23-4F48-A618-F3EE46E20410}"/>
              </a:ext>
            </a:extLst>
          </p:cNvPr>
          <p:cNvSpPr txBox="1"/>
          <p:nvPr/>
        </p:nvSpPr>
        <p:spPr>
          <a:xfrm>
            <a:off x="7616093" y="1841211"/>
            <a:ext cx="385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When you are working inside an object, there are</a:t>
            </a:r>
          </a:p>
          <a:p>
            <a:r>
              <a:rPr lang="en-AU" sz="1400" dirty="0"/>
              <a:t>similarities with declaring variables: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AED33F-BEA3-4C12-BD80-49A112FC4E9D}"/>
              </a:ext>
            </a:extLst>
          </p:cNvPr>
          <p:cNvSpPr txBox="1"/>
          <p:nvPr/>
        </p:nvSpPr>
        <p:spPr>
          <a:xfrm>
            <a:off x="7664002" y="2396525"/>
            <a:ext cx="2989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Declaring a Variable Outside an Object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EC95FC-7062-4500-812B-463093F93F1F}"/>
              </a:ext>
            </a:extLst>
          </p:cNvPr>
          <p:cNvSpPr txBox="1"/>
          <p:nvPr/>
        </p:nvSpPr>
        <p:spPr>
          <a:xfrm>
            <a:off x="7664002" y="2800767"/>
            <a:ext cx="2873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x</a:t>
            </a:r>
            <a:r>
              <a:rPr lang="en-AU" sz="1400" dirty="0">
                <a:solidFill>
                  <a:srgbClr val="FF00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=</a:t>
            </a:r>
            <a:r>
              <a:rPr lang="en-AU" sz="1400" dirty="0">
                <a:solidFill>
                  <a:srgbClr val="FF0000"/>
                </a:solidFill>
              </a:rPr>
              <a:t> </a:t>
            </a:r>
            <a:r>
              <a:rPr lang="en-AU" sz="1400" dirty="0"/>
              <a:t>“Hey how’s it </a:t>
            </a:r>
            <a:r>
              <a:rPr lang="en-AU" sz="1400" dirty="0" err="1"/>
              <a:t>goin</a:t>
            </a:r>
            <a:r>
              <a:rPr lang="en-AU" sz="1400" dirty="0"/>
              <a:t> mate”</a:t>
            </a:r>
            <a:r>
              <a:rPr lang="en-AU" sz="1400" b="1" dirty="0">
                <a:solidFill>
                  <a:srgbClr val="7030A0"/>
                </a:solidFill>
              </a:rPr>
              <a:t>;</a:t>
            </a:r>
          </a:p>
          <a:p>
            <a:r>
              <a:rPr lang="en-AU" sz="1400" dirty="0"/>
              <a:t>y </a:t>
            </a:r>
            <a:r>
              <a:rPr lang="en-AU" sz="1400" b="1" dirty="0">
                <a:solidFill>
                  <a:srgbClr val="FF0000"/>
                </a:solidFill>
              </a:rPr>
              <a:t>=</a:t>
            </a:r>
            <a:r>
              <a:rPr lang="en-AU" sz="1400" dirty="0"/>
              <a:t> “Yeah nah mate, not too bad </a:t>
            </a:r>
            <a:r>
              <a:rPr lang="en-AU" sz="1400" dirty="0" err="1"/>
              <a:t>ey</a:t>
            </a:r>
            <a:r>
              <a:rPr lang="en-AU" sz="1400" dirty="0"/>
              <a:t>”</a:t>
            </a:r>
            <a:r>
              <a:rPr lang="en-AU" sz="1400" b="1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C725E-8EF9-4A7E-83FA-712CD6C2FB6D}"/>
              </a:ext>
            </a:extLst>
          </p:cNvPr>
          <p:cNvSpPr txBox="1"/>
          <p:nvPr/>
        </p:nvSpPr>
        <p:spPr>
          <a:xfrm>
            <a:off x="7616093" y="3620296"/>
            <a:ext cx="2854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/>
              <a:t>Declaring a Variable Inside an 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5FE36-8743-4157-9FFF-A7A3FE1C7482}"/>
              </a:ext>
            </a:extLst>
          </p:cNvPr>
          <p:cNvSpPr txBox="1"/>
          <p:nvPr/>
        </p:nvSpPr>
        <p:spPr>
          <a:xfrm>
            <a:off x="7664002" y="3964792"/>
            <a:ext cx="28707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{ x</a:t>
            </a:r>
            <a:r>
              <a:rPr lang="en-AU" sz="1400" b="1" dirty="0">
                <a:solidFill>
                  <a:srgbClr val="FF0000"/>
                </a:solidFill>
              </a:rPr>
              <a:t>:</a:t>
            </a:r>
            <a:r>
              <a:rPr lang="en-AU" sz="1400" dirty="0"/>
              <a:t> “Hey how’s it </a:t>
            </a:r>
            <a:r>
              <a:rPr lang="en-AU" sz="1400" dirty="0" err="1"/>
              <a:t>goin</a:t>
            </a:r>
            <a:r>
              <a:rPr lang="en-AU" sz="1400" dirty="0"/>
              <a:t> mate”</a:t>
            </a:r>
            <a:r>
              <a:rPr lang="en-AU" sz="1400" b="1" dirty="0">
                <a:solidFill>
                  <a:srgbClr val="7030A0"/>
                </a:solidFill>
              </a:rPr>
              <a:t>,</a:t>
            </a:r>
          </a:p>
          <a:p>
            <a:r>
              <a:rPr lang="en-AU" sz="1400" dirty="0"/>
              <a:t>  y</a:t>
            </a:r>
            <a:r>
              <a:rPr lang="en-AU" sz="1400" b="1" dirty="0">
                <a:solidFill>
                  <a:srgbClr val="FF0000"/>
                </a:solidFill>
              </a:rPr>
              <a:t>:</a:t>
            </a:r>
            <a:r>
              <a:rPr lang="en-AU" sz="1400" dirty="0"/>
              <a:t> “Yeah nah mate, not too bad </a:t>
            </a:r>
            <a:r>
              <a:rPr lang="en-AU" sz="1400" dirty="0" err="1"/>
              <a:t>ey</a:t>
            </a:r>
            <a:r>
              <a:rPr lang="en-AU" sz="1400" dirty="0"/>
              <a:t>”</a:t>
            </a:r>
            <a:r>
              <a:rPr lang="en-AU" sz="1400" b="1" dirty="0">
                <a:solidFill>
                  <a:srgbClr val="7030A0"/>
                </a:solidFill>
              </a:rPr>
              <a:t>,</a:t>
            </a:r>
          </a:p>
          <a:p>
            <a:r>
              <a:rPr lang="en-AU" sz="1400" dirty="0"/>
              <a:t>  z</a:t>
            </a:r>
            <a:r>
              <a:rPr lang="en-AU" sz="1400" b="1" dirty="0">
                <a:solidFill>
                  <a:srgbClr val="FF0000"/>
                </a:solidFill>
              </a:rPr>
              <a:t>:</a:t>
            </a:r>
            <a:r>
              <a:rPr lang="en-AU" sz="1400" dirty="0"/>
              <a:t> “Yeah </a:t>
            </a:r>
            <a:r>
              <a:rPr lang="en-AU" sz="1400" dirty="0" err="1"/>
              <a:t>niice</a:t>
            </a:r>
            <a:r>
              <a:rPr lang="en-AU" sz="1400" dirty="0"/>
              <a:t> mate, nice” 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6D3776-4A25-43A2-9CF0-2C5C6C180008}"/>
              </a:ext>
            </a:extLst>
          </p:cNvPr>
          <p:cNvCxnSpPr>
            <a:cxnSpLocks/>
          </p:cNvCxnSpPr>
          <p:nvPr/>
        </p:nvCxnSpPr>
        <p:spPr>
          <a:xfrm flipV="1">
            <a:off x="7946632" y="4684945"/>
            <a:ext cx="0" cy="169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A3187-E86E-4D1D-9880-B841820A2FBB}"/>
              </a:ext>
            </a:extLst>
          </p:cNvPr>
          <p:cNvCxnSpPr/>
          <p:nvPr/>
        </p:nvCxnSpPr>
        <p:spPr>
          <a:xfrm flipH="1">
            <a:off x="7664002" y="4854597"/>
            <a:ext cx="282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62DAD7-B72C-403B-93A0-B02735C2AC61}"/>
              </a:ext>
            </a:extLst>
          </p:cNvPr>
          <p:cNvCxnSpPr>
            <a:cxnSpLocks/>
          </p:cNvCxnSpPr>
          <p:nvPr/>
        </p:nvCxnSpPr>
        <p:spPr>
          <a:xfrm flipV="1">
            <a:off x="7664002" y="2704302"/>
            <a:ext cx="0" cy="2150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7BF386-1BD9-4C5F-8E65-535E027FB516}"/>
              </a:ext>
            </a:extLst>
          </p:cNvPr>
          <p:cNvCxnSpPr>
            <a:cxnSpLocks/>
          </p:cNvCxnSpPr>
          <p:nvPr/>
        </p:nvCxnSpPr>
        <p:spPr>
          <a:xfrm>
            <a:off x="7664002" y="2704302"/>
            <a:ext cx="282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802691-14DC-4E32-AF45-38D49AE44250}"/>
              </a:ext>
            </a:extLst>
          </p:cNvPr>
          <p:cNvCxnSpPr/>
          <p:nvPr/>
        </p:nvCxnSpPr>
        <p:spPr>
          <a:xfrm>
            <a:off x="7929379" y="2704302"/>
            <a:ext cx="0" cy="182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626C35-86FD-4C7D-9253-2B4B7D0360A5}"/>
              </a:ext>
            </a:extLst>
          </p:cNvPr>
          <p:cNvCxnSpPr>
            <a:cxnSpLocks/>
          </p:cNvCxnSpPr>
          <p:nvPr/>
        </p:nvCxnSpPr>
        <p:spPr>
          <a:xfrm flipH="1" flipV="1">
            <a:off x="10484640" y="4407301"/>
            <a:ext cx="279020" cy="23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FEC954-23C0-4AE8-9944-AA4CA6EE7546}"/>
              </a:ext>
            </a:extLst>
          </p:cNvPr>
          <p:cNvCxnSpPr>
            <a:cxnSpLocks/>
          </p:cNvCxnSpPr>
          <p:nvPr/>
        </p:nvCxnSpPr>
        <p:spPr>
          <a:xfrm flipV="1">
            <a:off x="10763660" y="3205811"/>
            <a:ext cx="0" cy="12038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381561-9C72-498F-A4C8-12D7256A6D70}"/>
              </a:ext>
            </a:extLst>
          </p:cNvPr>
          <p:cNvCxnSpPr>
            <a:cxnSpLocks/>
          </p:cNvCxnSpPr>
          <p:nvPr/>
        </p:nvCxnSpPr>
        <p:spPr>
          <a:xfrm flipH="1">
            <a:off x="10511318" y="3205811"/>
            <a:ext cx="25234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8BABC7-60A0-4033-BDE3-62CB7FC6191F}"/>
              </a:ext>
            </a:extLst>
          </p:cNvPr>
          <p:cNvCxnSpPr/>
          <p:nvPr/>
        </p:nvCxnSpPr>
        <p:spPr>
          <a:xfrm flipV="1">
            <a:off x="9622923" y="4649561"/>
            <a:ext cx="0" cy="42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606004-D6B5-4DDB-8B88-49E2C2C8CC2D}"/>
              </a:ext>
            </a:extLst>
          </p:cNvPr>
          <p:cNvSpPr txBox="1"/>
          <p:nvPr/>
        </p:nvSpPr>
        <p:spPr>
          <a:xfrm>
            <a:off x="7727460" y="5124302"/>
            <a:ext cx="410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Note that similar to arrays, the final value in an object</a:t>
            </a:r>
            <a:endParaRPr lang="en-AU" sz="1400" b="1" dirty="0">
              <a:solidFill>
                <a:srgbClr val="7030A0"/>
              </a:solidFill>
            </a:endParaRPr>
          </a:p>
          <a:p>
            <a:r>
              <a:rPr lang="en-AU" sz="1400" dirty="0"/>
              <a:t>doesn’t need a comma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AE05F8-B424-4098-BC2C-487003E7F09C}"/>
              </a:ext>
            </a:extLst>
          </p:cNvPr>
          <p:cNvSpPr txBox="1"/>
          <p:nvPr/>
        </p:nvSpPr>
        <p:spPr>
          <a:xfrm>
            <a:off x="1832421" y="5142338"/>
            <a:ext cx="3351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u="sng" dirty="0"/>
              <a:t>Storing Objects Together Inside Arrays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FCED0F-73F9-4FF1-9402-4D2BB4298D61}"/>
              </a:ext>
            </a:extLst>
          </p:cNvPr>
          <p:cNvSpPr txBox="1"/>
          <p:nvPr/>
        </p:nvSpPr>
        <p:spPr>
          <a:xfrm>
            <a:off x="445239" y="5596622"/>
            <a:ext cx="28829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People = [ </a:t>
            </a:r>
            <a:r>
              <a:rPr lang="en-AU" sz="1400" dirty="0">
                <a:solidFill>
                  <a:srgbClr val="00B0F0"/>
                </a:solidFill>
              </a:rPr>
              <a:t>{ name: “Matt”, age = 21 }</a:t>
            </a:r>
            <a:r>
              <a:rPr lang="en-AU" sz="1400" dirty="0"/>
              <a:t>,</a:t>
            </a:r>
          </a:p>
          <a:p>
            <a:r>
              <a:rPr lang="en-AU" sz="1400" dirty="0"/>
              <a:t>                   </a:t>
            </a:r>
            <a:r>
              <a:rPr lang="en-AU" sz="1400" dirty="0">
                <a:solidFill>
                  <a:srgbClr val="00B050"/>
                </a:solidFill>
              </a:rPr>
              <a:t>{ name: “John”, age = 23 }</a:t>
            </a:r>
            <a:r>
              <a:rPr lang="en-AU" sz="1400" dirty="0"/>
              <a:t>,</a:t>
            </a:r>
          </a:p>
          <a:p>
            <a:r>
              <a:rPr lang="en-AU" sz="1400" dirty="0"/>
              <a:t>                   </a:t>
            </a:r>
            <a:r>
              <a:rPr lang="en-AU" sz="1400" dirty="0">
                <a:solidFill>
                  <a:srgbClr val="FF0000"/>
                </a:solidFill>
              </a:rPr>
              <a:t>{ name: “Kate”, age = 19 }</a:t>
            </a:r>
            <a:r>
              <a:rPr lang="en-AU" sz="1400" dirty="0"/>
              <a:t> ]</a:t>
            </a:r>
          </a:p>
          <a:p>
            <a:r>
              <a:rPr lang="en-AU" sz="1400" dirty="0">
                <a:solidFill>
                  <a:srgbClr val="00B050"/>
                </a:solidFill>
              </a:rPr>
              <a:t>	</a:t>
            </a:r>
          </a:p>
          <a:p>
            <a:endParaRPr lang="en-AU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AB9AA-1CAF-4D53-BCAF-232C67EE4D86}"/>
              </a:ext>
            </a:extLst>
          </p:cNvPr>
          <p:cNvSpPr txBox="1"/>
          <p:nvPr/>
        </p:nvSpPr>
        <p:spPr>
          <a:xfrm>
            <a:off x="3825979" y="5603279"/>
            <a:ext cx="2028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People[0].name = </a:t>
            </a:r>
            <a:r>
              <a:rPr lang="en-AU" sz="1400" dirty="0">
                <a:solidFill>
                  <a:srgbClr val="00B0F0"/>
                </a:solidFill>
              </a:rPr>
              <a:t>“Matt”</a:t>
            </a:r>
          </a:p>
          <a:p>
            <a:r>
              <a:rPr lang="en-AU" sz="1400" dirty="0"/>
              <a:t>People[1].age = </a:t>
            </a:r>
            <a:r>
              <a:rPr lang="en-AU" sz="1400" dirty="0">
                <a:solidFill>
                  <a:srgbClr val="00B050"/>
                </a:solidFill>
              </a:rPr>
              <a:t>23</a:t>
            </a:r>
            <a:endParaRPr lang="en-AU" sz="1400" dirty="0">
              <a:solidFill>
                <a:srgbClr val="00B0F0"/>
              </a:solidFill>
            </a:endParaRPr>
          </a:p>
          <a:p>
            <a:r>
              <a:rPr lang="en-AU" sz="1400" dirty="0"/>
              <a:t>People[2].name = </a:t>
            </a:r>
            <a:r>
              <a:rPr lang="en-AU" sz="1400" dirty="0">
                <a:solidFill>
                  <a:srgbClr val="FF0000"/>
                </a:solidFill>
              </a:rPr>
              <a:t>“Kate”</a:t>
            </a:r>
            <a:endParaRPr lang="en-AU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CE4C57-52DB-4354-B77B-A37556C7DA48}"/>
              </a:ext>
            </a:extLst>
          </p:cNvPr>
          <p:cNvSpPr txBox="1"/>
          <p:nvPr/>
        </p:nvSpPr>
        <p:spPr>
          <a:xfrm>
            <a:off x="3182302" y="5593125"/>
            <a:ext cx="385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[0]</a:t>
            </a:r>
          </a:p>
          <a:p>
            <a:r>
              <a:rPr lang="en-AU" sz="1400" dirty="0"/>
              <a:t>[1]</a:t>
            </a:r>
          </a:p>
          <a:p>
            <a:r>
              <a:rPr lang="en-AU" sz="1400" dirty="0"/>
              <a:t>[2]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B33437-FA1B-41DA-8BAE-47C04FA90470}"/>
              </a:ext>
            </a:extLst>
          </p:cNvPr>
          <p:cNvSpPr txBox="1"/>
          <p:nvPr/>
        </p:nvSpPr>
        <p:spPr>
          <a:xfrm>
            <a:off x="2923667" y="5390306"/>
            <a:ext cx="1014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Array Index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235991-5A97-4EE4-BEDF-5752C55A5467}"/>
              </a:ext>
            </a:extLst>
          </p:cNvPr>
          <p:cNvSpPr txBox="1"/>
          <p:nvPr/>
        </p:nvSpPr>
        <p:spPr>
          <a:xfrm>
            <a:off x="1844109" y="6458396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Objects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07C9FC-A1FA-4A54-B0A3-C3ACBB62C1A2}"/>
              </a:ext>
            </a:extLst>
          </p:cNvPr>
          <p:cNvCxnSpPr>
            <a:cxnSpLocks/>
          </p:cNvCxnSpPr>
          <p:nvPr/>
        </p:nvCxnSpPr>
        <p:spPr>
          <a:xfrm>
            <a:off x="1331340" y="6331789"/>
            <a:ext cx="0" cy="12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D0DE57-75D7-4475-97BF-124CE14207A6}"/>
              </a:ext>
            </a:extLst>
          </p:cNvPr>
          <p:cNvCxnSpPr>
            <a:cxnSpLocks/>
          </p:cNvCxnSpPr>
          <p:nvPr/>
        </p:nvCxnSpPr>
        <p:spPr>
          <a:xfrm>
            <a:off x="1331340" y="6458396"/>
            <a:ext cx="1762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2606C92-9CDF-405A-BCB0-5351E16CD29B}"/>
              </a:ext>
            </a:extLst>
          </p:cNvPr>
          <p:cNvCxnSpPr>
            <a:cxnSpLocks/>
          </p:cNvCxnSpPr>
          <p:nvPr/>
        </p:nvCxnSpPr>
        <p:spPr>
          <a:xfrm>
            <a:off x="3082922" y="6331789"/>
            <a:ext cx="0" cy="12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7E0CC4-7382-4BC4-9F53-CAB8F9681323}"/>
              </a:ext>
            </a:extLst>
          </p:cNvPr>
          <p:cNvSpPr txBox="1"/>
          <p:nvPr/>
        </p:nvSpPr>
        <p:spPr>
          <a:xfrm>
            <a:off x="121005" y="2141518"/>
            <a:ext cx="3332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 arrays, you insert values which are then indexed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A9FE32-9CDE-42D9-A819-76481644A2C3}"/>
              </a:ext>
            </a:extLst>
          </p:cNvPr>
          <p:cNvSpPr txBox="1"/>
          <p:nvPr/>
        </p:nvSpPr>
        <p:spPr>
          <a:xfrm>
            <a:off x="3659331" y="2144687"/>
            <a:ext cx="363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 objects, you specify a key and add a value to that key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F082B1-6125-4E20-BCEC-281A4F6C5ED0}"/>
              </a:ext>
            </a:extLst>
          </p:cNvPr>
          <p:cNvSpPr txBox="1"/>
          <p:nvPr/>
        </p:nvSpPr>
        <p:spPr>
          <a:xfrm>
            <a:off x="10744055" y="2923739"/>
            <a:ext cx="149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7030A0"/>
                </a:solidFill>
              </a:rPr>
              <a:t>Use a comma where </a:t>
            </a:r>
          </a:p>
          <a:p>
            <a:r>
              <a:rPr lang="en-AU" sz="1200" dirty="0">
                <a:solidFill>
                  <a:srgbClr val="7030A0"/>
                </a:solidFill>
              </a:rPr>
              <a:t>you’d normally use </a:t>
            </a:r>
          </a:p>
          <a:p>
            <a:r>
              <a:rPr lang="en-AU" sz="1200" dirty="0">
                <a:solidFill>
                  <a:srgbClr val="7030A0"/>
                </a:solidFill>
              </a:rPr>
              <a:t>a semi-colon</a:t>
            </a:r>
            <a:endParaRPr lang="en-AU" sz="1200" b="1" dirty="0">
              <a:solidFill>
                <a:srgbClr val="7030A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3DF53-AD69-4C11-9E65-9C546E11014D}"/>
              </a:ext>
            </a:extLst>
          </p:cNvPr>
          <p:cNvSpPr txBox="1"/>
          <p:nvPr/>
        </p:nvSpPr>
        <p:spPr>
          <a:xfrm>
            <a:off x="10724890" y="4256334"/>
            <a:ext cx="14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Use a colon where </a:t>
            </a:r>
          </a:p>
          <a:p>
            <a:r>
              <a:rPr lang="en-AU" sz="1200" dirty="0">
                <a:solidFill>
                  <a:srgbClr val="FF0000"/>
                </a:solidFill>
              </a:rPr>
              <a:t>you’d normally use </a:t>
            </a:r>
          </a:p>
          <a:p>
            <a:r>
              <a:rPr lang="en-AU" sz="1200" dirty="0">
                <a:solidFill>
                  <a:srgbClr val="FF0000"/>
                </a:solidFill>
              </a:rPr>
              <a:t>an equals sign</a:t>
            </a:r>
          </a:p>
        </p:txBody>
      </p:sp>
    </p:spTree>
    <p:extLst>
      <p:ext uri="{BB962C8B-B14F-4D97-AF65-F5344CB8AC3E}">
        <p14:creationId xmlns:p14="http://schemas.microsoft.com/office/powerpoint/2010/main" val="393230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 Barker</dc:creator>
  <cp:lastModifiedBy>Zak Barker</cp:lastModifiedBy>
  <cp:revision>13</cp:revision>
  <dcterms:created xsi:type="dcterms:W3CDTF">2019-09-02T13:47:30Z</dcterms:created>
  <dcterms:modified xsi:type="dcterms:W3CDTF">2019-09-02T15:05:42Z</dcterms:modified>
</cp:coreProperties>
</file>