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90" r:id="rId4"/>
    <p:sldId id="291" r:id="rId5"/>
    <p:sldId id="293" r:id="rId6"/>
    <p:sldId id="292" r:id="rId7"/>
    <p:sldId id="294" r:id="rId8"/>
    <p:sldId id="280" r:id="rId9"/>
    <p:sldId id="281" r:id="rId10"/>
    <p:sldId id="257" r:id="rId11"/>
    <p:sldId id="259" r:id="rId12"/>
    <p:sldId id="285" r:id="rId13"/>
    <p:sldId id="260" r:id="rId14"/>
    <p:sldId id="262" r:id="rId15"/>
    <p:sldId id="263" r:id="rId16"/>
    <p:sldId id="287" r:id="rId17"/>
    <p:sldId id="286" r:id="rId18"/>
    <p:sldId id="288" r:id="rId19"/>
    <p:sldId id="289" r:id="rId20"/>
    <p:sldId id="295" r:id="rId21"/>
    <p:sldId id="29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2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85DA7-9BC0-49FB-809F-663BDD003CE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9E5D-0C97-4F40-9F7D-E4D9DB0F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C754E3-459D-466E-8A59-7A71A8DB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94" y="537882"/>
            <a:ext cx="9726706" cy="2511505"/>
          </a:xfrm>
        </p:spPr>
        <p:txBody>
          <a:bodyPr>
            <a:normAutofit/>
          </a:bodyPr>
          <a:lstStyle/>
          <a:p>
            <a:br>
              <a:rPr lang="en-US" sz="6000" dirty="0"/>
            </a:b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90C223-A225-4433-8D26-789A5C03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023" y="3072184"/>
            <a:ext cx="9144000" cy="18050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DR. JOSHUA OKEMWA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DAYSTAR UNIVERSITY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29D13D-A46A-41B0-BD10-AAE1C6C6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5326" y="6492875"/>
            <a:ext cx="3860800" cy="365125"/>
          </a:xfrm>
        </p:spPr>
        <p:txBody>
          <a:bodyPr/>
          <a:lstStyle/>
          <a:p>
            <a:r>
              <a:rPr lang="en-US" dirty="0"/>
              <a:t>Learn | Question what you learn | connect the dots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ECFF2B-A6B3-4AA4-B730-1FA01281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Blue LOgo.png">
            <a:extLst>
              <a:ext uri="{FF2B5EF4-FFF2-40B4-BE49-F238E27FC236}">
                <a16:creationId xmlns:a16="http://schemas.microsoft.com/office/drawing/2014/main" id="{190966EA-0938-47C0-94D6-D3D7DABB6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20871"/>
            <a:ext cx="2896006" cy="986154"/>
          </a:xfrm>
          <a:prstGeom prst="rect">
            <a:avLst/>
          </a:prstGeom>
        </p:spPr>
      </p:pic>
      <p:pic>
        <p:nvPicPr>
          <p:cNvPr id="9" name="Picture 8" descr="Core Values.png">
            <a:extLst>
              <a:ext uri="{FF2B5EF4-FFF2-40B4-BE49-F238E27FC236}">
                <a16:creationId xmlns:a16="http://schemas.microsoft.com/office/drawing/2014/main" id="{79FF126F-5E90-4E31-B3CB-20B1A7027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2482"/>
            <a:ext cx="9720072" cy="65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INTRODUCTION TO C LANGUAGE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854221"/>
            <a:ext cx="10352315" cy="5159829"/>
          </a:xfrm>
        </p:spPr>
        <p:txBody>
          <a:bodyPr>
            <a:normAutofit fontScale="92500" lnSpcReduction="20000"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general-purpose,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Ritchie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1973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0320" algn="just">
              <a:lnSpc>
                <a:spcPct val="150000"/>
              </a:lnSpc>
              <a:spcBef>
                <a:spcPts val="580"/>
              </a:spcBef>
            </a:pP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hine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12700" marR="20320" algn="just">
              <a:lnSpc>
                <a:spcPct val="150000"/>
              </a:lnSpc>
              <a:spcBef>
                <a:spcPts val="58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a system applications that directly interact with the hardware devices such as drivers, kernels,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is considered as the base for other programming languages, that is why it is known as mother language.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25" y="78695"/>
            <a:ext cx="9720072" cy="718140"/>
          </a:xfrm>
        </p:spPr>
        <p:txBody>
          <a:bodyPr/>
          <a:lstStyle/>
          <a:p>
            <a:pPr algn="ctr"/>
            <a:r>
              <a:rPr lang="en-US" b="1" spc="-100" dirty="0">
                <a:solidFill>
                  <a:srgbClr val="FF0000"/>
                </a:solidFill>
              </a:rPr>
              <a:t>Basic</a:t>
            </a:r>
            <a:r>
              <a:rPr lang="en-US" b="1" spc="100" dirty="0">
                <a:solidFill>
                  <a:srgbClr val="FF0000"/>
                </a:solidFill>
              </a:rPr>
              <a:t> </a:t>
            </a:r>
            <a:r>
              <a:rPr lang="en-US" b="1" spc="-100" dirty="0">
                <a:solidFill>
                  <a:srgbClr val="FF0000"/>
                </a:solidFill>
              </a:rPr>
              <a:t>Features</a:t>
            </a:r>
            <a:r>
              <a:rPr lang="en-US" b="1" spc="105" dirty="0">
                <a:solidFill>
                  <a:srgbClr val="FF0000"/>
                </a:solidFill>
              </a:rPr>
              <a:t> </a:t>
            </a:r>
            <a:r>
              <a:rPr lang="en-US" b="1" spc="-10" dirty="0">
                <a:solidFill>
                  <a:srgbClr val="FF0000"/>
                </a:solidFill>
              </a:rPr>
              <a:t>of</a:t>
            </a:r>
            <a:r>
              <a:rPr lang="en-US" b="1" spc="135" dirty="0">
                <a:solidFill>
                  <a:srgbClr val="FF0000"/>
                </a:solidFill>
              </a:rPr>
              <a:t> </a:t>
            </a:r>
            <a:r>
              <a:rPr lang="en-US" b="1" spc="-15" dirty="0">
                <a:solidFill>
                  <a:srgbClr val="FF0000"/>
                </a:solidFill>
              </a:rPr>
              <a:t>C</a:t>
            </a:r>
            <a:r>
              <a:rPr lang="en-US" b="1" spc="114" dirty="0">
                <a:solidFill>
                  <a:srgbClr val="FF0000"/>
                </a:solidFill>
              </a:rPr>
              <a:t> </a:t>
            </a:r>
            <a:r>
              <a:rPr lang="en-US" b="1" spc="-100" dirty="0">
                <a:solidFill>
                  <a:srgbClr val="FF0000"/>
                </a:solidFill>
              </a:rPr>
              <a:t>Language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70" y="1064849"/>
            <a:ext cx="11782696" cy="524451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KE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Simple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is a simple language in the sense that it provides a </a:t>
            </a:r>
            <a:r>
              <a:rPr lang="en-KE" sz="24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approach</a:t>
            </a: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(to break the problem into parts), </a:t>
            </a:r>
            <a:r>
              <a:rPr lang="en-KE" sz="24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rich set of library functions</a:t>
            </a: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KE" sz="24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</a:t>
            </a: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endParaRPr lang="en-KE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Machine Independent or Portable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Unlike assembly language, c programs </a:t>
            </a:r>
            <a:r>
              <a:rPr lang="en-KE" sz="24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executed on different machines</a:t>
            </a: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with some machine specific changes. Therefore, C is a machine independent language.</a:t>
            </a:r>
            <a:endParaRPr lang="en-KE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Mid-level programming language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Although, C is </a:t>
            </a:r>
            <a:r>
              <a:rPr lang="en-KE" sz="24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intended to do low-level programming</a:t>
            </a: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used to develop system applications such as kernel, driver, etc. It </a:t>
            </a:r>
            <a:r>
              <a:rPr lang="en-KE" sz="24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 supports the features of a high-level language</a:t>
            </a:r>
            <a:r>
              <a:rPr lang="en-KE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That is why it is known as mid-level language.</a:t>
            </a:r>
            <a:endParaRPr lang="en-KE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0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25" y="78695"/>
            <a:ext cx="9720072" cy="718140"/>
          </a:xfrm>
        </p:spPr>
        <p:txBody>
          <a:bodyPr/>
          <a:lstStyle/>
          <a:p>
            <a:pPr algn="ctr"/>
            <a:r>
              <a:rPr lang="en-US" b="1" spc="-100" dirty="0">
                <a:solidFill>
                  <a:srgbClr val="FF0000"/>
                </a:solidFill>
              </a:rPr>
              <a:t>Cont.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998637"/>
            <a:ext cx="11792731" cy="531072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1560"/>
              </a:lnSpc>
              <a:buNone/>
            </a:pPr>
            <a:r>
              <a:rPr lang="en-KE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Structured programming language</a:t>
            </a:r>
            <a:endParaRPr lang="en-KE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is a structured programming language in the sense that </a:t>
            </a:r>
            <a:r>
              <a:rPr lang="en-KE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break the program into parts using functions</a:t>
            </a:r>
            <a:r>
              <a:rPr lang="en-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So, it is easy to understand and modify. Functions also provide code reusability.</a:t>
            </a:r>
            <a:endParaRPr lang="en-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560"/>
              </a:lnSpc>
              <a:spcAft>
                <a:spcPts val="800"/>
              </a:spcAft>
              <a:buNone/>
            </a:pPr>
            <a:r>
              <a:rPr lang="en-KE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Rich Library</a:t>
            </a:r>
            <a:endParaRPr lang="en-KE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 </a:t>
            </a:r>
            <a:r>
              <a:rPr lang="en-KE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a lot of inbuilt functions</a:t>
            </a:r>
            <a:r>
              <a:rPr lang="en-KE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that make the development fast.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560"/>
              </a:lnSpc>
              <a:spcAft>
                <a:spcPts val="800"/>
              </a:spcAft>
              <a:buNone/>
            </a:pPr>
            <a:r>
              <a:rPr lang="en-KE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Memory Management</a:t>
            </a:r>
            <a:endParaRPr lang="en-KE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KE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supports the feature of </a:t>
            </a:r>
            <a:r>
              <a:rPr lang="en-KE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  <a:r>
              <a:rPr lang="en-KE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C language, we can free the allocated memory at any time by calling the </a:t>
            </a:r>
            <a:r>
              <a:rPr lang="en-KE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free()</a:t>
            </a:r>
            <a:r>
              <a:rPr lang="en-KE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function.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560"/>
              </a:lnSpc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KE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endParaRPr lang="en-KE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language is extensible because it </a:t>
            </a:r>
            <a:r>
              <a:rPr lang="en-KE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easily adopt new features</a:t>
            </a:r>
            <a:r>
              <a:rPr lang="en-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9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8695"/>
            <a:ext cx="9720072" cy="718140"/>
          </a:xfrm>
        </p:spPr>
        <p:txBody>
          <a:bodyPr/>
          <a:lstStyle/>
          <a:p>
            <a:pPr algn="ctr"/>
            <a:r>
              <a:rPr lang="en-US" b="1" spc="-229" dirty="0">
                <a:solidFill>
                  <a:srgbClr val="FF0000"/>
                </a:solidFill>
              </a:rPr>
              <a:t>Why</a:t>
            </a:r>
            <a:r>
              <a:rPr lang="en-US" b="1" spc="95" dirty="0">
                <a:solidFill>
                  <a:srgbClr val="FF0000"/>
                </a:solidFill>
              </a:rPr>
              <a:t> </a:t>
            </a:r>
            <a:r>
              <a:rPr lang="en-US" b="1" spc="-20" dirty="0">
                <a:solidFill>
                  <a:srgbClr val="FF0000"/>
                </a:solidFill>
              </a:rPr>
              <a:t>C</a:t>
            </a:r>
            <a:r>
              <a:rPr lang="en-US" b="1" spc="105" dirty="0">
                <a:solidFill>
                  <a:srgbClr val="FF0000"/>
                </a:solidFill>
              </a:rPr>
              <a:t> </a:t>
            </a:r>
            <a:r>
              <a:rPr lang="en-US" b="1" spc="-125" dirty="0">
                <a:solidFill>
                  <a:srgbClr val="FF0000"/>
                </a:solidFill>
              </a:rPr>
              <a:t>Language?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BE500-EE75-0093-D34D-410E7942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5497"/>
            <a:ext cx="12046225" cy="5329406"/>
          </a:xfrm>
        </p:spPr>
      </p:pic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88" y="78694"/>
            <a:ext cx="9720072" cy="66588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Getting Started with C Programming</a:t>
            </a:r>
            <a:b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810795"/>
            <a:ext cx="11273245" cy="549856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1. Setting Up the Development Environment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Before writing C programs, you need to set up a C development environment on your computer.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an IDE like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Code::Blocks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which includes a compiler.</a:t>
            </a: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KE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2. </a:t>
            </a:r>
            <a:r>
              <a:rPr kumimoji="0" lang="en-KE" altLang="en-KE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Writing Your First C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KE" altLang="en-KE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Open a text editor (e.g., VS Code, Sublime Text, or even Notepad).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KE" altLang="en-KE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Write the following code and save it as </a:t>
            </a:r>
            <a:r>
              <a:rPr kumimoji="0" lang="en-KE" altLang="en-KE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hello.c</a:t>
            </a:r>
            <a:r>
              <a:rPr kumimoji="0" lang="en-KE" altLang="en-KE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2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355943"/>
            <a:ext cx="9720072" cy="6426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998637"/>
            <a:ext cx="11713407" cy="5310724"/>
          </a:xfrm>
        </p:spPr>
        <p:txBody>
          <a:bodyPr>
            <a:normAutofit fontScale="92500" lnSpcReduction="20000"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endParaRPr lang="en-US" sz="3600" dirty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600" dirty="0"/>
              <a:t>#include &lt;</a:t>
            </a:r>
            <a:r>
              <a:rPr lang="en-US" sz="3600" dirty="0" err="1"/>
              <a:t>stdio.h</a:t>
            </a:r>
            <a:r>
              <a:rPr lang="en-US" sz="3600" dirty="0"/>
              <a:t>&gt;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600" dirty="0"/>
              <a:t> int main()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600" dirty="0"/>
              <a:t>{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600" dirty="0" err="1"/>
              <a:t>printf</a:t>
            </a:r>
            <a:r>
              <a:rPr lang="en-US" sz="3600" dirty="0"/>
              <a:t>("Hello, World!\n");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600" dirty="0"/>
              <a:t>return 0;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600" dirty="0"/>
              <a:t>}</a:t>
            </a:r>
          </a:p>
          <a:p>
            <a:pPr marL="0" indent="0" algn="l">
              <a:buNone/>
            </a:pPr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3. Compiling and Running Your Program</a:t>
            </a:r>
          </a:p>
          <a:p>
            <a:pPr marL="0" indent="0">
              <a:buNone/>
            </a:pPr>
            <a:b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sz="3600" dirty="0"/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355943"/>
            <a:ext cx="9720072" cy="6426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Compiling a C Program</a:t>
            </a:r>
            <a:b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342097"/>
            <a:ext cx="11717383" cy="49672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compilation is the process of converting the source code of the C language into machine code. As C is a mid-level language, it needs a compiler to convert it into an executable code so that the program can be run on our machine.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355943"/>
            <a:ext cx="9720072" cy="6426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Compiling a C Program</a:t>
            </a:r>
            <a:b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</a:b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086DA3-44A9-C2E6-AF48-2EDD9147F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697" y="1033620"/>
            <a:ext cx="3507098" cy="5172711"/>
          </a:xfrm>
        </p:spPr>
      </p:pic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355943"/>
            <a:ext cx="9720072" cy="64269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FF0000"/>
                </a:solidFill>
                <a:effectLst/>
                <a:latin typeface="Source Sans 3"/>
              </a:rPr>
              <a:t>Compiling a C Program</a:t>
            </a:r>
            <a:br>
              <a:rPr lang="en-US" b="1" i="0" dirty="0">
                <a:solidFill>
                  <a:srgbClr val="FF0000"/>
                </a:solidFill>
                <a:effectLst/>
                <a:latin typeface="Source Sans 3"/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342097"/>
            <a:ext cx="11717383" cy="4967263"/>
          </a:xfrm>
        </p:spPr>
        <p:txBody>
          <a:bodyPr>
            <a:normAutofit/>
          </a:bodyPr>
          <a:lstStyle/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Creating a C Source File</a:t>
            </a:r>
          </a:p>
          <a:p>
            <a:pPr algn="l" fontAlgn="base"/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first create a C program using an editor and save the file as </a:t>
            </a:r>
            <a:r>
              <a:rPr lang="en-US" sz="3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filename.c</a:t>
            </a:r>
            <a:endParaRPr lang="en-US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Compiling using any</a:t>
            </a:r>
            <a:r>
              <a:rPr lang="en-US" sz="32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  <a:p>
            <a:pPr fontAlgn="base"/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no errors in our C program, the executable file of the C program will be generated.</a:t>
            </a:r>
            <a:endParaRPr lang="en-US" sz="32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Executing the program</a:t>
            </a:r>
          </a:p>
          <a:p>
            <a:pPr fontAlgn="base"/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be executed and the output will be shown in the terminal.</a:t>
            </a:r>
            <a:endParaRPr lang="en-US" sz="32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5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11"/>
            <a:ext cx="9720072" cy="81024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goes inside the compilation process?</a:t>
            </a:r>
            <a:b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510747"/>
            <a:ext cx="11673652" cy="4798613"/>
          </a:xfrm>
        </p:spPr>
        <p:txBody>
          <a:bodyPr>
            <a:noAutofit/>
          </a:bodyPr>
          <a:lstStyle/>
          <a:p>
            <a:pPr algn="l" fontAlgn="base">
              <a:lnSpc>
                <a:spcPct val="10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compiler converts a C program into an executable. There are four phases for a C program to become an executable: </a:t>
            </a:r>
          </a:p>
          <a:p>
            <a:pPr algn="l" fontAlgn="base">
              <a:lnSpc>
                <a:spcPct val="10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kumimoji="0" lang="en-KE" altLang="en-KE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Directives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first stage is preprocessing, where the preprocessor handles all the preprocessor directives, such as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#ifdef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kumimoji="0" lang="en-KE" altLang="en-KE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code, which is a modified version of the source code with all directives processed.</a:t>
            </a:r>
          </a:p>
          <a:p>
            <a:pPr algn="l" fontAlgn="base">
              <a:buFont typeface="+mj-lt"/>
              <a:buAutoNum type="arabicPeriod"/>
            </a:pP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3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15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2" y="986155"/>
            <a:ext cx="11847443" cy="5176106"/>
          </a:xfrm>
        </p:spPr>
        <p:txBody>
          <a:bodyPr>
            <a:normAutofit/>
          </a:bodyPr>
          <a:lstStyle/>
          <a:p>
            <a:endParaRPr lang="en-US" b="0" i="0" baseline="3000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designing and building an executable computer program to accomplish a specific task or solve a particular problem. It involves writing instructions in a programming language that the computer can interpret and execute.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a formal language comprising a set of instructions that produce various kinds of output. Programmers use programming languages to implement algorithms and manipulate data to create software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re Values.png">
            <a:extLst>
              <a:ext uri="{FF2B5EF4-FFF2-40B4-BE49-F238E27FC236}">
                <a16:creationId xmlns:a16="http://schemas.microsoft.com/office/drawing/2014/main" id="{79FF126F-5E90-4E31-B3CB-20B1A7027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190966EA-0938-47C0-94D6-D3D7DABB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20871"/>
            <a:ext cx="2896006" cy="9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2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10"/>
            <a:ext cx="9720072" cy="81024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CONT.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822730"/>
            <a:ext cx="11792921" cy="5486631"/>
          </a:xfrm>
        </p:spPr>
        <p:txBody>
          <a:bodyPr>
            <a:noAutofit/>
          </a:bodyPr>
          <a:lstStyle/>
          <a:p>
            <a:pPr marL="0" indent="0" algn="l" fontAlgn="base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Compilation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 and Semantic Analysis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The compiler parses the preprocessed code to check for syntax and semantic errors.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Converts the parsed code into an intermediate representation, often in the form of an abstract syntax tree (AST).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Optimizes the intermediate code for performance improvements.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Assembly code.</a:t>
            </a:r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9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10"/>
            <a:ext cx="9720072" cy="81024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CONT.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FBEFC-9E6F-6140-FDF8-998FEB8B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022827"/>
            <a:ext cx="11489634" cy="5110627"/>
          </a:xfrm>
        </p:spPr>
        <p:txBody>
          <a:bodyPr>
            <a:normAutofit fontScale="700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KE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endParaRPr kumimoji="0" lang="en-US" altLang="en-KE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assembly code generated by the compiler is then converted into machine code by an assembler.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Object code (machine code in binary form), usually with a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.obj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KE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Linking 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Combines all object files and libraries.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Resolves function calls and variable references.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Handles static and dynamic linking.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Produces the final executable.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4914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78"/>
            <a:ext cx="9720072" cy="6035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051644"/>
            <a:ext cx="10097589" cy="531072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1828800" lvl="4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1828800" lvl="4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    </a:t>
            </a:r>
          </a:p>
          <a:p>
            <a:pPr marL="1828800" lvl="4" indent="0">
              <a:buNone/>
            </a:pPr>
            <a:r>
              <a:rPr lang="en-US" sz="2000" dirty="0"/>
              <a:t> 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number1, number2, sum;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two integers: ");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("%d %d", &amp;number1, &amp;number2);</a:t>
            </a:r>
          </a:p>
          <a:p>
            <a:pPr marL="1828800" lvl="4" indent="0">
              <a:buNone/>
            </a:pPr>
            <a:r>
              <a:rPr lang="en-US" sz="2000" dirty="0"/>
              <a:t> </a:t>
            </a:r>
          </a:p>
          <a:p>
            <a:pPr marL="1828800" lvl="4" indent="0">
              <a:buNone/>
            </a:pPr>
            <a:r>
              <a:rPr lang="en-US" sz="2000" dirty="0"/>
              <a:t>    // calculating sum</a:t>
            </a:r>
          </a:p>
          <a:p>
            <a:pPr marL="1828800" lvl="4" indent="0">
              <a:buNone/>
            </a:pPr>
            <a:r>
              <a:rPr lang="en-US" sz="2000" dirty="0"/>
              <a:t>    sum = number1 + number2;      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 + %d = %d", number1, number2, sum);</a:t>
            </a:r>
          </a:p>
          <a:p>
            <a:pPr marL="1828800" lvl="4" indent="0">
              <a:buNone/>
            </a:pPr>
            <a:r>
              <a:rPr lang="en-US" sz="2000" dirty="0"/>
              <a:t>    return 0;</a:t>
            </a:r>
          </a:p>
          <a:p>
            <a:pPr marL="1828800" lvl="4" indent="0">
              <a:buNone/>
            </a:pPr>
            <a:r>
              <a:rPr lang="en-US" sz="2000" dirty="0"/>
              <a:t>}</a:t>
            </a:r>
          </a:p>
          <a:p>
            <a:pPr marL="1828800" lvl="4" indent="0">
              <a:buNone/>
            </a:pPr>
            <a:endParaRPr lang="en-US" sz="2000" dirty="0"/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15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2" y="986155"/>
            <a:ext cx="11847443" cy="5176106"/>
          </a:xfrm>
        </p:spPr>
        <p:txBody>
          <a:bodyPr>
            <a:normAutofit/>
          </a:bodyPr>
          <a:lstStyle/>
          <a:p>
            <a:endParaRPr lang="en-US" b="0" i="0" baseline="3000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Common approaches in computer programming refer to the various paradigms, methodologies, and practices that developers use to write efficient, maintainable, and scalable code.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1. </a:t>
            </a:r>
            <a:r>
              <a:rPr lang="en-US" sz="3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Procedural Programming</a:t>
            </a:r>
            <a:r>
              <a:rPr lang="en-US" sz="3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Focuses on a sequence of procedures or routines (functions) to perform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Concepts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Functions, procedure calls, modularity.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C, Pascal.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re Values.png">
            <a:extLst>
              <a:ext uri="{FF2B5EF4-FFF2-40B4-BE49-F238E27FC236}">
                <a16:creationId xmlns:a16="http://schemas.microsoft.com/office/drawing/2014/main" id="{79FF126F-5E90-4E31-B3CB-20B1A7027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190966EA-0938-47C0-94D6-D3D7DABB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20871"/>
            <a:ext cx="2896006" cy="9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15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2" y="986155"/>
            <a:ext cx="11847443" cy="5176106"/>
          </a:xfrm>
        </p:spPr>
        <p:txBody>
          <a:bodyPr>
            <a:normAutofit/>
          </a:bodyPr>
          <a:lstStyle/>
          <a:p>
            <a:endParaRPr lang="en-US" b="0" i="0" baseline="30000" dirty="0">
              <a:solidFill>
                <a:srgbClr val="FF000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2. Object-Oriented Programming (OOP)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Organizes software design around data, or objects, rather than functions and logic.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Concepts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Classes, objects, inheritance, polymorphism, encapsulation.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Java, C++, Python.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re Values.png">
            <a:extLst>
              <a:ext uri="{FF2B5EF4-FFF2-40B4-BE49-F238E27FC236}">
                <a16:creationId xmlns:a16="http://schemas.microsoft.com/office/drawing/2014/main" id="{79FF126F-5E90-4E31-B3CB-20B1A7027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190966EA-0938-47C0-94D6-D3D7DABB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20871"/>
            <a:ext cx="2896006" cy="9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2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155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Types of Programming Languages: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2" y="986155"/>
            <a:ext cx="11847443" cy="5176106"/>
          </a:xfrm>
        </p:spPr>
        <p:txBody>
          <a:bodyPr>
            <a:normAutofit/>
          </a:bodyPr>
          <a:lstStyle/>
          <a:p>
            <a:endParaRPr lang="en-US" b="0" i="0" baseline="3000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High-Level Languages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Known for its readability and simplicity, widely used in web development, data science, artificial intelligence, and scripting.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 versatile, object-oriented language used for building platform-independent applications, web applications, and Android apps.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Primarily used for web development to create interactive and dynamic web pages.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An extension of C, known for its performance and used in system/software development, game development, and real-time simulation.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Known for its simplicity and productivity, used in web development (notably with the Ruby on Rails framework).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re Values.png">
            <a:extLst>
              <a:ext uri="{FF2B5EF4-FFF2-40B4-BE49-F238E27FC236}">
                <a16:creationId xmlns:a16="http://schemas.microsoft.com/office/drawing/2014/main" id="{79FF126F-5E90-4E31-B3CB-20B1A7027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190966EA-0938-47C0-94D6-D3D7DABB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20871"/>
            <a:ext cx="2896006" cy="9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155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CONT.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728870"/>
            <a:ext cx="11860695" cy="5433391"/>
          </a:xfrm>
        </p:spPr>
        <p:txBody>
          <a:bodyPr>
            <a:normAutofit fontScale="77500" lnSpcReduction="20000"/>
          </a:bodyPr>
          <a:lstStyle/>
          <a:p>
            <a:endParaRPr lang="en-US" b="0" i="0" baseline="30000" dirty="0">
              <a:solidFill>
                <a:srgbClr val="FF0000"/>
              </a:solidFill>
              <a:effectLst/>
              <a:latin typeface="-apple-system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2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Low-Level Languages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6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 low-level programming language that is closely related to machine language and is used for programming hardware and writing performance-critical code.</a:t>
            </a:r>
          </a:p>
          <a:p>
            <a:pPr marL="742950" lvl="1" indent="-285750" algn="just">
              <a:lnSpc>
                <a:spcPct val="16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The most basic programming language, consisting of binary code that the computer's CPU can execute directly.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Languages (DSLs)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 (Structured Query Language)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Used for managing and manipulating relational databases.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Markup and style sheet languages used for creating and designing web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re Values.png">
            <a:extLst>
              <a:ext uri="{FF2B5EF4-FFF2-40B4-BE49-F238E27FC236}">
                <a16:creationId xmlns:a16="http://schemas.microsoft.com/office/drawing/2014/main" id="{79FF126F-5E90-4E31-B3CB-20B1A7027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190966EA-0938-47C0-94D6-D3D7DABB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20871"/>
            <a:ext cx="2896006" cy="9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88"/>
            <a:ext cx="10515600" cy="98615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Characteristics of Programming Languages:</a:t>
            </a:r>
            <a:b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2" y="986155"/>
            <a:ext cx="11847443" cy="5176106"/>
          </a:xfrm>
        </p:spPr>
        <p:txBody>
          <a:bodyPr>
            <a:normAutofit/>
          </a:bodyPr>
          <a:lstStyle/>
          <a:p>
            <a:endParaRPr lang="en-US" b="0" i="0" baseline="30000" dirty="0">
              <a:solidFill>
                <a:srgbClr val="FF0000"/>
              </a:solidFill>
              <a:effectLst/>
              <a:latin typeface="-apple-system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The set of rules that define the structure of valid statements in the language.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The meaning of the constructs written in the language.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to define complex operations in simple terms (e.g., functions, classes).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re Values.png">
            <a:extLst>
              <a:ext uri="{FF2B5EF4-FFF2-40B4-BE49-F238E27FC236}">
                <a16:creationId xmlns:a16="http://schemas.microsoft.com/office/drawing/2014/main" id="{79FF126F-5E90-4E31-B3CB-20B1A7027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190966EA-0938-47C0-94D6-D3D7DABB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20871"/>
            <a:ext cx="2896006" cy="9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9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06" y="96425"/>
            <a:ext cx="8946565" cy="98615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ORIENTED </a:t>
            </a:r>
            <a:b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8138"/>
            <a:ext cx="11723093" cy="53175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In the procedure oriented approach, the problem is viewed as sequence of things to be done such as reading , calculation and printing.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Procedure oriented programming basically consist of writing a list of instruction or actions for the computer to follow and organizing these instruction into groups known as functions.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342" y="4516546"/>
            <a:ext cx="5342709" cy="17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432-8956-404A-9EF2-D30BA229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3671" y="185575"/>
            <a:ext cx="9720072" cy="16745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CHARACTERISTICS OF PROCEDURE ORIENTED PROGRAMMING: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DA1B-8FCF-40D4-B9EC-08C567E7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4480"/>
            <a:ext cx="9720073" cy="4754879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/>
              <a:t>Emphasis is on doing things(algorithm)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Large programs are divided into smaller programs known as functions.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Most of the functions share global data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Data move openly around the system from function to function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Function transforms data from one form to another.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Employs top-down approach in program design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 descr="Blue LOgo.png">
            <a:extLst>
              <a:ext uri="{FF2B5EF4-FFF2-40B4-BE49-F238E27FC236}">
                <a16:creationId xmlns:a16="http://schemas.microsoft.com/office/drawing/2014/main" id="{3C8331BE-C406-474B-924B-5141190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46354" r="39941" b="46897"/>
          <a:stretch/>
        </p:blipFill>
        <p:spPr>
          <a:xfrm>
            <a:off x="9296401" y="12482"/>
            <a:ext cx="2896006" cy="986154"/>
          </a:xfrm>
          <a:prstGeom prst="rect">
            <a:avLst/>
          </a:prstGeom>
        </p:spPr>
      </p:pic>
      <p:pic>
        <p:nvPicPr>
          <p:cNvPr id="7" name="Picture 6" descr="Core Values.png">
            <a:extLst>
              <a:ext uri="{FF2B5EF4-FFF2-40B4-BE49-F238E27FC236}">
                <a16:creationId xmlns:a16="http://schemas.microsoft.com/office/drawing/2014/main" id="{9BD1E5E8-ADA6-4563-B236-D0E453A5A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" y="6333553"/>
            <a:ext cx="12192407" cy="5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1509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Nunito</vt:lpstr>
      <vt:lpstr>Segoe UI</vt:lpstr>
      <vt:lpstr>Source Sans 3</vt:lpstr>
      <vt:lpstr>Times New Roman</vt:lpstr>
      <vt:lpstr>ui-monospace</vt:lpstr>
      <vt:lpstr>ui-sans-serif</vt:lpstr>
      <vt:lpstr>Office Theme</vt:lpstr>
      <vt:lpstr> STRUCTURED PROGRAMMING </vt:lpstr>
      <vt:lpstr>INTRODUCTION             </vt:lpstr>
      <vt:lpstr>CONT.             </vt:lpstr>
      <vt:lpstr>CONT.             </vt:lpstr>
      <vt:lpstr>  Types of Programming Languages:               </vt:lpstr>
      <vt:lpstr>  CONT.               </vt:lpstr>
      <vt:lpstr>  Characteristics of Programming Languages:              </vt:lpstr>
      <vt:lpstr> PROCEDURE ORIENTED  PROGRAMMING LANGUAGE </vt:lpstr>
      <vt:lpstr>CHARACTERISTICS OF PROCEDURE ORIENTED PROGRAMMING:</vt:lpstr>
      <vt:lpstr>INTRODUCTION TO C LANGUAGE  </vt:lpstr>
      <vt:lpstr>Basic Features of C Language</vt:lpstr>
      <vt:lpstr>Cont.</vt:lpstr>
      <vt:lpstr>Why C Language?</vt:lpstr>
      <vt:lpstr>  Getting Started with C Programming  </vt:lpstr>
      <vt:lpstr> PROGRAM </vt:lpstr>
      <vt:lpstr>  Compiling a C Program  </vt:lpstr>
      <vt:lpstr>  Compiling a C Program  </vt:lpstr>
      <vt:lpstr>  Compiling a C Program  </vt:lpstr>
      <vt:lpstr> What goes inside the compilation process? </vt:lpstr>
      <vt:lpstr> CONT.</vt:lpstr>
      <vt:lpstr> CONT.</vt:lpstr>
      <vt:lpstr>PROGRAM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 113 STRUCTURED PROGRAMMING</dc:title>
  <dc:creator>USER</dc:creator>
  <cp:lastModifiedBy>Joshua</cp:lastModifiedBy>
  <cp:revision>15</cp:revision>
  <dcterms:created xsi:type="dcterms:W3CDTF">2022-09-15T17:33:29Z</dcterms:created>
  <dcterms:modified xsi:type="dcterms:W3CDTF">2024-05-30T20:43:47Z</dcterms:modified>
</cp:coreProperties>
</file>