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4"/>
  </p:sldMasterIdLst>
  <p:handoutMasterIdLst>
    <p:handoutMasterId r:id="rId28"/>
  </p:handoutMasterIdLst>
  <p:sldIdLst>
    <p:sldId id="285" r:id="rId5"/>
    <p:sldId id="286" r:id="rId6"/>
    <p:sldId id="262" r:id="rId7"/>
    <p:sldId id="261" r:id="rId8"/>
    <p:sldId id="260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87" r:id="rId21"/>
    <p:sldId id="280" r:id="rId22"/>
    <p:sldId id="284" r:id="rId23"/>
    <p:sldId id="281" r:id="rId24"/>
    <p:sldId id="288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876B40-74BA-4506-B689-DE8B85B73027}">
          <p14:sldIdLst>
            <p14:sldId id="285"/>
            <p14:sldId id="286"/>
            <p14:sldId id="262"/>
            <p14:sldId id="261"/>
            <p14:sldId id="260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4"/>
            <p14:sldId id="275"/>
            <p14:sldId id="276"/>
            <p14:sldId id="287"/>
            <p14:sldId id="280"/>
            <p14:sldId id="284"/>
            <p14:sldId id="281"/>
            <p14:sldId id="288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316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80CF33-CFCC-4678-8A77-9EBCDB76F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D9B5B-8862-4052-8058-16E3D855FC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C56E-D132-4654-A56F-4AF1E89C1D01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A6D30-7C91-4052-93DC-F6FC5318C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3E1D7-20BE-4724-AD45-8B29F9FF95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FB91C-9CE8-43FE-9024-CCE30D1AD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5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E057E6-68D4-4A4B-8178-9BA956F96C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A928AC6-48EE-454C-8079-533EADEDD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1E0F1BE-A51C-45C9-BD97-7396704783A5}"/>
              </a:ext>
            </a:extLst>
          </p:cNvPr>
          <p:cNvSpPr/>
          <p:nvPr/>
        </p:nvSpPr>
        <p:spPr>
          <a:xfrm>
            <a:off x="0" y="12700"/>
            <a:ext cx="12192000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1D3F9F-32F1-4045-8B66-B74D1E42EF56}"/>
              </a:ext>
            </a:extLst>
          </p:cNvPr>
          <p:cNvSpPr/>
          <p:nvPr/>
        </p:nvSpPr>
        <p:spPr>
          <a:xfrm>
            <a:off x="434975" y="4725988"/>
            <a:ext cx="73025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7BFD7E14-F01B-4338-ADB2-AAF55B256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25" y="6016625"/>
            <a:ext cx="31591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871" y="5603181"/>
            <a:ext cx="9144000" cy="341632"/>
          </a:xfrm>
        </p:spPr>
        <p:txBody>
          <a:bodyPr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871" y="4901450"/>
            <a:ext cx="10607040" cy="701731"/>
          </a:xfrm>
        </p:spPr>
        <p:txBody>
          <a:bodyPr anchor="b"/>
          <a:lstStyle>
            <a:lvl1pPr>
              <a:defRPr lang="en-GB" sz="44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81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24D32A3-33B1-4C84-8491-F8ED356FD656}"/>
              </a:ext>
            </a:extLst>
          </p:cNvPr>
          <p:cNvSpPr/>
          <p:nvPr/>
        </p:nvSpPr>
        <p:spPr>
          <a:xfrm>
            <a:off x="446088" y="0"/>
            <a:ext cx="1189037" cy="128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256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C326D7-5D8D-4A57-8064-F64F63F27EE8}"/>
              </a:ext>
            </a:extLst>
          </p:cNvPr>
          <p:cNvSpPr/>
          <p:nvPr/>
        </p:nvSpPr>
        <p:spPr>
          <a:xfrm>
            <a:off x="446088" y="0"/>
            <a:ext cx="1189037" cy="128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/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5802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10E459C0-BC9A-41A3-9F04-A0A344F34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838" y="5907088"/>
            <a:ext cx="3001962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48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>
            <a:extLst>
              <a:ext uri="{FF2B5EF4-FFF2-40B4-BE49-F238E27FC236}">
                <a16:creationId xmlns:a16="http://schemas.microsoft.com/office/drawing/2014/main" id="{1942ED28-135C-4A69-9BAE-6E4EEF8453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F0546B-A125-43C8-85DA-2F51416EC79A}"/>
              </a:ext>
            </a:extLst>
          </p:cNvPr>
          <p:cNvSpPr/>
          <p:nvPr/>
        </p:nvSpPr>
        <p:spPr>
          <a:xfrm>
            <a:off x="277813" y="6369050"/>
            <a:ext cx="336550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ACA1408-0AAC-4887-9DFF-F3182E88776C}"/>
              </a:ext>
            </a:extLst>
          </p:cNvPr>
          <p:cNvSpPr txBox="1">
            <a:spLocks/>
          </p:cNvSpPr>
          <p:nvPr/>
        </p:nvSpPr>
        <p:spPr>
          <a:xfrm>
            <a:off x="277813" y="6369050"/>
            <a:ext cx="336550" cy="365125"/>
          </a:xfrm>
          <a:prstGeom prst="rect">
            <a:avLst/>
          </a:prstGeom>
          <a:solidFill>
            <a:schemeClr val="accent2"/>
          </a:solidFill>
        </p:spPr>
        <p:txBody>
          <a:bodyPr lIns="0" r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fld id="{2E764503-E38D-44BC-ABB5-9791CD80119E}" type="slidenum">
              <a:rPr lang="en-GB" altLang="en-US" sz="1000" b="1" smtClean="0">
                <a:solidFill>
                  <a:schemeClr val="bg1"/>
                </a:solidFill>
              </a:rPr>
              <a:pPr algn="ctr" ea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GB" altLang="en-US" sz="1000" b="1">
              <a:solidFill>
                <a:schemeClr val="bg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36550" y="3269342"/>
            <a:ext cx="1155366" cy="2576090"/>
          </a:xfrm>
          <a:noFill/>
        </p:spPr>
        <p:txBody>
          <a:bodyPr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7953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871" y="4901450"/>
            <a:ext cx="4907643" cy="701731"/>
          </a:xfrm>
        </p:spPr>
        <p:txBody>
          <a:bodyPr anchor="b"/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43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5D47D-E4B5-4B66-AB97-CAA72EB3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5BCDE-7C5C-4D23-9714-21092F67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B439D-32CC-4601-9FCE-9F155942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99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48DDB-8835-4630-B928-5898843D6DD4}"/>
              </a:ext>
            </a:extLst>
          </p:cNvPr>
          <p:cNvSpPr/>
          <p:nvPr/>
        </p:nvSpPr>
        <p:spPr>
          <a:xfrm>
            <a:off x="434975" y="4725988"/>
            <a:ext cx="9105900" cy="1371600"/>
          </a:xfrm>
          <a:prstGeom prst="rect">
            <a:avLst/>
          </a:prstGeom>
          <a:solidFill>
            <a:schemeClr val="accent2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9C4FE2-E082-4BCB-8452-5D8DCFCBB01F}"/>
              </a:ext>
            </a:extLst>
          </p:cNvPr>
          <p:cNvSpPr/>
          <p:nvPr/>
        </p:nvSpPr>
        <p:spPr>
          <a:xfrm>
            <a:off x="11009313" y="6219825"/>
            <a:ext cx="865187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178AA-0569-4751-B072-9CD980A6B95D}"/>
              </a:ext>
            </a:extLst>
          </p:cNvPr>
          <p:cNvSpPr/>
          <p:nvPr/>
        </p:nvSpPr>
        <p:spPr>
          <a:xfrm>
            <a:off x="434975" y="4725988"/>
            <a:ext cx="103188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871" y="5607363"/>
            <a:ext cx="9144000" cy="341632"/>
          </a:xfrm>
        </p:spPr>
        <p:txBody>
          <a:bodyPr rtlCol="0">
            <a:spAutoFit/>
          </a:bodyPr>
          <a:lstStyle>
            <a:lvl1pPr marL="0" indent="0">
              <a:buNone/>
              <a:defRPr lang="en-GB" sz="1800" b="0" dirty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871" y="4901450"/>
            <a:ext cx="10607040" cy="701731"/>
          </a:xfrm>
        </p:spPr>
        <p:txBody>
          <a:bodyPr anchor="b"/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6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567678E-EEB0-4FBE-9BB6-591555D09808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068727-684B-4A9D-9331-AE0BF894A50A}"/>
              </a:ext>
            </a:extLst>
          </p:cNvPr>
          <p:cNvSpPr/>
          <p:nvPr/>
        </p:nvSpPr>
        <p:spPr>
          <a:xfrm>
            <a:off x="434975" y="1531938"/>
            <a:ext cx="73025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2A2762-DE7B-48EB-BF9B-29013A6EDF97}"/>
              </a:ext>
            </a:extLst>
          </p:cNvPr>
          <p:cNvSpPr/>
          <p:nvPr/>
        </p:nvSpPr>
        <p:spPr>
          <a:xfrm>
            <a:off x="266700" y="6369050"/>
            <a:ext cx="336550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038549-E347-44BC-BD5E-C1AFEE1F028E}"/>
              </a:ext>
            </a:extLst>
          </p:cNvPr>
          <p:cNvSpPr txBox="1">
            <a:spLocks/>
          </p:cNvSpPr>
          <p:nvPr/>
        </p:nvSpPr>
        <p:spPr>
          <a:xfrm>
            <a:off x="266700" y="6369050"/>
            <a:ext cx="336550" cy="365125"/>
          </a:xfrm>
          <a:prstGeom prst="rect">
            <a:avLst/>
          </a:prstGeom>
          <a:solidFill>
            <a:schemeClr val="accent2"/>
          </a:solidFill>
        </p:spPr>
        <p:txBody>
          <a:bodyPr lIns="0" r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fld id="{6DCF9045-FDD8-4C21-B31C-2036F0CFA81F}" type="slidenum">
              <a:rPr lang="en-GB" altLang="en-US" sz="1000" b="1" smtClean="0">
                <a:solidFill>
                  <a:schemeClr val="bg1"/>
                </a:solidFill>
              </a:rPr>
              <a:pPr algn="ctr" ea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GB" altLang="en-US" sz="1000" b="1">
              <a:solidFill>
                <a:schemeClr val="bg1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305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91D5F3-30A2-400B-82BC-BBE7564398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 descr="Title accent block">
            <a:extLst>
              <a:ext uri="{FF2B5EF4-FFF2-40B4-BE49-F238E27FC236}">
                <a16:creationId xmlns:a16="http://schemas.microsoft.com/office/drawing/2014/main" id="{772775C4-0F92-4450-A5AD-E9650B97CE76}"/>
              </a:ext>
            </a:extLst>
          </p:cNvPr>
          <p:cNvSpPr/>
          <p:nvPr/>
        </p:nvSpPr>
        <p:spPr>
          <a:xfrm>
            <a:off x="565150" y="4572000"/>
            <a:ext cx="7724775" cy="1374775"/>
          </a:xfrm>
          <a:prstGeom prst="rect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8" name="Rectangle 7" descr="Title accent block">
            <a:extLst>
              <a:ext uri="{FF2B5EF4-FFF2-40B4-BE49-F238E27FC236}">
                <a16:creationId xmlns:a16="http://schemas.microsoft.com/office/drawing/2014/main" id="{5CEF4677-7E13-4F99-82B4-4BCA56F799C3}"/>
              </a:ext>
            </a:extLst>
          </p:cNvPr>
          <p:cNvSpPr/>
          <p:nvPr/>
        </p:nvSpPr>
        <p:spPr>
          <a:xfrm>
            <a:off x="547688" y="4575175"/>
            <a:ext cx="73025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1999" cy="6858000"/>
          </a:xfrm>
          <a:blipFill>
            <a:blip r:embed="rId2" cstate="email"/>
            <a:stretch>
              <a:fillRect/>
            </a:stretch>
          </a:blipFill>
        </p:spPr>
        <p:txBody>
          <a:bodyPr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24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24E9021F-30C4-44F0-B6F8-DB2B9EEF25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BD3E59-ACEF-470D-A5C0-49B7FB48C3CD}"/>
              </a:ext>
            </a:extLst>
          </p:cNvPr>
          <p:cNvSpPr/>
          <p:nvPr/>
        </p:nvSpPr>
        <p:spPr>
          <a:xfrm>
            <a:off x="446088" y="0"/>
            <a:ext cx="1189037" cy="128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3A0F3EAE-7A16-4CB0-BBBE-57ACA5118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963" y="6232525"/>
            <a:ext cx="284797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2674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5C1772-4DC5-4C52-9627-BD8589ED1610}"/>
              </a:ext>
            </a:extLst>
          </p:cNvPr>
          <p:cNvSpPr/>
          <p:nvPr/>
        </p:nvSpPr>
        <p:spPr>
          <a:xfrm>
            <a:off x="446088" y="0"/>
            <a:ext cx="1189037" cy="128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8806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55094-6F7A-4A91-B37C-987ED4C3D94E}"/>
              </a:ext>
            </a:extLst>
          </p:cNvPr>
          <p:cNvSpPr/>
          <p:nvPr/>
        </p:nvSpPr>
        <p:spPr>
          <a:xfrm>
            <a:off x="446088" y="-1"/>
            <a:ext cx="1189037" cy="169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3DD8A479-0859-4AB4-A7E1-049FEDB38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554" y="6123782"/>
            <a:ext cx="3001963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62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2A0823-BC19-4412-8D13-176174FDFCFE}"/>
              </a:ext>
            </a:extLst>
          </p:cNvPr>
          <p:cNvSpPr/>
          <p:nvPr/>
        </p:nvSpPr>
        <p:spPr>
          <a:xfrm>
            <a:off x="446088" y="0"/>
            <a:ext cx="1189037" cy="128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3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4285EA-D706-4706-A744-179F6C6AAC3F}"/>
              </a:ext>
            </a:extLst>
          </p:cNvPr>
          <p:cNvSpPr/>
          <p:nvPr/>
        </p:nvSpPr>
        <p:spPr>
          <a:xfrm>
            <a:off x="446088" y="0"/>
            <a:ext cx="1189037" cy="128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EBF79-CB0F-4B85-A6F0-56930A8AF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713" y="5935663"/>
            <a:ext cx="3001962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238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996C2-61A0-494F-8F21-51EDC845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500063"/>
            <a:ext cx="11174412" cy="5905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0BD4992-6493-42B2-BB39-41E19AEC3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6088" y="1252538"/>
            <a:ext cx="11174412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6FCA-FF49-4D2B-A5A0-7FEC09BB0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08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ZA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70A2A75-9D58-4A51-A655-6858079762FC}"/>
              </a:ext>
            </a:extLst>
          </p:cNvPr>
          <p:cNvSpPr txBox="1">
            <a:spLocks/>
          </p:cNvSpPr>
          <p:nvPr/>
        </p:nvSpPr>
        <p:spPr>
          <a:xfrm>
            <a:off x="446088" y="6356350"/>
            <a:ext cx="336550" cy="365125"/>
          </a:xfrm>
          <a:prstGeom prst="rect">
            <a:avLst/>
          </a:prstGeom>
          <a:solidFill>
            <a:schemeClr val="accent2"/>
          </a:solidFill>
        </p:spPr>
        <p:txBody>
          <a:bodyPr lIns="0" r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fld id="{1E97754A-B25C-4BF7-8887-A31F661C95EC}" type="slidenum">
              <a:rPr lang="en-GB" altLang="en-US" sz="1000" b="1" smtClean="0">
                <a:solidFill>
                  <a:schemeClr val="bg1"/>
                </a:solidFill>
              </a:rPr>
              <a:pPr algn="ctr" ea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GB" alt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44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GB" sz="3600" b="1" kern="1200" spc="-60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entury Gothic" panose="020B0502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entury Gothic" panose="020B0502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entury Gothic" panose="020B0502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6F83576-3EC6-42F5-9EB0-B87FFEC40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71" y="5488881"/>
            <a:ext cx="9144000" cy="646331"/>
          </a:xfrm>
        </p:spPr>
        <p:txBody>
          <a:bodyPr/>
          <a:lstStyle/>
          <a:p>
            <a:r>
              <a:rPr lang="en-US" sz="4000" dirty="0"/>
              <a:t>ROADMAP</a:t>
            </a:r>
            <a:endParaRPr lang="en-NG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B7544-305F-4BB1-929A-4C7A944FB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787150"/>
            <a:ext cx="10607040" cy="70173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ea typeface="Segoe UI Symbol" panose="020B0502040204020203" pitchFamily="34" charset="0"/>
                <a:cs typeface="Segoe UI Light" panose="020B0502040204020203" pitchFamily="34" charset="0"/>
              </a:rPr>
              <a:t>ASSET INTEGRITY MANAGEMENT</a:t>
            </a:r>
            <a:endParaRPr lang="en-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9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20BC-E6A5-4525-B2AC-30CBF0C6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26" y="315330"/>
            <a:ext cx="11340000" cy="614126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TORQUE &amp; HOT BOLTING SERVICES ROADMAP</a:t>
            </a:r>
            <a:endParaRPr lang="en-NG" sz="25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CDDE9B-E644-48DF-B96D-ADD6E76EAE52}"/>
              </a:ext>
            </a:extLst>
          </p:cNvPr>
          <p:cNvSpPr txBox="1">
            <a:spLocks/>
          </p:cNvSpPr>
          <p:nvPr/>
        </p:nvSpPr>
        <p:spPr>
          <a:xfrm>
            <a:off x="431999" y="1114934"/>
            <a:ext cx="2391411" cy="3747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LONG TERM</a:t>
            </a:r>
            <a:endParaRPr lang="en-NG" sz="2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0A0DF2-06E4-4C48-B79E-8B84F06DBAC0}"/>
              </a:ext>
            </a:extLst>
          </p:cNvPr>
          <p:cNvSpPr txBox="1">
            <a:spLocks/>
          </p:cNvSpPr>
          <p:nvPr/>
        </p:nvSpPr>
        <p:spPr>
          <a:xfrm>
            <a:off x="6096000" y="1114934"/>
            <a:ext cx="2391411" cy="3204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SHORT LONG</a:t>
            </a:r>
            <a:endParaRPr lang="en-NG" sz="2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339024-2B41-4610-895E-ACFB890E0874}"/>
              </a:ext>
            </a:extLst>
          </p:cNvPr>
          <p:cNvSpPr txBox="1">
            <a:spLocks/>
          </p:cNvSpPr>
          <p:nvPr/>
        </p:nvSpPr>
        <p:spPr>
          <a:xfrm>
            <a:off x="431999" y="1715002"/>
            <a:ext cx="5664001" cy="490995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Century Gothic" panose="020B0502020202020204" pitchFamily="34" charset="0"/>
              </a:rPr>
              <a:t>MPNU</a:t>
            </a:r>
            <a:endParaRPr lang="en-US" sz="2400" b="1" dirty="0">
              <a:latin typeface="Century Gothic" panose="020B0502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Deep Water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Century Gothic" panose="020B0502020202020204" pitchFamily="34" charset="0"/>
              </a:rPr>
              <a:t>JVO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Others 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MAN POWER REQUIREMENT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4 Teams for </a:t>
            </a:r>
            <a:r>
              <a:rPr lang="en-US" sz="2400" dirty="0" err="1">
                <a:latin typeface="Century Gothic" panose="020B0502020202020204" pitchFamily="34" charset="0"/>
              </a:rPr>
              <a:t>JVO</a:t>
            </a:r>
            <a:endParaRPr lang="en-US" sz="2400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1 Teams for ERHA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1 Teams for USAN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2 Standby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4-Man Project Admin/Mgt Team</a:t>
            </a:r>
            <a:endParaRPr lang="en-NG" sz="2400" dirty="0">
              <a:latin typeface="Century Gothic" panose="020B0502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99B9BD-9DDA-4D42-8CF9-30C7015C8C29}"/>
              </a:ext>
            </a:extLst>
          </p:cNvPr>
          <p:cNvSpPr txBox="1">
            <a:spLocks/>
          </p:cNvSpPr>
          <p:nvPr/>
        </p:nvSpPr>
        <p:spPr>
          <a:xfrm>
            <a:off x="6096000" y="1715002"/>
            <a:ext cx="5664001" cy="490995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Century Gothic" panose="020B0502020202020204" pitchFamily="34" charset="0"/>
              </a:rPr>
              <a:t>MPNU</a:t>
            </a:r>
            <a:endParaRPr lang="en-US" sz="2400" b="1" dirty="0">
              <a:latin typeface="Century Gothic" panose="020B0502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Deep Water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Century Gothic" panose="020B0502020202020204" pitchFamily="34" charset="0"/>
              </a:rPr>
              <a:t>JVO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Others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MAN POWER REQUIREMENT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3 Teams for </a:t>
            </a:r>
            <a:r>
              <a:rPr lang="en-US" sz="2400" dirty="0" err="1">
                <a:latin typeface="Century Gothic" panose="020B0502020202020204" pitchFamily="34" charset="0"/>
              </a:rPr>
              <a:t>JVO</a:t>
            </a:r>
            <a:endParaRPr lang="en-US" sz="2400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1 Teams for ERHA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1 Standby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3-Man Project Admin/mgt Team</a:t>
            </a:r>
            <a:endParaRPr lang="en-NG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1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9B42-635B-41F1-9D62-9F0D423D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75" y="372508"/>
            <a:ext cx="11174412" cy="438582"/>
          </a:xfrm>
        </p:spPr>
        <p:txBody>
          <a:bodyPr/>
          <a:lstStyle/>
          <a:p>
            <a:r>
              <a:rPr lang="en-US" sz="25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TORQUE &amp; HOT BOLTING SERVICES ROADMAP</a:t>
            </a:r>
            <a:endParaRPr lang="en-NG" sz="25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B54258-2B03-40A1-9C72-645F11F34806}"/>
              </a:ext>
            </a:extLst>
          </p:cNvPr>
          <p:cNvSpPr txBox="1">
            <a:spLocks/>
          </p:cNvSpPr>
          <p:nvPr/>
        </p:nvSpPr>
        <p:spPr>
          <a:xfrm>
            <a:off x="432000" y="971999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Man Power Distribution</a:t>
            </a:r>
            <a:endParaRPr lang="en-NG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4477C5-0D51-4A95-9D01-52A5D3B5A9A5}"/>
              </a:ext>
            </a:extLst>
          </p:cNvPr>
          <p:cNvSpPr txBox="1">
            <a:spLocks/>
          </p:cNvSpPr>
          <p:nvPr/>
        </p:nvSpPr>
        <p:spPr>
          <a:xfrm>
            <a:off x="432000" y="1511999"/>
            <a:ext cx="5664000" cy="5193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Lead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Ebuka Nwankwo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Uko Okure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Magnus Okoye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Eno Erinyanga</a:t>
            </a:r>
            <a:endParaRPr lang="nn-NO" sz="2000" dirty="0"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n-NO" sz="2000" dirty="0">
                <a:latin typeface="Century Gothic" panose="020B0502020202020204" pitchFamily="34" charset="0"/>
              </a:rPr>
              <a:t>David Oku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n-NO" sz="2000" dirty="0">
                <a:latin typeface="Century Gothic" panose="020B0502020202020204" pitchFamily="34" charset="0"/>
              </a:rPr>
              <a:t>Eno Erinyanga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n-NO" sz="2000" dirty="0">
                <a:latin typeface="Century Gothic" panose="020B0502020202020204" pitchFamily="34" charset="0"/>
              </a:rPr>
              <a:t>Stanley Maduka</a:t>
            </a:r>
            <a:endParaRPr lang="en-US" sz="2000" dirty="0">
              <a:latin typeface="Century Gothic" panose="020B0502020202020204" pitchFamily="34" charset="0"/>
            </a:endParaRPr>
          </a:p>
          <a:p>
            <a:endParaRPr lang="en-US" sz="2000" b="1" dirty="0">
              <a:latin typeface="Century Gothic" panose="020B0502020202020204" pitchFamily="34" charset="0"/>
            </a:endParaRPr>
          </a:p>
          <a:p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Support Lead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Joseph Monday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Douye Blessed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Kufre Cletus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Joseph Atabang</a:t>
            </a:r>
          </a:p>
          <a:p>
            <a:endParaRPr lang="en-US" sz="2000" b="1" dirty="0">
              <a:latin typeface="Century Gothic" panose="020B0502020202020204" pitchFamily="34" charset="0"/>
            </a:endParaRPr>
          </a:p>
          <a:p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882AE5-A6AC-4465-9138-794BAFAE3530}"/>
              </a:ext>
            </a:extLst>
          </p:cNvPr>
          <p:cNvSpPr txBox="1">
            <a:spLocks/>
          </p:cNvSpPr>
          <p:nvPr/>
        </p:nvSpPr>
        <p:spPr>
          <a:xfrm>
            <a:off x="6096000" y="1511999"/>
            <a:ext cx="5664000" cy="5193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Operator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Udeme Ekpenyong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Mike </a:t>
            </a:r>
            <a:r>
              <a:rPr lang="en-US" sz="2000" dirty="0" err="1"/>
              <a:t>Osharode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Jeremiah Uche</a:t>
            </a:r>
          </a:p>
          <a:p>
            <a:endParaRPr lang="en-US" sz="2800" b="1" dirty="0"/>
          </a:p>
          <a:p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Lead-In-Training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Eme Kingsley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Douye Kalakai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Paul Okoro</a:t>
            </a:r>
          </a:p>
          <a:p>
            <a:endParaRPr lang="en-US" sz="2800" b="1" dirty="0"/>
          </a:p>
          <a:p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Project Admin/Management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Jeremiah </a:t>
            </a:r>
            <a:r>
              <a:rPr lang="en-US" sz="2000" dirty="0" err="1"/>
              <a:t>Ekarika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Eyoh Effiong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Graduate Trainee (Female)</a:t>
            </a:r>
          </a:p>
          <a:p>
            <a:endParaRPr lang="en-US" sz="2000" dirty="0"/>
          </a:p>
          <a:p>
            <a:endParaRPr lang="en-NG" sz="2000" dirty="0"/>
          </a:p>
        </p:txBody>
      </p:sp>
    </p:spTree>
    <p:extLst>
      <p:ext uri="{BB962C8B-B14F-4D97-AF65-F5344CB8AC3E}">
        <p14:creationId xmlns:p14="http://schemas.microsoft.com/office/powerpoint/2010/main" val="972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229D-F756-47BE-8C6B-006D023F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378996"/>
            <a:ext cx="11174412" cy="395287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Training Requirement </a:t>
            </a:r>
            <a:endParaRPr lang="en-NG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821F70-66A1-4967-B3B0-E62770D9C027}"/>
              </a:ext>
            </a:extLst>
          </p:cNvPr>
          <p:cNvSpPr txBox="1">
            <a:spLocks/>
          </p:cNvSpPr>
          <p:nvPr/>
        </p:nvSpPr>
        <p:spPr>
          <a:xfrm>
            <a:off x="426000" y="962475"/>
            <a:ext cx="8451300" cy="44858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  <a:cs typeface="Segoe UI Semibold" panose="020B0702040204020203" pitchFamily="34" charset="0"/>
              </a:rPr>
              <a:t>Torque and Hot bolting training</a:t>
            </a:r>
          </a:p>
          <a:p>
            <a:endParaRPr lang="en-US" sz="2400" dirty="0">
              <a:latin typeface="Century Gothic" panose="020B0502020202020204" pitchFamily="34" charset="0"/>
              <a:cs typeface="Segoe UI Semibold" panose="020B0702040204020203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Century Gothic" panose="020B0502020202020204" pitchFamily="34" charset="0"/>
                <a:cs typeface="Segoe UI Semibold" panose="020B0702040204020203" pitchFamily="34" charset="0"/>
              </a:rPr>
              <a:t>Leads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Century Gothic" panose="020B0502020202020204" pitchFamily="34" charset="0"/>
                <a:cs typeface="Segoe UI Semibold" panose="020B0702040204020203" pitchFamily="34" charset="0"/>
              </a:rPr>
              <a:t>Operators</a:t>
            </a:r>
          </a:p>
          <a:p>
            <a:endParaRPr lang="en-US" sz="2400" dirty="0">
              <a:latin typeface="Century Gothic" panose="020B0502020202020204" pitchFamily="34" charset="0"/>
              <a:cs typeface="Segoe UI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  <a:cs typeface="Segoe UI Semibold" panose="020B0702040204020203" pitchFamily="34" charset="0"/>
              </a:rPr>
              <a:t>Field Execution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  <a:cs typeface="Segoe UI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  <a:cs typeface="Segoe UI Semibold" panose="020B0702040204020203" pitchFamily="34" charset="0"/>
              </a:rPr>
              <a:t>Project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  <a:cs typeface="Segoe UI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  <a:cs typeface="Segoe UI Semibold" panose="020B0702040204020203" pitchFamily="34" charset="0"/>
              </a:rPr>
              <a:t>Documentation and Reporting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  <a:cs typeface="Segoe UI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  <a:cs typeface="Segoe UI Semibold" panose="020B0702040204020203" pitchFamily="34" charset="0"/>
              </a:rPr>
              <a:t>Basic equipment maintenance/repairs</a:t>
            </a:r>
            <a:br>
              <a:rPr lang="en-NG" sz="2400" dirty="0">
                <a:latin typeface="Century Gothic" panose="020B0502020202020204" pitchFamily="34" charset="0"/>
                <a:cs typeface="Segoe UI Semibold" panose="020B0702040204020203" pitchFamily="34" charset="0"/>
              </a:rPr>
            </a:br>
            <a:endParaRPr lang="en-NG" sz="2400" dirty="0">
              <a:latin typeface="Century Gothic" panose="020B0502020202020204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5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C6FC19-5C94-4B47-9120-935050256017}"/>
              </a:ext>
            </a:extLst>
          </p:cNvPr>
          <p:cNvSpPr txBox="1">
            <a:spLocks/>
          </p:cNvSpPr>
          <p:nvPr/>
        </p:nvSpPr>
        <p:spPr>
          <a:xfrm>
            <a:off x="426000" y="312822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Equipment Management</a:t>
            </a:r>
            <a:endParaRPr lang="en-NG" sz="28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E204DA-0F13-42AE-9548-EB8F8F16B3F7}"/>
              </a:ext>
            </a:extLst>
          </p:cNvPr>
          <p:cNvSpPr txBox="1">
            <a:spLocks/>
          </p:cNvSpPr>
          <p:nvPr/>
        </p:nvSpPr>
        <p:spPr>
          <a:xfrm>
            <a:off x="426000" y="919498"/>
            <a:ext cx="11340000" cy="230947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Assess current equipment availability and status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Communicate report and plan to management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Develop budget for equipment to manage deficits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Work with finance and fix faulty and incomplete torque pumps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Follow through with periodic equipment checks </a:t>
            </a:r>
          </a:p>
          <a:p>
            <a:r>
              <a:rPr lang="en-US" dirty="0"/>
              <a:t> </a:t>
            </a:r>
            <a:endParaRPr lang="en-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A844C3-327A-4343-8F15-DCC53D62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3629025"/>
            <a:ext cx="11174412" cy="480131"/>
          </a:xfrm>
        </p:spPr>
        <p:txBody>
          <a:bodyPr/>
          <a:lstStyle/>
          <a:p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New Diversification</a:t>
            </a:r>
            <a:endParaRPr lang="en-NG" sz="28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959065-69E1-401E-9853-A2C62706BEEA}"/>
              </a:ext>
            </a:extLst>
          </p:cNvPr>
          <p:cNvSpPr txBox="1">
            <a:spLocks/>
          </p:cNvSpPr>
          <p:nvPr/>
        </p:nvSpPr>
        <p:spPr>
          <a:xfrm>
            <a:off x="426000" y="4230705"/>
            <a:ext cx="11102274" cy="17077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Torquing equipment hire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Equipment maintenance/repair trainings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Develop equipment hiring price list for review and approval</a:t>
            </a:r>
          </a:p>
        </p:txBody>
      </p:sp>
    </p:spTree>
    <p:extLst>
      <p:ext uri="{BB962C8B-B14F-4D97-AF65-F5344CB8AC3E}">
        <p14:creationId xmlns:p14="http://schemas.microsoft.com/office/powerpoint/2010/main" val="69620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20BC-E6A5-4525-B2AC-30CBF0C6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1" y="271699"/>
            <a:ext cx="11340000" cy="32047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TOTAL </a:t>
            </a:r>
            <a:r>
              <a:rPr lang="en-US" sz="28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QAQC</a:t>
            </a:r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AND PMI SERVICES ROADMAP</a:t>
            </a:r>
            <a:endParaRPr lang="en-NG" sz="28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CDDE9B-E644-48DF-B96D-ADD6E76EAE52}"/>
              </a:ext>
            </a:extLst>
          </p:cNvPr>
          <p:cNvSpPr txBox="1">
            <a:spLocks/>
          </p:cNvSpPr>
          <p:nvPr/>
        </p:nvSpPr>
        <p:spPr>
          <a:xfrm>
            <a:off x="431999" y="811663"/>
            <a:ext cx="2391411" cy="3747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LONG TERM</a:t>
            </a:r>
            <a:endParaRPr lang="en-NG" sz="2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0A0DF2-06E4-4C48-B79E-8B84F06DBAC0}"/>
              </a:ext>
            </a:extLst>
          </p:cNvPr>
          <p:cNvSpPr txBox="1">
            <a:spLocks/>
          </p:cNvSpPr>
          <p:nvPr/>
        </p:nvSpPr>
        <p:spPr>
          <a:xfrm>
            <a:off x="6090001" y="833177"/>
            <a:ext cx="2391411" cy="3204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SHORT TERM</a:t>
            </a:r>
            <a:endParaRPr lang="en-NG" sz="2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339024-2B41-4610-895E-ACFB890E0874}"/>
              </a:ext>
            </a:extLst>
          </p:cNvPr>
          <p:cNvSpPr txBox="1">
            <a:spLocks/>
          </p:cNvSpPr>
          <p:nvPr/>
        </p:nvSpPr>
        <p:spPr>
          <a:xfrm>
            <a:off x="420001" y="1215678"/>
            <a:ext cx="5664001" cy="284629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Century Gothic" panose="020B0502020202020204" pitchFamily="34" charset="0"/>
              </a:rPr>
              <a:t>MPNU</a:t>
            </a:r>
            <a:endParaRPr lang="en-US" sz="2400" b="1" dirty="0">
              <a:latin typeface="Century Gothic" panose="020B0502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Lagos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Port Harcourt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Others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MAN POWER REQUIREMENT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Use inhouse support personnel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Use qualified inspector (SSW)</a:t>
            </a:r>
            <a:endParaRPr lang="en-NG" sz="2400" dirty="0">
              <a:latin typeface="Century Gothic" panose="020B0502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99B9BD-9DDA-4D42-8CF9-30C7015C8C29}"/>
              </a:ext>
            </a:extLst>
          </p:cNvPr>
          <p:cNvSpPr txBox="1">
            <a:spLocks/>
          </p:cNvSpPr>
          <p:nvPr/>
        </p:nvSpPr>
        <p:spPr>
          <a:xfrm>
            <a:off x="6108000" y="1215678"/>
            <a:ext cx="5664001" cy="284095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Century Gothic" panose="020B0502020202020204" pitchFamily="34" charset="0"/>
              </a:rPr>
              <a:t>MPNU</a:t>
            </a:r>
            <a:endParaRPr lang="en-US" sz="2400" b="1" dirty="0">
              <a:latin typeface="Century Gothic" panose="020B0502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Port Harcourt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Lagos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Others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MAN POWER REQUIREMENT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Use inhouse support personnel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Use qualified inspector (SSW)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G" sz="2400" dirty="0">
              <a:latin typeface="Century Gothic" panose="020B0502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D7D1E3-358A-45EA-BC36-1B504D3E846F}"/>
              </a:ext>
            </a:extLst>
          </p:cNvPr>
          <p:cNvSpPr txBox="1">
            <a:spLocks/>
          </p:cNvSpPr>
          <p:nvPr/>
        </p:nvSpPr>
        <p:spPr>
          <a:xfrm>
            <a:off x="420001" y="4475247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Equipment Management</a:t>
            </a:r>
            <a:endParaRPr lang="en-NG" sz="28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53254F-DF3E-4624-9227-62A64CC29A98}"/>
              </a:ext>
            </a:extLst>
          </p:cNvPr>
          <p:cNvSpPr txBox="1">
            <a:spLocks/>
          </p:cNvSpPr>
          <p:nvPr/>
        </p:nvSpPr>
        <p:spPr>
          <a:xfrm>
            <a:off x="0" y="5015247"/>
            <a:ext cx="11340000" cy="185829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Assess current equipment availability and status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Develop budget for equipment to manage deficits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Work with finance and procurement to close out</a:t>
            </a:r>
          </a:p>
          <a:p>
            <a:r>
              <a:rPr lang="en-US" dirty="0"/>
              <a:t>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56830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E378E2-8C85-45EC-B0E4-EA14F616E0B5}"/>
              </a:ext>
            </a:extLst>
          </p:cNvPr>
          <p:cNvSpPr txBox="1">
            <a:spLocks/>
          </p:cNvSpPr>
          <p:nvPr/>
        </p:nvSpPr>
        <p:spPr>
          <a:xfrm>
            <a:off x="426000" y="3424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Training Requirement </a:t>
            </a:r>
            <a:endParaRPr lang="en-NG" sz="28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D6BDCE2-7060-41D0-A9DD-984117AF70BB}"/>
              </a:ext>
            </a:extLst>
          </p:cNvPr>
          <p:cNvSpPr txBox="1">
            <a:spLocks/>
          </p:cNvSpPr>
          <p:nvPr/>
        </p:nvSpPr>
        <p:spPr>
          <a:xfrm>
            <a:off x="426000" y="882400"/>
            <a:ext cx="11340000" cy="185829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Hands-on training on the use of available tools for </a:t>
            </a:r>
            <a:r>
              <a:rPr lang="en-US" sz="2400" dirty="0" err="1"/>
              <a:t>QAQC</a:t>
            </a:r>
            <a:r>
              <a:rPr lang="en-US" sz="2400" dirty="0"/>
              <a:t> inspections.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Training on </a:t>
            </a:r>
            <a:r>
              <a:rPr lang="en-US" sz="2400" dirty="0" err="1"/>
              <a:t>QAQC</a:t>
            </a:r>
            <a:r>
              <a:rPr lang="en-US" sz="2400" dirty="0"/>
              <a:t> reporting</a:t>
            </a:r>
          </a:p>
          <a:p>
            <a:r>
              <a:rPr lang="en-US" dirty="0"/>
              <a:t>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66772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20BC-E6A5-4525-B2AC-30CBF0C6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1" y="271699"/>
            <a:ext cx="11340000" cy="320475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EQUIPMENT HIRING AND OPERATIONS ROADMAP</a:t>
            </a:r>
            <a:endParaRPr lang="en-NG" sz="24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CDDE9B-E644-48DF-B96D-ADD6E76EAE52}"/>
              </a:ext>
            </a:extLst>
          </p:cNvPr>
          <p:cNvSpPr txBox="1">
            <a:spLocks/>
          </p:cNvSpPr>
          <p:nvPr/>
        </p:nvSpPr>
        <p:spPr>
          <a:xfrm>
            <a:off x="432000" y="838976"/>
            <a:ext cx="2391411" cy="3747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LONG TERM</a:t>
            </a:r>
            <a:endParaRPr lang="en-NG" sz="2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0A0DF2-06E4-4C48-B79E-8B84F06DBAC0}"/>
              </a:ext>
            </a:extLst>
          </p:cNvPr>
          <p:cNvSpPr txBox="1">
            <a:spLocks/>
          </p:cNvSpPr>
          <p:nvPr/>
        </p:nvSpPr>
        <p:spPr>
          <a:xfrm>
            <a:off x="6286500" y="866127"/>
            <a:ext cx="2391411" cy="3204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SHORT TERM</a:t>
            </a:r>
            <a:endParaRPr lang="en-NG" sz="2000" b="1" dirty="0"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339024-2B41-4610-895E-ACFB890E0874}"/>
              </a:ext>
            </a:extLst>
          </p:cNvPr>
          <p:cNvSpPr txBox="1">
            <a:spLocks/>
          </p:cNvSpPr>
          <p:nvPr/>
        </p:nvSpPr>
        <p:spPr>
          <a:xfrm>
            <a:off x="420000" y="1344863"/>
            <a:ext cx="4911526" cy="164601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MAN POWER REQUIREMENT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4 trained operators (1 operator on standby)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4 more riggers</a:t>
            </a:r>
          </a:p>
          <a:p>
            <a:pPr lvl="1"/>
            <a:endParaRPr lang="en-US" sz="2400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endParaRPr lang="en-NG" sz="2400" dirty="0">
              <a:latin typeface="Century Gothic" panose="020B0502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99B9BD-9DDA-4D42-8CF9-30C7015C8C29}"/>
              </a:ext>
            </a:extLst>
          </p:cNvPr>
          <p:cNvSpPr txBox="1">
            <a:spLocks/>
          </p:cNvSpPr>
          <p:nvPr/>
        </p:nvSpPr>
        <p:spPr>
          <a:xfrm>
            <a:off x="6286500" y="1321737"/>
            <a:ext cx="5664001" cy="164601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MAN POWER REQUIREMENT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3 operators (crane, fork lift and self loader)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3 Riggers </a:t>
            </a:r>
            <a:endParaRPr lang="en-NG" sz="2000" dirty="0">
              <a:latin typeface="Century Gothic" panose="020B0502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317F7D-6A0E-4A38-8433-4D54B3E29CED}"/>
              </a:ext>
            </a:extLst>
          </p:cNvPr>
          <p:cNvSpPr txBox="1">
            <a:spLocks/>
          </p:cNvSpPr>
          <p:nvPr/>
        </p:nvSpPr>
        <p:spPr>
          <a:xfrm>
            <a:off x="420000" y="3266807"/>
            <a:ext cx="11340000" cy="3204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EQUIPMENT AVAILABILITY/STATUS</a:t>
            </a:r>
            <a:endParaRPr lang="en-NG" sz="2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6494F9-0BAD-4707-9CBC-47FEAEC527A2}"/>
              </a:ext>
            </a:extLst>
          </p:cNvPr>
          <p:cNvSpPr txBox="1">
            <a:spLocks/>
          </p:cNvSpPr>
          <p:nvPr/>
        </p:nvSpPr>
        <p:spPr>
          <a:xfrm>
            <a:off x="420000" y="3722417"/>
            <a:ext cx="11340000" cy="2566058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SHORT TERM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Sales of auctioned self loader and 45T crane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Purchase of new self loader</a:t>
            </a:r>
          </a:p>
          <a:p>
            <a:endParaRPr lang="en-US" sz="2000" b="1" dirty="0">
              <a:latin typeface="Century Gothic" panose="020B0502020202020204" pitchFamily="34" charset="0"/>
            </a:endParaRPr>
          </a:p>
          <a:p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LONG TERM</a:t>
            </a:r>
          </a:p>
          <a:p>
            <a:endParaRPr lang="en-US" sz="2000" b="1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Purchase of 5T-7T fork lift, Low bed and self loader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Installation of </a:t>
            </a:r>
            <a:r>
              <a:rPr lang="en-US" sz="2000" dirty="0" err="1">
                <a:latin typeface="Century Gothic" panose="020B0502020202020204" pitchFamily="34" charset="0"/>
              </a:rPr>
              <a:t>LMI</a:t>
            </a:r>
            <a:r>
              <a:rPr lang="en-US" sz="2000" dirty="0">
                <a:latin typeface="Century Gothic" panose="020B0502020202020204" pitchFamily="34" charset="0"/>
              </a:rPr>
              <a:t> on 50T and 80T crane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Purchase of more lifting accessories (webbing slings, shackles, wire rope etc.)</a:t>
            </a:r>
          </a:p>
          <a:p>
            <a:endParaRPr lang="en-NG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54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4D4E6BA-CB44-425D-ADA8-A620F54D1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71" y="5607363"/>
            <a:ext cx="9144000" cy="34163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DETAILS ASSET MAINTENANCE ROADMAP</a:t>
            </a:r>
            <a:endParaRPr lang="en-NG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FF2E05-D7A8-406B-BD0E-346830051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901450"/>
            <a:ext cx="10607040" cy="701731"/>
          </a:xfrm>
        </p:spPr>
        <p:txBody>
          <a:bodyPr/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ASSET MAINTENANCE ROADMAP</a:t>
            </a:r>
            <a:endParaRPr lang="en-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65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2521-B674-4967-8D56-817DF27E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165300"/>
            <a:ext cx="11340000" cy="546568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ASSET MAINTENANCE OVERVIEW</a:t>
            </a:r>
            <a:endParaRPr lang="en-NG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75D5869-55BC-4E8F-89E6-8F3B386FD308}"/>
              </a:ext>
            </a:extLst>
          </p:cNvPr>
          <p:cNvSpPr txBox="1">
            <a:spLocks/>
          </p:cNvSpPr>
          <p:nvPr/>
        </p:nvSpPr>
        <p:spPr>
          <a:xfrm>
            <a:off x="426000" y="663423"/>
            <a:ext cx="11340000" cy="595645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ASSET MAINTENANCE AND MANAGEMENT OVERVIEW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HEAVY DUTY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LIGHT VEHICLES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FACILITY MAINTENANCE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Electrical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Furniture and fittings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Plumbing</a:t>
            </a:r>
          </a:p>
          <a:p>
            <a:endParaRPr lang="en-US" sz="2000" dirty="0"/>
          </a:p>
          <a:p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EQUIPMENT LIST/CATEGORIZATION/STATUS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Conduct asset inventory across Eket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Determine equipment status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Review maintenance strategy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EQUIPMENT MAINTENANCE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Develop equipment/vehicle maintenance and function test plan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Develop documentations for periodic preventive maintenance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Set up structure to manage, monitor and implement plan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Carry out awareness training for the maintenance team</a:t>
            </a:r>
          </a:p>
          <a:p>
            <a:pPr marL="342900" indent="-342900">
              <a:buFontTx/>
              <a:buChar char="-"/>
            </a:pPr>
            <a:endParaRPr lang="en-NG" sz="2000" dirty="0"/>
          </a:p>
        </p:txBody>
      </p:sp>
    </p:spTree>
    <p:extLst>
      <p:ext uri="{BB962C8B-B14F-4D97-AF65-F5344CB8AC3E}">
        <p14:creationId xmlns:p14="http://schemas.microsoft.com/office/powerpoint/2010/main" val="3739708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5D5869-55BC-4E8F-89E6-8F3B386FD308}"/>
              </a:ext>
            </a:extLst>
          </p:cNvPr>
          <p:cNvSpPr txBox="1">
            <a:spLocks/>
          </p:cNvSpPr>
          <p:nvPr/>
        </p:nvSpPr>
        <p:spPr>
          <a:xfrm>
            <a:off x="426000" y="993472"/>
            <a:ext cx="11340000" cy="3701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G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7B4192-3FEB-4D40-8A34-ECFE545428E4}"/>
              </a:ext>
            </a:extLst>
          </p:cNvPr>
          <p:cNvSpPr txBox="1">
            <a:spLocks/>
          </p:cNvSpPr>
          <p:nvPr/>
        </p:nvSpPr>
        <p:spPr>
          <a:xfrm>
            <a:off x="508794" y="941337"/>
            <a:ext cx="11340000" cy="248766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FACILITY MANAGEMENT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Development of facility walk-thru inspection check list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Prepare facility inspection report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Discuss with management critical challenges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Develop plan and budget to address challenges 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4D8D75-651F-40FE-B269-CECD55EE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4" y="247208"/>
            <a:ext cx="11174412" cy="480131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ASSET MAINTENANCE AND MANAGEMENT OVERVIEW</a:t>
            </a:r>
            <a:endParaRPr lang="en-NG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3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96DA7DC-7066-49BB-B8E9-336363F8BC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1999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4E39E3-A0F9-40EF-9598-BC055F9A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PROJECT ROADMAP</a:t>
            </a:r>
            <a:endParaRPr lang="en-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D1B2C-1CAA-4B18-ADEE-22D1D2452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686" y="5547520"/>
            <a:ext cx="9666514" cy="221599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DETAILS ASSET INTEGRITY MANAGEMENT PROJECT ROADMAP</a:t>
            </a:r>
            <a:endParaRPr lang="en-NG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826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7543-F288-4C98-AF3C-5BEC0FBE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18758"/>
            <a:ext cx="11174412" cy="369332"/>
          </a:xfrm>
        </p:spPr>
        <p:txBody>
          <a:bodyPr/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MAN POWER REQUIREMENT -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ROLES REQUIREMENT</a:t>
            </a:r>
            <a:endParaRPr lang="en-NG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3BC24F-4226-4F4F-82D9-8D7355B606B9}"/>
              </a:ext>
            </a:extLst>
          </p:cNvPr>
          <p:cNvSpPr txBox="1">
            <a:spLocks/>
          </p:cNvSpPr>
          <p:nvPr/>
        </p:nvSpPr>
        <p:spPr>
          <a:xfrm>
            <a:off x="426000" y="672066"/>
            <a:ext cx="11080200" cy="58906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Asset Maintenance Engineer </a:t>
            </a:r>
          </a:p>
          <a:p>
            <a:pPr marL="914400" lvl="1" indent="-457200">
              <a:buFontTx/>
              <a:buChar char="-"/>
            </a:pPr>
            <a:r>
              <a:rPr lang="en-US" sz="2000" dirty="0">
                <a:latin typeface="+mj-lt"/>
              </a:rPr>
              <a:t>Oversees the maintenance team</a:t>
            </a:r>
          </a:p>
          <a:p>
            <a:pPr marL="914400" lvl="1" indent="-457200">
              <a:buFontTx/>
              <a:buChar char="-"/>
            </a:pPr>
            <a:r>
              <a:rPr lang="en-US" sz="2000" dirty="0">
                <a:latin typeface="+mj-lt"/>
              </a:rPr>
              <a:t>Review, prioritize and manages maintenance work orders</a:t>
            </a:r>
          </a:p>
          <a:p>
            <a:pPr marL="914400" lvl="1" indent="-457200">
              <a:buFontTx/>
              <a:buChar char="-"/>
            </a:pPr>
            <a:r>
              <a:rPr lang="en-US" sz="2000" dirty="0">
                <a:latin typeface="+mj-lt"/>
              </a:rPr>
              <a:t>Coordinates daily maintenance activities  </a:t>
            </a:r>
          </a:p>
          <a:p>
            <a:pPr marL="914400" lvl="1" indent="-457200">
              <a:buFontTx/>
              <a:buChar char="-"/>
            </a:pPr>
            <a:endParaRPr lang="en-US" sz="2000" dirty="0">
              <a:latin typeface="+mj-lt"/>
            </a:endParaRPr>
          </a:p>
          <a:p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Automobile Technician</a:t>
            </a:r>
          </a:p>
          <a:p>
            <a:pPr marL="914400" lvl="1" indent="-457200">
              <a:buFontTx/>
              <a:buChar char="-"/>
            </a:pPr>
            <a:r>
              <a:rPr lang="en-US" sz="2100" dirty="0">
                <a:latin typeface="+mj-lt"/>
              </a:rPr>
              <a:t>Manages all automobile maintenance work orders</a:t>
            </a:r>
          </a:p>
          <a:p>
            <a:pPr marL="914400" lvl="1" indent="-457200">
              <a:buFontTx/>
              <a:buChar char="-"/>
            </a:pPr>
            <a:r>
              <a:rPr lang="en-US" sz="2100" dirty="0">
                <a:latin typeface="+mj-lt"/>
              </a:rPr>
              <a:t>Liaise with drivers &amp; vendors on repairs beyond inhouse scope</a:t>
            </a:r>
          </a:p>
          <a:p>
            <a:pPr marL="914400" lvl="1" indent="-457200">
              <a:buFontTx/>
              <a:buChar char="-"/>
            </a:pPr>
            <a:r>
              <a:rPr lang="en-US" sz="2100" dirty="0">
                <a:latin typeface="+mj-lt"/>
              </a:rPr>
              <a:t>Verifies all automobile repairs handles by vendor</a:t>
            </a:r>
          </a:p>
          <a:p>
            <a:pPr marL="914400" lvl="1" indent="-457200">
              <a:buFontTx/>
              <a:buChar char="-"/>
            </a:pPr>
            <a:r>
              <a:rPr lang="en-US" sz="2100" dirty="0">
                <a:latin typeface="+mj-lt"/>
              </a:rPr>
              <a:t>Ensures all vehicle preventive maintenance are carried out as planned</a:t>
            </a:r>
          </a:p>
          <a:p>
            <a:pPr marL="914400" lvl="1" indent="-457200">
              <a:buFontTx/>
              <a:buChar char="-"/>
            </a:pPr>
            <a:r>
              <a:rPr lang="en-US" sz="2100" dirty="0">
                <a:latin typeface="+mj-lt"/>
              </a:rPr>
              <a:t>Partakes and ensure daily vehicles checks and reporting</a:t>
            </a:r>
          </a:p>
          <a:p>
            <a:pPr marL="914400" lvl="1" indent="-457200">
              <a:buFontTx/>
              <a:buChar char="-"/>
            </a:pP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Heavy Duty Technician</a:t>
            </a:r>
          </a:p>
          <a:p>
            <a:pPr marL="914400" lvl="1" indent="-457200">
              <a:buFontTx/>
              <a:buChar char="-"/>
            </a:pPr>
            <a:r>
              <a:rPr lang="en-US" sz="2100" dirty="0">
                <a:latin typeface="+mj-lt"/>
              </a:rPr>
              <a:t>Manages all heavy duty maintenance work orders</a:t>
            </a:r>
          </a:p>
          <a:p>
            <a:pPr marL="914400" lvl="1" indent="-457200">
              <a:buFontTx/>
              <a:buChar char="-"/>
            </a:pPr>
            <a:r>
              <a:rPr lang="en-US" sz="2100" dirty="0">
                <a:latin typeface="+mj-lt"/>
              </a:rPr>
              <a:t>Works with </a:t>
            </a:r>
            <a:r>
              <a:rPr lang="en-US" sz="2100" dirty="0" err="1">
                <a:latin typeface="+mj-lt"/>
              </a:rPr>
              <a:t>AME</a:t>
            </a:r>
            <a:r>
              <a:rPr lang="en-US" sz="2100" dirty="0">
                <a:latin typeface="+mj-lt"/>
              </a:rPr>
              <a:t> and procurement to fix issues as planned</a:t>
            </a:r>
          </a:p>
          <a:p>
            <a:pPr marL="914400" lvl="1" indent="-457200">
              <a:buFontTx/>
              <a:buChar char="-"/>
            </a:pPr>
            <a:r>
              <a:rPr lang="en-US" sz="2100" dirty="0">
                <a:latin typeface="+mj-lt"/>
              </a:rPr>
              <a:t>Ensures preventive maintenance are carried out as planned</a:t>
            </a:r>
          </a:p>
          <a:p>
            <a:pPr marL="914400" lvl="1" indent="-457200">
              <a:buFontTx/>
              <a:buChar char="-"/>
            </a:pPr>
            <a:r>
              <a:rPr lang="en-US" sz="2100" dirty="0">
                <a:latin typeface="+mj-lt"/>
              </a:rPr>
              <a:t>Liaise with vendors on work scope beyond inhouse capacity</a:t>
            </a:r>
          </a:p>
          <a:p>
            <a:pPr marL="914400" lvl="1" indent="-457200">
              <a:buFontTx/>
              <a:buChar char="-"/>
            </a:pPr>
            <a:endParaRPr lang="en-US" dirty="0">
              <a:latin typeface="+mj-lt"/>
            </a:endParaRP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84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7543-F288-4C98-AF3C-5BEC0FBE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18758"/>
            <a:ext cx="11174412" cy="369332"/>
          </a:xfrm>
        </p:spPr>
        <p:txBody>
          <a:bodyPr/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MAN POWER REQUIREMENT -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ROLES REQUIREMENT</a:t>
            </a:r>
            <a:endParaRPr lang="en-NG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3BC24F-4226-4F4F-82D9-8D7355B606B9}"/>
              </a:ext>
            </a:extLst>
          </p:cNvPr>
          <p:cNvSpPr txBox="1">
            <a:spLocks/>
          </p:cNvSpPr>
          <p:nvPr/>
        </p:nvSpPr>
        <p:spPr>
          <a:xfrm>
            <a:off x="426000" y="711717"/>
            <a:ext cx="9965775" cy="54345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Electrical Technician </a:t>
            </a:r>
          </a:p>
          <a:p>
            <a:pPr marL="914400" lvl="1" indent="-457200">
              <a:buFontTx/>
              <a:buChar char="-"/>
            </a:pPr>
            <a:r>
              <a:rPr lang="en-US" sz="1900" dirty="0">
                <a:latin typeface="+mj-lt"/>
              </a:rPr>
              <a:t>Handles all facility electrical issues</a:t>
            </a:r>
          </a:p>
          <a:p>
            <a:pPr marL="914400" lvl="1" indent="-457200">
              <a:buFontTx/>
              <a:buChar char="-"/>
            </a:pPr>
            <a:r>
              <a:rPr lang="en-US" sz="1900" dirty="0">
                <a:latin typeface="+mj-lt"/>
              </a:rPr>
              <a:t>Ensures adequate working of all electrical infrastructures at all times</a:t>
            </a:r>
          </a:p>
          <a:p>
            <a:pPr marL="914400" lvl="1" indent="-457200">
              <a:buFontTx/>
              <a:buChar char="-"/>
            </a:pPr>
            <a:r>
              <a:rPr lang="en-US" sz="1900" dirty="0">
                <a:latin typeface="+mj-lt"/>
              </a:rPr>
              <a:t>Work with </a:t>
            </a:r>
            <a:r>
              <a:rPr lang="en-US" sz="1900" dirty="0" err="1">
                <a:latin typeface="+mj-lt"/>
              </a:rPr>
              <a:t>AME</a:t>
            </a:r>
            <a:r>
              <a:rPr lang="en-US" sz="1900" dirty="0">
                <a:latin typeface="+mj-lt"/>
              </a:rPr>
              <a:t> and procurement to plan and close out pending work orders</a:t>
            </a:r>
          </a:p>
          <a:p>
            <a:pPr marL="914400" lvl="1" indent="-457200">
              <a:buFontTx/>
              <a:buChar char="-"/>
            </a:pPr>
            <a:r>
              <a:rPr lang="en-US" sz="1900" dirty="0">
                <a:latin typeface="+mj-lt"/>
              </a:rPr>
              <a:t>Assist in projects requiring electrical expertise</a:t>
            </a:r>
          </a:p>
          <a:p>
            <a:pPr marL="914400" lvl="1" indent="-457200">
              <a:buFontTx/>
              <a:buChar char="-"/>
            </a:pPr>
            <a:endParaRPr lang="en-US" dirty="0">
              <a:latin typeface="+mj-lt"/>
            </a:endParaRPr>
          </a:p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Operators Reporting and Documentation</a:t>
            </a:r>
          </a:p>
          <a:p>
            <a:pPr marL="914400" lvl="1" indent="-457200">
              <a:buFontTx/>
              <a:buChar char="-"/>
            </a:pPr>
            <a:r>
              <a:rPr lang="en-US" sz="1900" dirty="0">
                <a:latin typeface="+mj-lt"/>
              </a:rPr>
              <a:t>Handles all maintenance request and ensures they are logged</a:t>
            </a:r>
          </a:p>
          <a:p>
            <a:pPr marL="914400" lvl="1" indent="-457200">
              <a:buFontTx/>
              <a:buChar char="-"/>
            </a:pPr>
            <a:r>
              <a:rPr lang="en-US" sz="1900" dirty="0">
                <a:latin typeface="+mj-lt"/>
              </a:rPr>
              <a:t>Maintenance up to date documentations on maintenance activities</a:t>
            </a:r>
          </a:p>
          <a:p>
            <a:pPr marL="914400" lvl="1" indent="-457200">
              <a:buFontTx/>
              <a:buChar char="-"/>
            </a:pPr>
            <a:r>
              <a:rPr lang="en-US" sz="1900" dirty="0">
                <a:latin typeface="+mj-lt"/>
              </a:rPr>
              <a:t>Maintains expense logs for all maintenance work order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52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80DB-D754-47E1-B875-417429C3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317147"/>
            <a:ext cx="11174412" cy="480131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KEY ROLES AND RESPONSIBLE PERSONS</a:t>
            </a:r>
            <a:endParaRPr lang="en-NG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61906-7D4E-4F60-8611-BB5A2EC86275}"/>
              </a:ext>
            </a:extLst>
          </p:cNvPr>
          <p:cNvSpPr txBox="1"/>
          <p:nvPr/>
        </p:nvSpPr>
        <p:spPr>
          <a:xfrm>
            <a:off x="420000" y="972000"/>
            <a:ext cx="471347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Asset maintenance engineer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(To be employed) – critical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r>
              <a:rPr lang="en-US" sz="2400" b="1" dirty="0"/>
              <a:t>Automobile technician 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Vendor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Sam Ubong</a:t>
            </a:r>
          </a:p>
          <a:p>
            <a:endParaRPr lang="en-US" sz="2400" dirty="0"/>
          </a:p>
          <a:p>
            <a:r>
              <a:rPr lang="en-US" sz="2400" b="1" dirty="0"/>
              <a:t>Heavy duty technician</a:t>
            </a:r>
            <a:r>
              <a:rPr lang="en-US" sz="2400" dirty="0"/>
              <a:t> 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Valentino Nurudeen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Sam Ubong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r>
              <a:rPr lang="en-US" sz="2400" b="1" dirty="0"/>
              <a:t>Electrical technician 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Anietie jack 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Unyime Udofia 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Udeme Ekpenyong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F3E09-438A-4864-AC4F-EDFF0D04573A}"/>
              </a:ext>
            </a:extLst>
          </p:cNvPr>
          <p:cNvSpPr txBox="1"/>
          <p:nvPr/>
        </p:nvSpPr>
        <p:spPr>
          <a:xfrm>
            <a:off x="6096000" y="972000"/>
            <a:ext cx="508534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Operators 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Dominic Asuquo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Bolaji Adeleke 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Sam Ubong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r>
              <a:rPr lang="en-US" sz="2400" b="1" dirty="0"/>
              <a:t>Reporting and documentation 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Interns 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Graduate trainee</a:t>
            </a:r>
          </a:p>
          <a:p>
            <a:pPr marL="457200" indent="-457200"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6391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A3EC-90CF-41AA-BC33-19FF4FB4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145697"/>
            <a:ext cx="11174412" cy="480131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TRAINING REQUIREMENT</a:t>
            </a:r>
            <a:endParaRPr lang="en-NG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2E9D5FD-BE37-49CA-975A-863410BBC760}"/>
              </a:ext>
            </a:extLst>
          </p:cNvPr>
          <p:cNvSpPr txBox="1">
            <a:spLocks/>
          </p:cNvSpPr>
          <p:nvPr/>
        </p:nvSpPr>
        <p:spPr>
          <a:xfrm>
            <a:off x="591588" y="625828"/>
            <a:ext cx="11340000" cy="248766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1" indent="-457200">
              <a:buFontTx/>
              <a:buChar char="-"/>
            </a:pPr>
            <a:r>
              <a:rPr lang="en-US" sz="2400" dirty="0"/>
              <a:t>Asset maintenance (preventive and predictive maintenance)</a:t>
            </a:r>
          </a:p>
          <a:p>
            <a:pPr marL="914400" lvl="1" indent="-457200">
              <a:buFontTx/>
              <a:buChar char="-"/>
            </a:pPr>
            <a:r>
              <a:rPr lang="en-US" sz="2400" dirty="0"/>
              <a:t>Budget development</a:t>
            </a:r>
          </a:p>
          <a:p>
            <a:pPr marL="914400" lvl="1" indent="-457200">
              <a:buFontTx/>
              <a:buChar char="-"/>
            </a:pPr>
            <a:r>
              <a:rPr lang="en-US" sz="2400" dirty="0"/>
              <a:t>Documentation and Reporting </a:t>
            </a:r>
          </a:p>
          <a:p>
            <a:pPr marL="914400" lvl="1" indent="-457200">
              <a:buFontTx/>
              <a:buChar char="-"/>
            </a:pPr>
            <a:r>
              <a:rPr lang="en-US" sz="2400" dirty="0"/>
              <a:t>Equipment operations 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4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A6DB-4184-4687-8C97-541EC4E2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70075"/>
            <a:ext cx="11340000" cy="419535"/>
          </a:xfrm>
        </p:spPr>
        <p:txBody>
          <a:bodyPr>
            <a:noAutofit/>
          </a:bodyPr>
          <a:lstStyle/>
          <a:p>
            <a:r>
              <a:rPr lang="en-US" sz="2500" dirty="0">
                <a:latin typeface="Segoe UI Black" panose="020B0A02040204020203" pitchFamily="34" charset="0"/>
                <a:ea typeface="Segoe UI Black" panose="020B0A02040204020203" pitchFamily="34" charset="0"/>
              </a:rPr>
              <a:t>PROJECT OVERVIEW</a:t>
            </a:r>
            <a:endParaRPr lang="en-NG" sz="25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B3CC80-7194-4E5A-9BF5-7E4A83C5A981}"/>
              </a:ext>
            </a:extLst>
          </p:cNvPr>
          <p:cNvSpPr/>
          <p:nvPr/>
        </p:nvSpPr>
        <p:spPr>
          <a:xfrm>
            <a:off x="6096000" y="393355"/>
            <a:ext cx="5598075" cy="250316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Provision of Torque and hot bolting services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Torque and Hot bolting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Training services</a:t>
            </a:r>
          </a:p>
          <a:p>
            <a:pPr algn="ctr"/>
            <a:endParaRPr lang="en-N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CCE8F3-707A-4907-96B5-8FD6A0D6E60B}"/>
              </a:ext>
            </a:extLst>
          </p:cNvPr>
          <p:cNvSpPr/>
          <p:nvPr/>
        </p:nvSpPr>
        <p:spPr>
          <a:xfrm>
            <a:off x="662475" y="810075"/>
            <a:ext cx="5512350" cy="334854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entury Gothic" panose="020B0502020202020204" pitchFamily="34" charset="0"/>
                <a:cs typeface="Segoe UI Light" panose="020B0502040204020203" pitchFamily="34" charset="0"/>
              </a:rPr>
              <a:t>Provision of composite Wrap Repair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  <a:cs typeface="Segoe UI Light" panose="020B0502040204020203" pitchFamily="34" charset="0"/>
              </a:rPr>
              <a:t>Engineering Design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  <a:cs typeface="Segoe UI Light" panose="020B0502040204020203" pitchFamily="34" charset="0"/>
              </a:rPr>
              <a:t>Installation and repair services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  <a:cs typeface="Segoe UI Light" panose="020B0502040204020203" pitchFamily="34" charset="0"/>
              </a:rPr>
              <a:t>Material Supply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  <a:cs typeface="Segoe UI Light" panose="020B0502040204020203" pitchFamily="34" charset="0"/>
              </a:rPr>
              <a:t>Training services</a:t>
            </a:r>
          </a:p>
          <a:p>
            <a:pPr algn="ctr"/>
            <a:endParaRPr lang="en-N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E8E372-411E-47E8-91E5-484E0E871EDD}"/>
              </a:ext>
            </a:extLst>
          </p:cNvPr>
          <p:cNvSpPr/>
          <p:nvPr/>
        </p:nvSpPr>
        <p:spPr>
          <a:xfrm>
            <a:off x="6253650" y="2567940"/>
            <a:ext cx="5253525" cy="360045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Total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QAQC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 Inspection and PMI Services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Material inspection/reporting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PMI services and reporting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Welding inspection/reporting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Torquing Inspection</a:t>
            </a:r>
          </a:p>
          <a:p>
            <a:pPr algn="ctr"/>
            <a:endParaRPr lang="en-N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C499F5-A3FD-4138-9EA7-4BC3C6D510B7}"/>
              </a:ext>
            </a:extLst>
          </p:cNvPr>
          <p:cNvSpPr/>
          <p:nvPr/>
        </p:nvSpPr>
        <p:spPr>
          <a:xfrm>
            <a:off x="224327" y="3668373"/>
            <a:ext cx="6288148" cy="2796272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Equipment Hiring and Operations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Lifting Equipment hiring &amp; Operator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Material Supply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Training services</a:t>
            </a:r>
          </a:p>
          <a:p>
            <a:pPr algn="ctr"/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57987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435D8C2-82F1-4841-B088-18068A274060}"/>
              </a:ext>
            </a:extLst>
          </p:cNvPr>
          <p:cNvSpPr/>
          <p:nvPr/>
        </p:nvSpPr>
        <p:spPr>
          <a:xfrm>
            <a:off x="733425" y="843472"/>
            <a:ext cx="5914126" cy="315232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FUNG Operations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Supply of personnel</a:t>
            </a:r>
          </a:p>
          <a:p>
            <a:pPr algn="ctr"/>
            <a:endParaRPr lang="en-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DB998E-DFF9-4757-A8EA-06A66374C831}"/>
              </a:ext>
            </a:extLst>
          </p:cNvPr>
          <p:cNvSpPr/>
          <p:nvPr/>
        </p:nvSpPr>
        <p:spPr>
          <a:xfrm>
            <a:off x="1670905" y="3590925"/>
            <a:ext cx="6083100" cy="29970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LUBE Oil Flushing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Supply lube oil flushing machine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Supply operators &amp; technicians</a:t>
            </a:r>
          </a:p>
          <a:p>
            <a:pPr algn="ctr"/>
            <a:endParaRPr lang="en-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5B973E-5E24-4304-92DC-2DAFD73A678F}"/>
              </a:ext>
            </a:extLst>
          </p:cNvPr>
          <p:cNvSpPr/>
          <p:nvPr/>
        </p:nvSpPr>
        <p:spPr>
          <a:xfrm>
            <a:off x="6279695" y="1860900"/>
            <a:ext cx="5798005" cy="34476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Rig Condition Survey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Annual Rig Condition Survey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Reporting </a:t>
            </a:r>
          </a:p>
          <a:p>
            <a:pPr algn="ctr"/>
            <a:endParaRPr lang="en-N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14871C-3E3D-4669-9650-4F73944F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70075"/>
            <a:ext cx="11340000" cy="419535"/>
          </a:xfrm>
        </p:spPr>
        <p:txBody>
          <a:bodyPr>
            <a:noAutofit/>
          </a:bodyPr>
          <a:lstStyle/>
          <a:p>
            <a:r>
              <a:rPr lang="en-US" sz="2500" dirty="0">
                <a:latin typeface="Segoe UI Black" panose="020B0A02040204020203" pitchFamily="34" charset="0"/>
                <a:ea typeface="Segoe UI Black" panose="020B0A02040204020203" pitchFamily="34" charset="0"/>
              </a:rPr>
              <a:t>PROJECT OVERVIEW</a:t>
            </a:r>
            <a:endParaRPr lang="en-NG" sz="25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41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20BC-E6A5-4525-B2AC-30CBF0C6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1" y="270777"/>
            <a:ext cx="11340000" cy="484601"/>
          </a:xfrm>
        </p:spPr>
        <p:txBody>
          <a:bodyPr>
            <a:noAutofit/>
          </a:bodyPr>
          <a:lstStyle/>
          <a:p>
            <a:r>
              <a:rPr lang="en-US" sz="25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COMPOSITE WRAP SERVICES ROADMAP</a:t>
            </a:r>
            <a:endParaRPr lang="en-NG" sz="25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CDDE9B-E644-48DF-B96D-ADD6E76EAE52}"/>
              </a:ext>
            </a:extLst>
          </p:cNvPr>
          <p:cNvSpPr txBox="1">
            <a:spLocks/>
          </p:cNvSpPr>
          <p:nvPr/>
        </p:nvSpPr>
        <p:spPr>
          <a:xfrm>
            <a:off x="521250" y="887544"/>
            <a:ext cx="2391411" cy="3747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LONG TERM PLAN</a:t>
            </a:r>
            <a:endParaRPr lang="en-NG" sz="2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0A0DF2-06E4-4C48-B79E-8B84F06DBAC0}"/>
              </a:ext>
            </a:extLst>
          </p:cNvPr>
          <p:cNvSpPr txBox="1">
            <a:spLocks/>
          </p:cNvSpPr>
          <p:nvPr/>
        </p:nvSpPr>
        <p:spPr>
          <a:xfrm>
            <a:off x="6090001" y="887544"/>
            <a:ext cx="2391411" cy="320475"/>
          </a:xfrm>
          <a:prstGeom prst="rect">
            <a:avLst/>
          </a:prstGeom>
        </p:spPr>
        <p:txBody>
          <a:bodyPr vert="horz" lIns="0" tIns="0" rIns="0" bIns="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SHORT TERM PLAN</a:t>
            </a:r>
            <a:endParaRPr lang="en-NG" sz="2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339024-2B41-4610-895E-ACFB890E0874}"/>
              </a:ext>
            </a:extLst>
          </p:cNvPr>
          <p:cNvSpPr txBox="1">
            <a:spLocks/>
          </p:cNvSpPr>
          <p:nvPr/>
        </p:nvSpPr>
        <p:spPr>
          <a:xfrm>
            <a:off x="521250" y="1472351"/>
            <a:ext cx="5664001" cy="490995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/>
              <a:t>MPNU</a:t>
            </a:r>
            <a:endParaRPr lang="en-US" sz="2400" b="1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Deep Water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+mj-lt"/>
              </a:rPr>
              <a:t>JVO</a:t>
            </a:r>
            <a:r>
              <a:rPr lang="en-US" sz="2400" dirty="0">
                <a:latin typeface="+mj-lt"/>
              </a:rPr>
              <a:t> </a:t>
            </a:r>
          </a:p>
          <a:p>
            <a:r>
              <a:rPr lang="en-US" sz="2400" b="1" dirty="0"/>
              <a:t>Others </a:t>
            </a:r>
            <a:r>
              <a:rPr lang="en-US" sz="2400" dirty="0"/>
              <a:t>(Total, </a:t>
            </a:r>
            <a:r>
              <a:rPr lang="en-US" sz="2400" dirty="0" err="1"/>
              <a:t>BWO</a:t>
            </a:r>
            <a:r>
              <a:rPr lang="en-US" sz="2400" dirty="0"/>
              <a:t>, Savannah, </a:t>
            </a:r>
            <a:r>
              <a:rPr lang="en-US" sz="2400" dirty="0" err="1"/>
              <a:t>Newcross</a:t>
            </a:r>
            <a:r>
              <a:rPr lang="en-US" sz="2400" dirty="0"/>
              <a:t>, etc.)</a:t>
            </a:r>
          </a:p>
          <a:p>
            <a:pPr lvl="1"/>
            <a:endParaRPr lang="en-US" sz="2400" dirty="0">
              <a:latin typeface="+mj-lt"/>
            </a:endParaRPr>
          </a:p>
          <a:p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MAN POWER REQUIREMENT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5 Teams for </a:t>
            </a:r>
            <a:r>
              <a:rPr lang="en-US" sz="2400" dirty="0" err="1"/>
              <a:t>JVO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2 Teams for ERHA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2 Teams for USAN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2 Standby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4-Man Project Admin/Mgt. Team</a:t>
            </a:r>
            <a:endParaRPr lang="en-NG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99B9BD-9DDA-4D42-8CF9-30C7015C8C29}"/>
              </a:ext>
            </a:extLst>
          </p:cNvPr>
          <p:cNvSpPr txBox="1">
            <a:spLocks/>
          </p:cNvSpPr>
          <p:nvPr/>
        </p:nvSpPr>
        <p:spPr>
          <a:xfrm>
            <a:off x="6185251" y="1472351"/>
            <a:ext cx="5664001" cy="490995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/>
              <a:t>MPNU</a:t>
            </a:r>
            <a:endParaRPr lang="en-US" sz="2400" b="1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Deep Water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+mj-lt"/>
              </a:rPr>
              <a:t>JVO</a:t>
            </a:r>
            <a:r>
              <a:rPr lang="en-US" sz="2400" dirty="0">
                <a:latin typeface="+mj-lt"/>
              </a:rPr>
              <a:t> </a:t>
            </a:r>
          </a:p>
          <a:p>
            <a:r>
              <a:rPr lang="en-US" sz="2400" b="1" dirty="0"/>
              <a:t>Others </a:t>
            </a:r>
            <a:r>
              <a:rPr lang="en-US" sz="2400" dirty="0"/>
              <a:t>(Total, </a:t>
            </a:r>
            <a:r>
              <a:rPr lang="en-US" sz="2400" dirty="0" err="1"/>
              <a:t>BWO</a:t>
            </a:r>
            <a:r>
              <a:rPr lang="en-US" sz="2400" dirty="0"/>
              <a:t>, Savannah, </a:t>
            </a:r>
            <a:r>
              <a:rPr lang="en-US" sz="2400" dirty="0" err="1"/>
              <a:t>Newcross</a:t>
            </a:r>
            <a:r>
              <a:rPr lang="en-US" sz="2400" dirty="0"/>
              <a:t>, etc.)</a:t>
            </a:r>
          </a:p>
          <a:p>
            <a:pPr lvl="1"/>
            <a:endParaRPr lang="en-US" sz="2400" dirty="0">
              <a:latin typeface="+mj-lt"/>
            </a:endParaRPr>
          </a:p>
          <a:p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MAN POWER REQUIREMENT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3 Teams for </a:t>
            </a:r>
            <a:r>
              <a:rPr lang="en-US" sz="2400" dirty="0" err="1"/>
              <a:t>JVO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1 Teams for ERHA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1 Standby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3-Man Project Admin/Mgt. Team</a:t>
            </a:r>
            <a:endParaRPr lang="en-NG" sz="2400" dirty="0"/>
          </a:p>
        </p:txBody>
      </p:sp>
    </p:spTree>
    <p:extLst>
      <p:ext uri="{BB962C8B-B14F-4D97-AF65-F5344CB8AC3E}">
        <p14:creationId xmlns:p14="http://schemas.microsoft.com/office/powerpoint/2010/main" val="195023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9B42-635B-41F1-9D62-9F0D423D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8" y="273749"/>
            <a:ext cx="11174412" cy="59055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COMPOSITE WRAP SERVICES ROADMAP</a:t>
            </a:r>
            <a:endParaRPr lang="en-NG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B54258-2B03-40A1-9C72-645F11F34806}"/>
              </a:ext>
            </a:extLst>
          </p:cNvPr>
          <p:cNvSpPr txBox="1">
            <a:spLocks/>
          </p:cNvSpPr>
          <p:nvPr/>
        </p:nvSpPr>
        <p:spPr>
          <a:xfrm>
            <a:off x="0" y="918149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Man Power Distribution</a:t>
            </a:r>
            <a:endParaRPr lang="en-NG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4477C5-0D51-4A95-9D01-52A5D3B5A9A5}"/>
              </a:ext>
            </a:extLst>
          </p:cNvPr>
          <p:cNvSpPr txBox="1">
            <a:spLocks/>
          </p:cNvSpPr>
          <p:nvPr/>
        </p:nvSpPr>
        <p:spPr>
          <a:xfrm>
            <a:off x="432000" y="1511999"/>
            <a:ext cx="5664000" cy="5193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TEAM LEADS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Ebuka Nwankwo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Uko Okure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Magnus Okoye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Eno Erinyanga</a:t>
            </a:r>
          </a:p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SUPPORT LEADS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Christopher Idung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+mn-lt"/>
              </a:rPr>
              <a:t>Clement Inam</a:t>
            </a:r>
          </a:p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LEADS-IN-TRAINING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Stanley Maduka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Eme Kingsley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Douye Kalakai</a:t>
            </a:r>
          </a:p>
          <a:p>
            <a:endParaRPr lang="en-US" sz="2400" dirty="0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882AE5-A6AC-4465-9138-794BAFAE3530}"/>
              </a:ext>
            </a:extLst>
          </p:cNvPr>
          <p:cNvSpPr txBox="1">
            <a:spLocks/>
          </p:cNvSpPr>
          <p:nvPr/>
        </p:nvSpPr>
        <p:spPr>
          <a:xfrm>
            <a:off x="6096000" y="1511999"/>
            <a:ext cx="5664000" cy="395535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PROJECT ADMIN/MANAGEMENT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Jeremiah </a:t>
            </a:r>
            <a:r>
              <a:rPr lang="en-US" sz="2400" dirty="0" err="1">
                <a:latin typeface="+mn-lt"/>
              </a:rPr>
              <a:t>Ekarika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Eyoh Effiong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Graduate Trainee (Female)</a:t>
            </a:r>
          </a:p>
          <a:p>
            <a:endParaRPr lang="en-NG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330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229D-F756-47BE-8C6B-006D023F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64696"/>
            <a:ext cx="11340000" cy="5400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Training Requirement </a:t>
            </a:r>
            <a:br>
              <a:rPr lang="en-NG" sz="2400" dirty="0">
                <a:latin typeface="+mn-lt"/>
              </a:rPr>
            </a:br>
            <a:endParaRPr lang="en-NG" sz="2400" dirty="0"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821F70-66A1-4967-B3B0-E62770D9C027}"/>
              </a:ext>
            </a:extLst>
          </p:cNvPr>
          <p:cNvSpPr txBox="1">
            <a:spLocks/>
          </p:cNvSpPr>
          <p:nvPr/>
        </p:nvSpPr>
        <p:spPr>
          <a:xfrm>
            <a:off x="426000" y="804697"/>
            <a:ext cx="11340000" cy="589137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Segoe UI Semibold" panose="020B0702040204020203" pitchFamily="34" charset="0"/>
              </a:rPr>
              <a:t>Composite Wrap Repair Training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+mn-lt"/>
                <a:cs typeface="Segoe UI Semibold" panose="020B0702040204020203" pitchFamily="34" charset="0"/>
              </a:rPr>
              <a:t>Leads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+mn-lt"/>
                <a:cs typeface="Segoe UI Semibold" panose="020B0702040204020203" pitchFamily="34" charset="0"/>
              </a:rPr>
              <a:t>Installers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+mn-lt"/>
                <a:cs typeface="Segoe UI Semibold" panose="020B0702040204020203" pitchFamily="34" charset="0"/>
              </a:rPr>
              <a:t>Engineers (for design)</a:t>
            </a:r>
          </a:p>
          <a:p>
            <a:endParaRPr lang="en-US" sz="2400" dirty="0">
              <a:latin typeface="+mn-lt"/>
              <a:cs typeface="Segoe UI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Segoe UI Semibold" panose="020B0702040204020203" pitchFamily="34" charset="0"/>
              </a:rPr>
              <a:t>Field Installation Training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cs typeface="Segoe UI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Segoe UI Semibold" panose="020B0702040204020203" pitchFamily="34" charset="0"/>
              </a:rPr>
              <a:t>Project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cs typeface="Segoe UI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Segoe UI Semibold" panose="020B0702040204020203" pitchFamily="34" charset="0"/>
              </a:rPr>
              <a:t>Documentation and Reporting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cs typeface="Segoe UI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Segoe UI Semibold" panose="020B0702040204020203" pitchFamily="34" charset="0"/>
              </a:rPr>
              <a:t>Rope Access Training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+mn-lt"/>
                <a:cs typeface="Segoe UI Semibold" panose="020B0702040204020203" pitchFamily="34" charset="0"/>
              </a:rPr>
              <a:t>5 Persons (3 months)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+mn-lt"/>
                <a:cs typeface="Segoe UI Semibold" panose="020B0702040204020203" pitchFamily="34" charset="0"/>
              </a:rPr>
              <a:t>5 Persons (6 months)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+mn-lt"/>
                <a:cs typeface="Segoe UI Semibold" panose="020B0702040204020203" pitchFamily="34" charset="0"/>
              </a:rPr>
              <a:t>12 Persons (12 – 18 months)</a:t>
            </a:r>
            <a:br>
              <a:rPr lang="en-NG" sz="2400" dirty="0">
                <a:latin typeface="+mn-lt"/>
                <a:cs typeface="Segoe UI Semibold" panose="020B0702040204020203" pitchFamily="34" charset="0"/>
              </a:rPr>
            </a:br>
            <a:endParaRPr lang="en-NG" sz="2400" dirty="0">
              <a:latin typeface="+mn-lt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1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485A-62DA-4ED9-944A-F3F9FD27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555272"/>
            <a:ext cx="11174412" cy="480131"/>
          </a:xfrm>
        </p:spPr>
        <p:txBody>
          <a:bodyPr/>
          <a:lstStyle/>
          <a:p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Material Management</a:t>
            </a:r>
            <a:endParaRPr lang="en-NG" sz="28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8A63664-7BEE-4589-8F99-B84A5C675FB3}"/>
              </a:ext>
            </a:extLst>
          </p:cNvPr>
          <p:cNvSpPr txBox="1">
            <a:spLocks/>
          </p:cNvSpPr>
          <p:nvPr/>
        </p:nvSpPr>
        <p:spPr>
          <a:xfrm>
            <a:off x="426000" y="1089726"/>
            <a:ext cx="11340000" cy="23593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Bi-monthly material stock checks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Set minimum stock level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Come up with an estimated material requirement to exclusively manage the 5 years contract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Expedite material shipping (warehouse material in country)</a:t>
            </a:r>
            <a:endParaRPr lang="en-NG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C6FC19-5C94-4B47-9120-935050256017}"/>
              </a:ext>
            </a:extLst>
          </p:cNvPr>
          <p:cNvSpPr txBox="1">
            <a:spLocks/>
          </p:cNvSpPr>
          <p:nvPr/>
        </p:nvSpPr>
        <p:spPr>
          <a:xfrm>
            <a:off x="426000" y="3745953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Equipment Management</a:t>
            </a:r>
            <a:endParaRPr lang="en-NG" sz="28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E204DA-0F13-42AE-9548-EB8F8F16B3F7}"/>
              </a:ext>
            </a:extLst>
          </p:cNvPr>
          <p:cNvSpPr txBox="1">
            <a:spLocks/>
          </p:cNvSpPr>
          <p:nvPr/>
        </p:nvSpPr>
        <p:spPr>
          <a:xfrm>
            <a:off x="426000" y="4285953"/>
            <a:ext cx="11340000" cy="22592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Assess current equipment availability and status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Communicate report to management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Develop budget for equipment to manage deficits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Work with finance and procurement to close out</a:t>
            </a:r>
          </a:p>
          <a:p>
            <a:r>
              <a:rPr lang="en-US" dirty="0"/>
              <a:t>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11462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2217-E2B4-49AB-A40F-09072619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555272"/>
            <a:ext cx="11174412" cy="480131"/>
          </a:xfrm>
        </p:spPr>
        <p:txBody>
          <a:bodyPr/>
          <a:lstStyle/>
          <a:p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New Product Diversification</a:t>
            </a:r>
            <a:endParaRPr lang="en-NG" sz="28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3F64B51-9E91-4B1C-89A3-531D12846FE0}"/>
              </a:ext>
            </a:extLst>
          </p:cNvPr>
          <p:cNvSpPr txBox="1">
            <a:spLocks/>
          </p:cNvSpPr>
          <p:nvPr/>
        </p:nvSpPr>
        <p:spPr>
          <a:xfrm>
            <a:off x="446088" y="1224662"/>
            <a:ext cx="11102274" cy="28806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Share </a:t>
            </a:r>
            <a:r>
              <a:rPr lang="en-US" sz="2800" dirty="0" err="1"/>
              <a:t>NRI</a:t>
            </a:r>
            <a:r>
              <a:rPr lang="en-US" sz="2800" dirty="0"/>
              <a:t> product catalogue with team for review.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Develop technical presentation and share with management.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Work with BCD to share new products with client reps.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Work out presentation for client who indicate interest.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Progress to make order for materials for warehousing, supply and use</a:t>
            </a:r>
            <a:r>
              <a:rPr lang="en-US" dirty="0"/>
              <a:t>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6425337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1" id="{29AFFA23-9785-4EAE-A11D-316C53B64AD6}" vid="{8BF18503-BD66-427A-915E-426185B59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845EAA-D5AC-4DCF-8343-9F287406F9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08D1AE-73B5-430E-B68E-A4A85808E0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B0BFC8-0A8B-4BBB-ABD5-CF41F955155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1642</TotalTime>
  <Words>1133</Words>
  <Application>Microsoft Office PowerPoint</Application>
  <PresentationFormat>Widescreen</PresentationFormat>
  <Paragraphs>320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Century Gothic</vt:lpstr>
      <vt:lpstr>Segoe UI</vt:lpstr>
      <vt:lpstr>Segoe UI Black</vt:lpstr>
      <vt:lpstr>Segoe UI Light</vt:lpstr>
      <vt:lpstr>Wingdings</vt:lpstr>
      <vt:lpstr>Theme1</vt:lpstr>
      <vt:lpstr>ASSET INTEGRITY MANAGEMENT</vt:lpstr>
      <vt:lpstr>PROJECT ROADMAP</vt:lpstr>
      <vt:lpstr>PROJECT OVERVIEW</vt:lpstr>
      <vt:lpstr>PROJECT OVERVIEW</vt:lpstr>
      <vt:lpstr>COMPOSITE WRAP SERVICES ROADMAP</vt:lpstr>
      <vt:lpstr>COMPOSITE WRAP SERVICES ROADMAP</vt:lpstr>
      <vt:lpstr>Training Requirement  </vt:lpstr>
      <vt:lpstr>Material Management</vt:lpstr>
      <vt:lpstr>New Product Diversification</vt:lpstr>
      <vt:lpstr>TORQUE &amp; HOT BOLTING SERVICES ROADMAP</vt:lpstr>
      <vt:lpstr>TORQUE &amp; HOT BOLTING SERVICES ROADMAP</vt:lpstr>
      <vt:lpstr>Training Requirement </vt:lpstr>
      <vt:lpstr>New Diversification</vt:lpstr>
      <vt:lpstr>TOTAL QAQC AND PMI SERVICES ROADMAP</vt:lpstr>
      <vt:lpstr>PowerPoint Presentation</vt:lpstr>
      <vt:lpstr>EQUIPMENT HIRING AND OPERATIONS ROADMAP</vt:lpstr>
      <vt:lpstr>ASSET MAINTENANCE ROADMAP</vt:lpstr>
      <vt:lpstr>ASSET MAINTENANCE OVERVIEW</vt:lpstr>
      <vt:lpstr>ASSET MAINTENANCE AND MANAGEMENT OVERVIEW</vt:lpstr>
      <vt:lpstr>MAN POWER REQUIREMENT - KEY ROLES REQUIREMENT</vt:lpstr>
      <vt:lpstr>MAN POWER REQUIREMENT - KEY ROLES REQUIREMENT</vt:lpstr>
      <vt:lpstr>KEY ROLES AND RESPONSIBLE PERSONS</vt:lpstr>
      <vt:lpstr>TRAINING REQUIREMENT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Eyoh Effiong</dc:creator>
  <cp:lastModifiedBy>Jeremiah Uyobong</cp:lastModifiedBy>
  <cp:revision>34</cp:revision>
  <dcterms:created xsi:type="dcterms:W3CDTF">2022-04-12T08:14:41Z</dcterms:created>
  <dcterms:modified xsi:type="dcterms:W3CDTF">2022-04-16T19:15:51Z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