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6AD3520-667B-4D0B-9BC7-A55EDEEDC661}" type="datetimeFigureOut">
              <a:rPr lang="es-MX" smtClean="0"/>
              <a:t>16/05/2019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4385948-C177-435A-9C7B-C8B36AD3BD8C}" type="slidenum">
              <a:rPr lang="es-MX" smtClean="0"/>
              <a:t>‹Nº›</a:t>
            </a:fld>
            <a:endParaRPr lang="es-MX"/>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6AD3520-667B-4D0B-9BC7-A55EDEEDC661}" type="datetimeFigureOut">
              <a:rPr lang="es-MX" smtClean="0"/>
              <a:t>16/05/2019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6AD3520-667B-4D0B-9BC7-A55EDEEDC661}" type="datetimeFigureOut">
              <a:rPr lang="es-MX" smtClean="0"/>
              <a:t>16/05/2019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96AD3520-667B-4D0B-9BC7-A55EDEEDC661}" type="datetimeFigureOut">
              <a:rPr lang="es-MX" smtClean="0"/>
              <a:t>16/05/2019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4385948-C177-435A-9C7B-C8B36AD3BD8C}" type="slidenum">
              <a:rPr lang="es-MX" smtClean="0"/>
              <a:t>‹Nº›</a:t>
            </a:fld>
            <a:endParaRPr lang="es-MX"/>
          </a:p>
        </p:txBody>
      </p:sp>
      <p:sp>
        <p:nvSpPr>
          <p:cNvPr id="8" name="Content Placeholder 7"/>
          <p:cNvSpPr>
            <a:spLocks noGrp="1"/>
          </p:cNvSpPr>
          <p:nvPr>
            <p:ph sz="quarter" idx="13"/>
          </p:nvPr>
        </p:nvSpPr>
        <p:spPr>
          <a:xfrm>
            <a:off x="609600" y="1600200"/>
            <a:ext cx="79248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6AD3520-667B-4D0B-9BC7-A55EDEEDC661}" type="datetimeFigureOut">
              <a:rPr lang="es-MX" smtClean="0"/>
              <a:t>16/05/2019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Title 1"/>
          <p:cNvSpPr>
            <a:spLocks noGrp="1"/>
          </p:cNvSpPr>
          <p:nvPr>
            <p:ph type="title"/>
          </p:nvPr>
        </p:nvSpPr>
        <p:spPr>
          <a:xfrm>
            <a:off x="609600" y="274638"/>
            <a:ext cx="7924800" cy="1143000"/>
          </a:xfrm>
        </p:spPr>
        <p:txBody>
          <a:bodyPr/>
          <a:lstStyle/>
          <a:p>
            <a:r>
              <a:rPr lang="es-ES"/>
              <a:t>Haga clic para modificar el estilo de título del patrón</a:t>
            </a:r>
            <a:endParaRPr lang="en-US" dirty="0"/>
          </a:p>
        </p:txBody>
      </p:sp>
      <p:sp>
        <p:nvSpPr>
          <p:cNvPr id="5" name="Date Placeholder 4"/>
          <p:cNvSpPr>
            <a:spLocks noGrp="1"/>
          </p:cNvSpPr>
          <p:nvPr>
            <p:ph type="dt" sz="half" idx="10"/>
          </p:nvPr>
        </p:nvSpPr>
        <p:spPr/>
        <p:txBody>
          <a:bodyPr/>
          <a:lstStyle/>
          <a:p>
            <a:fld id="{96AD3520-667B-4D0B-9BC7-A55EDEEDC661}" type="datetimeFigureOut">
              <a:rPr lang="es-MX" smtClean="0"/>
              <a:t>16/05/2019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96AD3520-667B-4D0B-9BC7-A55EDEEDC661}" type="datetimeFigureOut">
              <a:rPr lang="es-MX" smtClean="0"/>
              <a:t>16/05/2019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AD3520-667B-4D0B-9BC7-A55EDEEDC661}" type="datetimeFigureOut">
              <a:rPr lang="es-MX" smtClean="0"/>
              <a:t>16/05/2019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D3520-667B-4D0B-9BC7-A55EDEEDC661}" type="datetimeFigureOut">
              <a:rPr lang="es-MX" smtClean="0"/>
              <a:t>16/05/2019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AD3520-667B-4D0B-9BC7-A55EDEEDC661}" type="datetimeFigureOut">
              <a:rPr lang="es-MX" smtClean="0"/>
              <a:t>16/05/2019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AD3520-667B-4D0B-9BC7-A55EDEEDC661}" type="datetimeFigureOut">
              <a:rPr lang="es-MX" smtClean="0"/>
              <a:t>16/05/2019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4385948-C177-435A-9C7B-C8B36AD3BD8C}"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6AD3520-667B-4D0B-9BC7-A55EDEEDC661}" type="datetimeFigureOut">
              <a:rPr lang="es-MX" smtClean="0"/>
              <a:t>16/05/2019</a:t>
            </a:fld>
            <a:endParaRPr lang="es-MX"/>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MX"/>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4385948-C177-435A-9C7B-C8B36AD3BD8C}"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59632" y="4941168"/>
            <a:ext cx="6400800" cy="1752600"/>
          </a:xfrm>
        </p:spPr>
        <p:txBody>
          <a:bodyPr>
            <a:normAutofit fontScale="92500" lnSpcReduction="20000"/>
          </a:bodyPr>
          <a:lstStyle/>
          <a:p>
            <a:r>
              <a:rPr lang="es-ES" dirty="0"/>
              <a:t>Jaime Obbed Tarango Ramírez</a:t>
            </a:r>
          </a:p>
          <a:p>
            <a:r>
              <a:rPr lang="es-ES" dirty="0"/>
              <a:t>2ºE</a:t>
            </a:r>
          </a:p>
          <a:p>
            <a:r>
              <a:rPr lang="es-ES" dirty="0"/>
              <a:t>Desarrollo de Software</a:t>
            </a:r>
          </a:p>
          <a:p>
            <a:r>
              <a:rPr lang="es-ES" dirty="0"/>
              <a:t>Faustino Flores Salcido</a:t>
            </a:r>
          </a:p>
          <a:p>
            <a:r>
              <a:rPr lang="es-ES" dirty="0"/>
              <a:t> Centro De Bachillerato Tecnológico Industrial Y De Servicios 122</a:t>
            </a:r>
          </a:p>
          <a:p>
            <a:endParaRPr lang="es-MX" dirty="0"/>
          </a:p>
        </p:txBody>
      </p:sp>
      <p:sp>
        <p:nvSpPr>
          <p:cNvPr id="2" name="1 Título"/>
          <p:cNvSpPr>
            <a:spLocks noGrp="1"/>
          </p:cNvSpPr>
          <p:nvPr>
            <p:ph type="ctrTitle"/>
          </p:nvPr>
        </p:nvSpPr>
        <p:spPr>
          <a:xfrm>
            <a:off x="827584" y="13684"/>
            <a:ext cx="7772400" cy="1470025"/>
          </a:xfrm>
        </p:spPr>
        <p:txBody>
          <a:bodyPr/>
          <a:lstStyle/>
          <a:p>
            <a:r>
              <a:rPr lang="es-ES" dirty="0">
                <a:latin typeface="Times New Roman" pitchFamily="18" charset="0"/>
                <a:cs typeface="Times New Roman" pitchFamily="18" charset="0"/>
              </a:rPr>
              <a:t>Estructura De Datos</a:t>
            </a:r>
            <a:endParaRPr lang="es-MX" dirty="0">
              <a:latin typeface="Times New Roman" pitchFamily="18" charset="0"/>
              <a:cs typeface="Times New Roman" pitchFamily="18" charset="0"/>
            </a:endParaRPr>
          </a:p>
        </p:txBody>
      </p:sp>
    </p:spTree>
    <p:extLst>
      <p:ext uri="{BB962C8B-B14F-4D97-AF65-F5344CB8AC3E}">
        <p14:creationId xmlns:p14="http://schemas.microsoft.com/office/powerpoint/2010/main" val="48393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REGISTRO</a:t>
            </a:r>
            <a:endParaRPr lang="es-MX" i="1" dirty="0"/>
          </a:p>
        </p:txBody>
      </p:sp>
      <p:sp>
        <p:nvSpPr>
          <p:cNvPr id="3" name="2 Marcador de contenido"/>
          <p:cNvSpPr>
            <a:spLocks noGrp="1"/>
          </p:cNvSpPr>
          <p:nvPr>
            <p:ph sz="quarter" idx="13"/>
          </p:nvPr>
        </p:nvSpPr>
        <p:spPr>
          <a:xfrm>
            <a:off x="0" y="1556792"/>
            <a:ext cx="6266656" cy="1972816"/>
          </a:xfrm>
        </p:spPr>
        <p:txBody>
          <a:bodyPr/>
          <a:lstStyle/>
          <a:p>
            <a:pPr marL="0" indent="0" algn="just">
              <a:buNone/>
            </a:pPr>
            <a:r>
              <a:rPr lang="es-ES" dirty="0">
                <a:latin typeface="Calibri" pitchFamily="34" charset="0"/>
                <a:cs typeface="Calibri" pitchFamily="34" charset="0"/>
              </a:rPr>
              <a:t>Es un tipo de dato estructurado formado por la unión de varios elementos bajo una misma estructura. Estos elementos pueden ser, o bien datos elementales (entero, real, carácter,...), o bien otras estructuras de datos. A cada uno de esos elementos se le llama campo. </a:t>
            </a:r>
            <a:endParaRPr lang="es-MX" dirty="0">
              <a:latin typeface="Calibri" pitchFamily="34" charset="0"/>
              <a:cs typeface="Calibri" pitchFamily="34" charset="0"/>
            </a:endParaRP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ESTÀTICOS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258" t="55078" r="59590" b="17350"/>
          <a:stretch/>
        </p:blipFill>
        <p:spPr bwMode="auto">
          <a:xfrm>
            <a:off x="1873403" y="2644093"/>
            <a:ext cx="1893025" cy="320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73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conjunto</a:t>
            </a:r>
            <a:endParaRPr lang="es-MX" i="1" dirty="0"/>
          </a:p>
        </p:txBody>
      </p:sp>
      <p:sp>
        <p:nvSpPr>
          <p:cNvPr id="3" name="2 Marcador de contenido"/>
          <p:cNvSpPr>
            <a:spLocks noGrp="1"/>
          </p:cNvSpPr>
          <p:nvPr>
            <p:ph sz="quarter" idx="13"/>
          </p:nvPr>
        </p:nvSpPr>
        <p:spPr>
          <a:xfrm>
            <a:off x="0" y="1556792"/>
            <a:ext cx="6266656" cy="1972816"/>
          </a:xfrm>
        </p:spPr>
        <p:txBody>
          <a:bodyPr/>
          <a:lstStyle/>
          <a:p>
            <a:pPr marL="0" indent="0" algn="just">
              <a:buNone/>
            </a:pPr>
            <a:r>
              <a:rPr lang="es-MX" dirty="0">
                <a:latin typeface="Calibri" pitchFamily="34" charset="0"/>
                <a:cs typeface="Calibri" pitchFamily="34" charset="0"/>
              </a:rPr>
              <a:t>En informática, un conjunto es una colección (contenedor) de ciertos valores, sin ningún orden concreto ni valores repetidos.</a:t>
            </a:r>
          </a:p>
          <a:p>
            <a:pPr marL="0" indent="0" algn="just">
              <a:buNone/>
            </a:pPr>
            <a:r>
              <a:rPr lang="es-MX" dirty="0">
                <a:latin typeface="Calibri" pitchFamily="34" charset="0"/>
                <a:cs typeface="Calibri" pitchFamily="34" charset="0"/>
              </a:rPr>
              <a:t>Sin tener en cuenta la secuencia, ni el hecho de que no haya valores repetidos, se asemeja a una lista. Un conjunto puede verse como una cadena asociativa (</a:t>
            </a:r>
            <a:r>
              <a:rPr lang="es-MX" dirty="0" err="1">
                <a:latin typeface="Calibri" pitchFamily="34" charset="0"/>
                <a:cs typeface="Calibri" pitchFamily="34" charset="0"/>
              </a:rPr>
              <a:t>array</a:t>
            </a:r>
            <a:r>
              <a:rPr lang="es-MX" dirty="0">
                <a:latin typeface="Calibri" pitchFamily="34" charset="0"/>
                <a:cs typeface="Calibri" pitchFamily="34" charset="0"/>
              </a:rPr>
              <a:t>) (mapeado parcial) donde no se atiende al valor de cada par clave-valor. </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ESTÀTICOS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38" t="61328" r="45204" b="29297"/>
          <a:stretch/>
        </p:blipFill>
        <p:spPr bwMode="auto">
          <a:xfrm>
            <a:off x="155575" y="3927624"/>
            <a:ext cx="4610163" cy="100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57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cadenas</a:t>
            </a:r>
            <a:endParaRPr lang="es-MX" i="1" dirty="0"/>
          </a:p>
        </p:txBody>
      </p:sp>
      <p:sp>
        <p:nvSpPr>
          <p:cNvPr id="3" name="2 Marcador de contenido"/>
          <p:cNvSpPr>
            <a:spLocks noGrp="1"/>
          </p:cNvSpPr>
          <p:nvPr>
            <p:ph sz="quarter" idx="13"/>
          </p:nvPr>
        </p:nvSpPr>
        <p:spPr>
          <a:xfrm>
            <a:off x="0" y="1556792"/>
            <a:ext cx="6266656" cy="2952328"/>
          </a:xfrm>
        </p:spPr>
        <p:txBody>
          <a:bodyPr>
            <a:normAutofit/>
          </a:bodyPr>
          <a:lstStyle/>
          <a:p>
            <a:pPr marL="0" indent="0" algn="just">
              <a:buNone/>
            </a:pPr>
            <a:r>
              <a:rPr lang="es-ES" dirty="0">
                <a:latin typeface="Calibri" pitchFamily="34" charset="0"/>
                <a:cs typeface="Calibri" pitchFamily="34" charset="0"/>
              </a:rPr>
              <a:t>Una </a:t>
            </a:r>
            <a:r>
              <a:rPr lang="es-ES" b="1" dirty="0">
                <a:latin typeface="Calibri" pitchFamily="34" charset="0"/>
                <a:cs typeface="Calibri" pitchFamily="34" charset="0"/>
              </a:rPr>
              <a:t>cadena de caracteres</a:t>
            </a:r>
            <a:r>
              <a:rPr lang="es-ES" dirty="0">
                <a:latin typeface="Calibri" pitchFamily="34" charset="0"/>
                <a:cs typeface="Calibri" pitchFamily="34" charset="0"/>
              </a:rPr>
              <a:t>  es una secuencia ordenada (de longitud arbitraria, (aunque finita) de elementos que pertenecen a un cierto lenguaje formal o alfabeto análogas a una fórmula o a una oración. </a:t>
            </a:r>
            <a:endParaRPr lang="es-MX" dirty="0">
              <a:latin typeface="Calibri" pitchFamily="34" charset="0"/>
              <a:cs typeface="Calibri" pitchFamily="34" charset="0"/>
            </a:endParaRPr>
          </a:p>
          <a:p>
            <a:pPr marL="0" indent="0" algn="just">
              <a:buNone/>
            </a:pPr>
            <a:r>
              <a:rPr lang="es-MX" dirty="0">
                <a:latin typeface="Calibri" pitchFamily="34" charset="0"/>
                <a:cs typeface="Calibri" pitchFamily="34" charset="0"/>
              </a:rPr>
              <a:t>Las cadenas de caracteres son simplemente secuencias de caracteres y algunos lenguajes de programación las manejan como arreglos de tipo carácter. En otros lenguajes se consideran un tipo de datos especial con operaciones específicas para manipularlos debido a la importancia del procesamiento de textos en una gran cantidad de aplicaciones informáticas.</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ESTÀTICOS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Tree>
    <p:extLst>
      <p:ext uri="{BB962C8B-B14F-4D97-AF65-F5344CB8AC3E}">
        <p14:creationId xmlns:p14="http://schemas.microsoft.com/office/powerpoint/2010/main" val="20475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VECTORES</a:t>
            </a:r>
            <a:endParaRPr lang="es-MX" i="1" dirty="0"/>
          </a:p>
        </p:txBody>
      </p:sp>
      <p:sp>
        <p:nvSpPr>
          <p:cNvPr id="3" name="2 Marcador de contenido"/>
          <p:cNvSpPr>
            <a:spLocks noGrp="1"/>
          </p:cNvSpPr>
          <p:nvPr>
            <p:ph sz="quarter" idx="13"/>
          </p:nvPr>
        </p:nvSpPr>
        <p:spPr>
          <a:xfrm>
            <a:off x="155574" y="1268760"/>
            <a:ext cx="6111081" cy="2260848"/>
          </a:xfrm>
        </p:spPr>
        <p:txBody>
          <a:bodyPr/>
          <a:lstStyle/>
          <a:p>
            <a:pPr marL="0" indent="0" algn="just">
              <a:buNone/>
            </a:pPr>
            <a:r>
              <a:rPr lang="es-MX" dirty="0">
                <a:latin typeface="Calibri" pitchFamily="34" charset="0"/>
                <a:cs typeface="Calibri" pitchFamily="34" charset="0"/>
              </a:rPr>
              <a:t>Un dato de tipo </a:t>
            </a:r>
            <a:r>
              <a:rPr lang="es-MX" dirty="0" err="1">
                <a:latin typeface="Calibri" pitchFamily="34" charset="0"/>
                <a:cs typeface="Calibri" pitchFamily="34" charset="0"/>
              </a:rPr>
              <a:t>array</a:t>
            </a:r>
            <a:r>
              <a:rPr lang="es-MX" dirty="0">
                <a:latin typeface="Calibri" pitchFamily="34" charset="0"/>
                <a:cs typeface="Calibri" pitchFamily="34" charset="0"/>
              </a:rPr>
              <a:t> es, en realidad, un conjunto o estructura de datos que engloba una colección de datos del mismo tipo. Pueden ser unidimensionales, denominados también vectores o listas, o multidimensionales, denominados matrices o tablas. Los números o valores que identifican a cada elemento particular del </a:t>
            </a:r>
            <a:r>
              <a:rPr lang="es-MX" dirty="0" err="1">
                <a:latin typeface="Calibri" pitchFamily="34" charset="0"/>
                <a:cs typeface="Calibri" pitchFamily="34" charset="0"/>
              </a:rPr>
              <a:t>Array</a:t>
            </a:r>
            <a:r>
              <a:rPr lang="es-MX" dirty="0">
                <a:latin typeface="Calibri" pitchFamily="34" charset="0"/>
                <a:cs typeface="Calibri" pitchFamily="34" charset="0"/>
              </a:rPr>
              <a:t> se llaman índices.</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ESTÀTICOS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97" t="50000" r="44876" b="28906"/>
          <a:stretch/>
        </p:blipFill>
        <p:spPr bwMode="auto">
          <a:xfrm>
            <a:off x="307974" y="3140968"/>
            <a:ext cx="5993997" cy="285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99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MATRICES</a:t>
            </a:r>
            <a:endParaRPr lang="es-MX" i="1" dirty="0"/>
          </a:p>
        </p:txBody>
      </p:sp>
      <p:sp>
        <p:nvSpPr>
          <p:cNvPr id="3" name="2 Marcador de contenido"/>
          <p:cNvSpPr>
            <a:spLocks noGrp="1"/>
          </p:cNvSpPr>
          <p:nvPr>
            <p:ph sz="quarter" idx="13"/>
          </p:nvPr>
        </p:nvSpPr>
        <p:spPr>
          <a:xfrm>
            <a:off x="155575" y="1628800"/>
            <a:ext cx="6111081" cy="3024336"/>
          </a:xfrm>
        </p:spPr>
        <p:txBody>
          <a:bodyPr>
            <a:normAutofit lnSpcReduction="10000"/>
          </a:bodyPr>
          <a:lstStyle/>
          <a:p>
            <a:pPr marL="0" indent="0">
              <a:buNone/>
            </a:pPr>
            <a:r>
              <a:rPr lang="es-ES" dirty="0">
                <a:latin typeface="Calibri" pitchFamily="34" charset="0"/>
                <a:cs typeface="Calibri" pitchFamily="34" charset="0"/>
              </a:rPr>
              <a:t>Una matriz es un espacio bidimensional que se genera en la memoria del computador. Las matrices deben tener un nombre que por lo general esta dado por una letra del alfabeto o combinación de ellas.</a:t>
            </a:r>
          </a:p>
          <a:p>
            <a:pPr marL="0" indent="0">
              <a:buNone/>
            </a:pPr>
            <a:r>
              <a:rPr lang="es-ES" dirty="0">
                <a:latin typeface="Calibri" pitchFamily="34" charset="0"/>
                <a:cs typeface="Calibri" pitchFamily="34" charset="0"/>
              </a:rPr>
              <a:t>También se debe definir el tipo que van a almacenar una matriz no puede almacenar una información de diferentes tipos de datos. De igual forma a las matrices se les debe definir el tamaño especificando filas y columnas.</a:t>
            </a:r>
            <a:br>
              <a:rPr lang="es-ES" dirty="0">
                <a:latin typeface="Calibri" pitchFamily="34" charset="0"/>
                <a:cs typeface="Calibri" pitchFamily="34" charset="0"/>
              </a:rPr>
            </a:br>
            <a:br>
              <a:rPr lang="es-ES" dirty="0">
                <a:latin typeface="Calibri" pitchFamily="34" charset="0"/>
                <a:cs typeface="Calibri" pitchFamily="34" charset="0"/>
              </a:rPr>
            </a:br>
            <a:r>
              <a:rPr lang="es-ES" dirty="0">
                <a:latin typeface="Calibri" pitchFamily="34" charset="0"/>
                <a:cs typeface="Calibri" pitchFamily="34" charset="0"/>
              </a:rPr>
              <a:t>Si tiene igual numero de filas e igual numero de columnas se denomina matriz cuadrada.</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ESTÀTICOS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Tree>
    <p:extLst>
      <p:ext uri="{BB962C8B-B14F-4D97-AF65-F5344CB8AC3E}">
        <p14:creationId xmlns:p14="http://schemas.microsoft.com/office/powerpoint/2010/main" val="403886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Listas</a:t>
            </a:r>
            <a:endParaRPr lang="es-MX" i="1" dirty="0"/>
          </a:p>
        </p:txBody>
      </p:sp>
      <p:sp>
        <p:nvSpPr>
          <p:cNvPr id="3" name="2 Marcador de contenido"/>
          <p:cNvSpPr>
            <a:spLocks noGrp="1"/>
          </p:cNvSpPr>
          <p:nvPr>
            <p:ph sz="quarter" idx="13"/>
          </p:nvPr>
        </p:nvSpPr>
        <p:spPr>
          <a:xfrm>
            <a:off x="155574" y="1268760"/>
            <a:ext cx="6111081" cy="2260848"/>
          </a:xfrm>
        </p:spPr>
        <p:txBody>
          <a:bodyPr/>
          <a:lstStyle/>
          <a:p>
            <a:pPr marL="0" indent="0" algn="just">
              <a:buNone/>
            </a:pPr>
            <a:r>
              <a:rPr lang="es-MX" dirty="0">
                <a:latin typeface="Calibri" panose="020F0502020204030204" pitchFamily="34" charset="0"/>
                <a:cs typeface="Calibri" panose="020F0502020204030204" pitchFamily="34" charset="0"/>
              </a:rPr>
              <a:t>Una lista es un conjunto de nodos, cada uno de los cuales tiene dos campos: uno de información y un apuntador al siguiente nodo de la lista. Además un apuntador externo señala el primer nodo de la lista. La información puede ser cualquier tipo de dato simple, estructura de datos o inclusive uno o más objetos.</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DINÁMICOS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pic>
        <p:nvPicPr>
          <p:cNvPr id="7" name="Imagen 6">
            <a:extLst>
              <a:ext uri="{FF2B5EF4-FFF2-40B4-BE49-F238E27FC236}">
                <a16:creationId xmlns:a16="http://schemas.microsoft.com/office/drawing/2014/main" id="{2CD11BD0-DBBF-41FC-A466-C5FA0AAEB31B}"/>
              </a:ext>
            </a:extLst>
          </p:cNvPr>
          <p:cNvPicPr>
            <a:picLocks noChangeAspect="1"/>
          </p:cNvPicPr>
          <p:nvPr/>
        </p:nvPicPr>
        <p:blipFill rotWithShape="1">
          <a:blip r:embed="rId2"/>
          <a:srcRect l="33462" t="50000" r="34250" b="38822"/>
          <a:stretch/>
        </p:blipFill>
        <p:spPr>
          <a:xfrm>
            <a:off x="286982" y="3429000"/>
            <a:ext cx="5256584" cy="1023202"/>
          </a:xfrm>
          <a:prstGeom prst="rect">
            <a:avLst/>
          </a:prstGeom>
        </p:spPr>
      </p:pic>
    </p:spTree>
    <p:extLst>
      <p:ext uri="{BB962C8B-B14F-4D97-AF65-F5344CB8AC3E}">
        <p14:creationId xmlns:p14="http://schemas.microsoft.com/office/powerpoint/2010/main" val="215129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ÁRBOLES</a:t>
            </a:r>
            <a:endParaRPr lang="es-MX" i="1" dirty="0"/>
          </a:p>
        </p:txBody>
      </p:sp>
      <p:sp>
        <p:nvSpPr>
          <p:cNvPr id="3" name="2 Marcador de contenido"/>
          <p:cNvSpPr>
            <a:spLocks noGrp="1"/>
          </p:cNvSpPr>
          <p:nvPr>
            <p:ph sz="quarter" idx="13"/>
          </p:nvPr>
        </p:nvSpPr>
        <p:spPr>
          <a:xfrm>
            <a:off x="155574" y="1268760"/>
            <a:ext cx="6111081" cy="2260848"/>
          </a:xfrm>
        </p:spPr>
        <p:txBody>
          <a:bodyPr/>
          <a:lstStyle/>
          <a:p>
            <a:pPr marL="0" indent="0" algn="just">
              <a:buNone/>
            </a:pPr>
            <a:r>
              <a:rPr lang="es-MX" dirty="0">
                <a:latin typeface="Calibri" panose="020F0502020204030204" pitchFamily="34" charset="0"/>
                <a:cs typeface="Calibri" panose="020F0502020204030204" pitchFamily="34" charset="0"/>
              </a:rPr>
              <a:t>Igual que la lista, el árbol es una estructura de datos. Son muy eficientes para la búsqueda de información. Los árboles soportan estructuras no lineales. Se conforma por nodo hoja, nodo interior, nivel de un árbol, grado de un nodo y grado de un nodo. </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DINÁMICOS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pic>
        <p:nvPicPr>
          <p:cNvPr id="8" name="Imagen 7">
            <a:extLst>
              <a:ext uri="{FF2B5EF4-FFF2-40B4-BE49-F238E27FC236}">
                <a16:creationId xmlns:a16="http://schemas.microsoft.com/office/drawing/2014/main" id="{8684D4E6-84E4-41DA-8058-282F1A3E5FEC}"/>
              </a:ext>
            </a:extLst>
          </p:cNvPr>
          <p:cNvPicPr>
            <a:picLocks noChangeAspect="1"/>
          </p:cNvPicPr>
          <p:nvPr/>
        </p:nvPicPr>
        <p:blipFill rotWithShape="1">
          <a:blip r:embed="rId2"/>
          <a:srcRect l="31888" t="42948" r="48425" b="26482"/>
          <a:stretch/>
        </p:blipFill>
        <p:spPr>
          <a:xfrm>
            <a:off x="2267744" y="2924944"/>
            <a:ext cx="3445768" cy="3008156"/>
          </a:xfrm>
          <a:prstGeom prst="rect">
            <a:avLst/>
          </a:prstGeom>
        </p:spPr>
      </p:pic>
    </p:spTree>
    <p:extLst>
      <p:ext uri="{BB962C8B-B14F-4D97-AF65-F5344CB8AC3E}">
        <p14:creationId xmlns:p14="http://schemas.microsoft.com/office/powerpoint/2010/main" val="398467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5776" y="2924944"/>
            <a:ext cx="2378224" cy="580926"/>
          </a:xfrm>
        </p:spPr>
        <p:txBody>
          <a:bodyPr/>
          <a:lstStyle/>
          <a:p>
            <a:r>
              <a:rPr lang="es-ES" i="1" dirty="0"/>
              <a:t>Grafos</a:t>
            </a:r>
            <a:endParaRPr lang="es-MX" i="1" dirty="0"/>
          </a:p>
        </p:txBody>
      </p:sp>
      <p:sp>
        <p:nvSpPr>
          <p:cNvPr id="3" name="2 Marcador de contenido"/>
          <p:cNvSpPr>
            <a:spLocks noGrp="1"/>
          </p:cNvSpPr>
          <p:nvPr>
            <p:ph sz="quarter" idx="13"/>
          </p:nvPr>
        </p:nvSpPr>
        <p:spPr>
          <a:xfrm>
            <a:off x="155574" y="1268760"/>
            <a:ext cx="6720682" cy="2260848"/>
          </a:xfrm>
        </p:spPr>
        <p:txBody>
          <a:bodyPr/>
          <a:lstStyle/>
          <a:p>
            <a:pPr marL="0" indent="0" algn="just">
              <a:buNone/>
            </a:pPr>
            <a:r>
              <a:rPr lang="es-MX" dirty="0">
                <a:latin typeface="Calibri" panose="020F0502020204030204" pitchFamily="34" charset="0"/>
                <a:cs typeface="Calibri" panose="020F0502020204030204" pitchFamily="34" charset="0"/>
              </a:rPr>
              <a:t>Un gráfico de una serie de tareas a realizar indicando su secuenciación  (un organigrama), grafos matemáticos que representan las relaciones binarias, una red de carreteras, la red de enlaces ferroviarios o aéreos o la red eléctrica de una ciudad. En cada caso es conveniente representar gráficamente el problema dibujando un grafo como un conjunto de puntos (nodos o vértices) con líneas conectándolos (arcos). </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Clr>
                <a:srgbClr val="E3DCCF"/>
              </a:buClr>
              <a:buFont typeface="Arial" pitchFamily="34" charset="0"/>
              <a:buNone/>
            </a:pPr>
            <a:r>
              <a:rPr lang="es-ES" sz="2400" i="1" dirty="0">
                <a:solidFill>
                  <a:srgbClr val="FFFFFF"/>
                </a:solidFill>
              </a:rPr>
              <a:t>DINÁMICOS</a:t>
            </a:r>
            <a:endParaRPr lang="es-MX" sz="2400" i="1" dirty="0">
              <a:solidFill>
                <a:srgbClr val="FFFFFF"/>
              </a:solidFill>
            </a:endParaRPr>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sp>
        <p:nvSpPr>
          <p:cNvPr id="6" name="AutoShape 2" descr="data:image/png;base64,iVBORw0KGgoAAAANSUhEUgAAAH4AAADaCAYAAABgrvZwAAAAAXNSR0IArs4c6QAAAARnQU1BAACxjwv8YQUAAAAJcEhZcwAADsMAAA7DAcdvqGQAAFp6SURBVHhe7b0HnBzFmb+/QRIIA8b2+ZzOvvOFv022AQPGOd75bIwD2caAjXPmnA0IMBISYKJMEAhQQCitNmijhCSiRFDeNLMzm5VRQnkVeH/vU7PvqrbUszO7Wgkh/Uufr7q3u2emp556Q1VX9+RUVFQIqqys7FqaqqqqZMaMGV2aOXNm1xI99dRTTv76rFmzumn27NndNGfOHKenn35annnmGadnn322S88991yf9Pzzz3fphRdecJo7d26k5s2b16UXX3yxa2l66aWXuvTyyy/LK6+84pYm/p4/f36PWrBgQUYtXLgwUtketz9y4H3YPnQfvMEOoftKB91gG/B00H3wAPTB2rZ0Mtg+cB+wrxByFGwfcqgo0L5CcFGKgmHqzbF9VY4POhN04GYLPsrCo4CHcH3A6bb7irLuKMC+Qsg9wTaY/jowbD1UJljhvkWLFu0jf3+6Y/ZX3cCnAx7C9gH7MtiZoEeBj4Lpbwv3mXxLDoED1AfOPh90OuCsG0gDbkB7oxBglKKg9EWLFy/ulRz4Aw29J+DpoPekKOsOoSMD74M2+cB9ARoggGPdliH8EGBfFQWxL4qC25NyQuAheANu0EPAvgx2aOUG24D74KOg+2CjFML25UM3wP42AFqFV1dXS21trdTU1LhlXV2d20bF2DFAjrJ4H146+WB6oxDSgZADny30nsCH0NNZuEEO/87Gmk0GMkoG3KADjcpcunSpLFmyxFkv51dUVCQTJkyQRx99VB5++GEZNWqUPPbYYzJ16lT33Xktx1uDYL0nuD3t662iQGUS59cb7QO+J+jZgPct3cAbZB+0r3SWHgUdRQH3t5tlY718Sb7PQw89JH/4wx/k8ssvl6985Svy6U9/Wj7+8Y/L2WefLWeddZYT65/61KfkC1/4glxwwQXyk5/8RG6//XYpKChwDaa+vt55ByraIBlkf9v+ygearUKwmZTjw/aBp4NtgEOFwHuydgPtqy8Wzj4g29KAA4d1LBh4X/7yl+XMM8+Uj370o3LGGWfIxz72MQf53HPPdfDPO+88J9bZxn6O59jTTjtNPvGJT8hFF10kt9xyi6sjPAAy4KivwPqiKJC9VU4IPAQfQjfAoULY2QI3pQPvgza4oSwpw53z93333ScXX3yxA/eRj3zEgQQoALForN30mc98Rj772c+6JbLtn/zkJ92x6JxzznEN4fTTT3f7fve738n06dMlHo+7zwQ6lRkFqT8UQuMz91cOfDbAQ8sOoYewo4D35MZ9wKFC0CZgI5Itvsy4cePkO9/5joMNKCwYAc/Afu5zn+umz3/+8861szTZvrAh4BVoBHgB/r7hhhvcuRMCQkBRwPpLIcS+qBt4g94b8AbdB94T9BC4KQq4KQo6Yh8Vwfv+9a9/dVCADmysG2DAw6IB+sUvftHpS1/6khMhAP33f/+3k/1t+/2GwHvZkoZEqDj11FPlG9/4hkycOFEaGhpcIujDsfX9VQitP5TjQ88GdpRL98Eb8EyWng3YKOHWWVosLy0tlUsvvdRBAIa5aGADCms22Ab4f/7nf5xI8tD//u//OtnfiP3WCKzB0AisIdEAaFy4fz73tttu6+oBWOVGQQzlw+jpdf5+ktb9VUbwIXAfum/hfYXeG/DWPSOpAjqWBkigY+VABwoCeGjVBvlrX/ua0/nnn99Ntt1kjcEaAeJ9/TDAZ5r7//3vf+/iPa7fYIUAQ/lATT0dFwUxW1FnJgfed+/pgGeybh+2D9xgZ4IO1FAWw01sAzyWNX78eFfxZOq+lfvQfdhf/epXHdyvf/3rrquGizZ985vf7PY3+zmO43kdCr2AWb9ZPlYP/J///OcOVCwW6wYsnaIARR2Hoo7tjbqBj4Ju4NNZdxRoH3Zo3SF034rTQUcheJI4TppBFmATz33owDDoQDLrBiIyyN/+9redLrzwwm6y7ehb3/pWZCOwBkCjss80+PQcgH/ttde6ivbdfjqFcFBPx/nweisMxpQTunaD7oP3oacD70PvDfhMwHHrWLnFdC4jU/FYOlk2lW4ADDgCkm/dBhzAdPXQJZdc0iXyBJa2j367NQZrBLyfHwKAT+zH9XMONg4A/JtvvtlZvcEyeOmA+gqP8Y/zQfZW3cCHsA247+JD4D1ZO4BD+Omgh+ANNpCxbh8+3SOOobtGxQLdumlAxwX7Vg5wHzYgDTC67LLL3HshRvOQrbMP+Y2B96AB8L6WAxh83/VzXmer26c7yQBSIpFwle6D7atCkD3JhxwlBz4b6OnAG+QQdAg8BB8F3KAjA25LvjhWZIkc0LE0Khyr86FjmUAPgRvc7373u3LFFVfI9773Pbnyyivd0sR29iOOtUbgw7cQ4Lt+zgGrR8Bn8IgGQZ3S1Qstty/KFmo2ykkH3JQN8GygRwFPB92ugCH+5stOmzbNuVGsiXiKdQHe3DsQLHkzSweWD9xgX3XVVU7f//73na6++uquddtnDcIagFm/wecz/LiP5ZNfAJ5GSe5BI/3lL3/pXD7x3sD1VVEA08mGldPJge8t9HSWbpD9dQMeBT4E7oPHylnaCBhQqEhL5szSLXMHAlYIFOAAydy5D5z3+cEPfiDXXHON/PCHP5Qf/ehHbmliO/sRDcIagTUA3/X7cd/gc17AJ/fAM3Hxh6uAjY2N3ay2L4oCnE5RsH11A2+wfdcewjbIIWj/bx94NqBR1Hbgc5Jjx451MZP+sp/BW1y3RM7cO2CADiwfOFAB/eMf/9jppz/96T7iog5iPw2B19EALAyY++cz/KTPLN/ivWX65CO8Fhh2dS+TeguxL0oLPp2VHwzwZvFYO8LiGCGjIqlQXLxZO3Hdt3ZiOm4ZQFQ40LBeIBrsn/3sZ66//Ytf/MK5YhN/mziGBkBDocHwPmb5hA4+w4/5ZvWA912+Xe174oknnNUDMgq2r4MC3nfvobUb+Ci3HoL2YUdBzwTeZLHdEjr67BbbzdqpWKzdXDwV3xvoQP7Vr34lv/71r7uJbaYo+Fi/D9+P+Zbs4YE4N6zesnwaLe9jsT4EGyqEdCC0D3gDngl6JvA+7GzBG3SEpXOCf/rTn9xAjVk7FeondGFct5iOewc60Kh0IAITqL/5zW/kt7/9rRto+b//+78u8TdiH8dwLJ7BGoC5fuDzGX62b8mexXoaJ+ARYQovxUBZMpmMhO0rhESI6A/575kT5d4Nuu/io+BHAfdlwH3oBj5sBD50s3bem/hJ14ikLrR23Ktv7RbXAQMgQAEMeFg5Vg1UIDOuzoycKLGPBmDwzfrxGhbzAY/VA57PphfhWz2N09w9Vk9iyjyBpqYmV/HpIEcpCmIm4V18sc1/z5wo6OnAR0HPBnwI3cBHQTfwVIq5eWRu3s/k/a6bb+3m4gEFdLNyYDKJArh4kj//+c/yl7/8pUtc2mXJPuDTQGgoNBizfBqTZfyEE+AbeM6HnAP4NE7OF5Hdk+RxPvTpadQhCF8+wL4qBG/wTZHgoyw9Hfgo4CgKug/bVxR4To5Lnebm/X67JXVYGOAttmPtgMcqr9GYjLVjrYALoQP5uuuuk+uvv95NqECss83gc6zB990+4PkMPovGZoke54IXwuI5RxvUodHitThn6oaZO4CIgo58QH1VCB35+x34nqw8G+AGOVQUcIObDjoCPBVAJduYPOCj4jsVbg0AqwMG0IntJHMG3tw7Ajqgb7zxRrnpppucGBUcMmSI8wJ//OMfu0RjodEAHYulMWHtWLq5esBbZk+cZ4nFA5/zJjehP4/lM7u3tbXVfT8yeB9Gfyoj+L5AzwZ8OgtPB9r/m8SO69pAtStw1o3z4zuulfgOxCeffFLuueceZ5mABxAitlvChjWPGDGiC/jf/vY3GTp0qJtEidj3wAMPyIMPPui8jeUBvJ7Gcvfdd7tGxLG33nqr3HHHHe7YYcOGuc+lkdi5cZ5YPOfMuVt2/8gjj0hzc3NXjPdhmHoClq3C9wjlwPcGug/cVzbgfbjA9gVoEzEQT4RrJCPGVfoWb5ULdCpy1apV7mIIYxJ8KayTBG/KlCkyZswY1wCYO89+ppMDDcvGyoGNaATM5tm+fbt7L7JvsnCA83ruOFq3bp07jjn4vM/atWvlrrvucj0IvsOaNWucB7AcBPj+YA7g+ayWlpb9cushRJTNMb66gc8EPR34KOCZoPugQ2EJVCwZPC4S8FSgZfQ2aIN7JdmiS1peXu7mv69evdq5aNwx8EgQsUrOwawbzzB58mTXKIYPH+6sGyD33nuvg8l2jnnttdfk8ccfd2Fi5cqVsmPHDvd6cor777/fgSOpJKwsX75cNm/e7LwJ58o50kh98GT2eCcyeyo/hJVOIbT+UE4UdB98CN2HHMqH7oMPoUeBt1E6xJdl+jJWfnbnRRmSJB88bh7wrDOLCGB8JjGUsf3Ro0e7BsT0LABh8UDD6unCbty40d1AQmPAanHbLAHI2DoeAcvE9dNIqCw8C3feAJv3xTNh4XwWVznxUnw3zgur51zN1Rt4GhENkgQvBJxOIbS+is80OfBRwNNZehRwFMLuDfQo8MXFxa6yGJ8nxtMIiJlUJomdgcfy+fyysjK3nSwb0OPGjXNgSkpKnAu2mI3FEQKo/DvvvNNtBzjrf//732XFihVueJXPpxEAnSWNiyUNEvB4Er4fYYMQAHT+bm9vF5I+O1cfPK6eXIPPBkS2rj4E2FelBZ8JegjeYPvAfdA+bF8h6FB8WUBSYYxz2+ANlYn7tOyZOIplAQVQxGxCF5dw6XIRq5k+bucIWMIB544lE6+5RQph8Sxx6W1tba7RcNsVVg9UkjfqiroBPPkAdcZ7kqwRckgeaWTkF5wnCpM7kkXA9wTWBxSl8PhsXhMqJwq6D/5AQM8EHhdNYgVY+r/m6omXgLbuHNZDogUQ4jyWDED62IAHLpaM27Z7A7nSRxZO1w1rtRhPGJg0aZKDSH5B1g9IPAdeArC4d84Pr8JkTxobIAkXnA+WTj2QXBKWwqweV8+xfAaVj8X3BWJfXhPKgc8EPB10Ax4F3gcdBd3W/W0mZqqwJImiO0dyRwVajKcB0LUiVrMk67ZRNIZtgUTlk3TRj2fUDpH0mbvHOwAX4DQEljQawNBQyOYRMdm6g6wzsEN/nvemcdEI6HYS6+llMJ5AGKLRAt4GcADP6B35AB7FLD3K4jMpCmRv1Q28QU9n6VFWHkI3yD7odIB9kZD5YmgTSDa/DncPcMBTqXShGDhhncq2kTu2A97gI4PG+zEqhyUDnwycBoCsb892BHQbuuX1NBze65rOwSG8Cp+H/OvzWL5l9MjAn915dZHQQ1YPcAD0F1jqy1emY3Kyhd4T+Cjo+wMei+dEmazIyJ0/x47KNHdPnAc6MRfwjNoRX7FEG2WzK3JYLfCxeiza4OPyrRGwZNjWoOPGGZQBPANBdpUO8P5YPZ+P1VuyCXwaKB6Kc+bc+R54Byqd3APAwOfvNwx8NtB9hfBD8NnCRj5wX8Q/vBHDscR54iSViPsEvHXp7MoclU/F2pW5a9QygQ8soGGxZvUG39w5oiGw9MfpDToNx67QmYsHPA0tBE/iybkZeM4bb0XIIt/Aze8v5Cj5ULNRN/BR0H0r9xVafF+sHBlom4XqC8vA/Zq7p0tncR4XTyXTMGxipV2WtalWuHssFBdt8M3yrQGEMuAcx/E+dN7rGm1QQKeB0dDwNDQ8GiANEeh4Ixoo5wt0uqSEKZJQErv9BR8FsrfKCYH3Bno6S08HN0pRwE2cIF013DsxMsrqzd1jcVgeFui7fCwUYGb5gLSYD2AagL9kexR0vAcNiQbFe/MZFttpeObmaZCcGw0U8Lh5unGEEi7O8J2iYPYkH1h/aR/wBt3A+5Yd6kCDR5wk/W0qj0r0R/DM6ql0LM63ept6BSyg2bQrQJr10wAscTNxEYb9HIensAmYNKBr1NrxJkDH2mlovrVzLpwT50YD5VxpsDQExhcYE4gCm0khNDxhqPCYTMrpCXpo4T7sbID76g1sX7hDYj0VywUbrB7wWD2VTCLFPuD7Vg98LBP4ADPLByRArQGEMuDm2nkdjcfiOg0K6GbtflJnsZ1zAzxunqSOLiejflFQs1EUuL7IbygZwWeCHgXehxwqCm6UGDnjejVLZqdy4QTwxHobzCGWmtVbogcIs3wAAcpiPg3APIA1AgDb0tbZZ64d4L57p1ER1/mM0NottgMdN09SSgNkQIouXF8ssz/VDbwPOx3wdNANeLbgfajZyMDbmDbx167PY/XIYr2f6FmWb5YPfLN+awAIa/ZlsG0/x9JoDLqfzNHAyC34TOu7Y+00SBqmXWPgqiHj91Q81tsX+D6w/lI38AY9naVHWXkUeN9yQ4Vw0wnovBfWgjhZsmIqm/F7LIpKtn69JXoW74EDJCw/bADAtEaARftiG/uQAee1Zulm5Qbd4jrnYdZu/XYu7QLdd9chgDdKOT7sELpv5enAG2wUWnZPioIdyizeliRHXBVj7N5cvp/oYXk+fHP7WD/QrAEAE6i+aBQm9puFG3BL5CyDB7rFdVw858D5ILwS+QIVjIvvb+hc5OmL/PfYB3yUpWcD3Qcfqq/gQ9EAgI8l+RdvwmTPYj5WaQ3A3L95AKCaaAzI/mY/x/nAeQ/ey6CbpeNt+GyzdiydxkFdMlhzIKw8Cmo28t8jxwftKxP0/bF2FAU1kyzW8yXod1PJuHzgWzbtx3zL9v0GYB7AvIAv244seQOiuXbeCyuncRl0XLx13Wyghmlay5Yt63LxfoX3h0Kg2cp/j0jwmYD70DNZNgohZwval8V64PMl+DziMJZPTKUBAMGP+cAHlDUAAAIS0QjME9i67TP5Fs57+K7doFsyx/UE5v/T+yCuc47ZuHgfTLailxMq6rietA/4/oaOsgFvYDOJY4FP7LRkj24eGTSWBwgs3+I+oHwPAEQEUPMGJtsWwua1vEfo2vksu9ZOA+SyLtDt6tshD95g+4oCb8BDpQOfDXBTFORQAPdFvOeZOAC3SZmW7SOzfoSVAs9yAICaN/Bl2znGumkG3MIJOYVl7zQ4RhW56ANwg2DAwwrvi0LI+yN7z4zgQ0v3rdzXGwEeq2L8m5kxuFq6eQYf9wsc6++bF7BGAEyTeQV/m7lzXkMD8oHz3gadWTX0/wFNMkelsm4V3B+KAthX2XvuAz4KuEHPFnxPkKOAplMIOkoM6VLhTLPC5TM2btfvDT7CA1gDACRATeYV/G0+bF7Le9Cg7DKrTZ4kEaR++prB+4DTKQpgX2Xv2Q28QY+y9J5c+hsFHotnCXwudzJ/jku4WL7BR8D6tOcFrCE4dXoEk23nGI53sD/T/UHGvDefg5cgzyCuA9F379lCzUZRAPsqe8+cnqAbcB98lLIBjqLg9qQQNAK2L7umbV+Ia+q4X+CTZZ/38fPkE+d9Qj75iU/Kpz+pjeBTCpFwoCA/82ltDCpbptZT2znuU3r8J9WyP6mvBziiy4al0xDIL7j4Qmy34Vhfdk69VRSw/pYDvz/QUTbQURTcntQTeICH4gsB4JprrpGTTz5ZPqZu/5yzz5GPn6MN4NyPyydoBCpAok9pY4gS+ziO17jXnpP6JQugM3bAOjdd2K1bBiwb8CGAN0rdwBv0EHwIOZRBf6PBI1w+58wAzEknnaTgz5azz/qY0zkfU3iqczsbgzUIWzexn+PsdR878ywHnZ4D3oTbpww6lUhjw+rfVOBD4D70TMBNmYCbMkHNRgYeUeG+AM+STJ+JD1/68pfk1FNO7QbRlzUCaxC+wmOBfsopp7hJIXQjqTwDD/So7ptf0Yea9gHfW+jIBw9UH7av/QXvQ48C74ssu6i4yFn0R0//SCTMdJBtH0saBsJ7cL2eSuO9oyD7f9u2UDSSTIp6XX/LgTf4IfBQBjlUT4BRuD0KapRC0KFbNwtHWJxZna2TeD2o3TzAn/GRj3aBzlbWAE456WS58NsXuu/KGDxQ07lyX1EVng3k8Jj+kv8Z3Sy+J/C+dYfyofuAoxQFGIWQo5QNeFtnyRdsU7d/w3XXO3jp3Hoo3+I/ctrp8hnN8LkbloZEDgFUKjIEHcqvaFMI441SN/BRwJFBP9TBmxWyzpLtLc0tkown5Morvicnn6jJXgA5SgAnoUNnfvQMGT92nEvmDDoADW5PCqGjKAhvhHIyWXsm6Chb8D1BjoKazTE+eLP0rm24fV22t7bJc888K1/6whfl9FNPk3POigbuC/innnyK8xarVqx0lcX7R8HsjUIAb5RyLJkz9QZ6CNyg++uhMlm4D9T+9mFmklm+H+tZX7N6tXuowZlnnOEydAZ46OPT3ePK2tnA1m1sp59+mjaQSy+5xH0+vQQsmArzLTmszFA+8HSvwYv48rf7xyF7fdQ+/z3SyT++X8GnA+2v9wQdGXgEMNsGQJZRoDOJCuOLA5AJmzayZ5ARjcEaBIM0jPoxMsf98rw+nevuSX5Fm3qC4e9n3X8vupC2zT/e5L9nOvnH9xt4H3YI2lcIOpQPHrC+9fKlLX6a/MpJJ740S8bUyWm43MpYO4MyBt8u8ACfrhvX1nm8il9pto4A0RfR+HxFHYP4DLqNiM+mDliyLzwXxLZM8o/vF/AhaH8dmP66wbX1UAaddb6sXUQK5/1HzQxG6fbzPoj35dEnWD2wgW9Wjxjq5Vo89xRSHzayydIX2/oiy6l6kh3L51P31IMP2AfYVx0Q8L6oaH/d4Nq6if1m5azT0nkqBrdK8/gSHm9SWFjoHm7UkzjGl7/d1nmSBbNogQ9srB5LpyGwHDlypHvUSfi6gyW+K+J5Ozy1gzuJbGYPMo+wP8rxQYfw04EPgWcCHyWzbF8GnS/GPX1A37p1qxyIgjcAMokd8Rz4J554ortR8lAphDIevkSY8l18f1j9IQOebRbH+QweT0ZiRdm1a5e8/vrrbr0/y7XXXuviOdBpAFg8DeKNLPY9GTcYN26cqw9GC83agWZ5y/7okADP30C3ZI6ZqnwOZc+ePe7Bgiz7q9h7EcfNvWPt3ATRn5/T18Iz+HiIAk/+oh6ok3RJXV/1hoFHgPbh8+W4zs1DjShAwAJ2797db0B4P7OqnTt3unvlPvzhD7vJFcyHf6ML35O7hXg6F/VAIurHeKD1S4w32L0BHkKPAm4KYSNAY+G2pAHwpbjBkMTrQBcfPo84++AHP+imVG/atMlts30Ho/BZwLaGzaPWyG8oYYzfX6v3G0w3iz8Y4IHNdmCb+DI8RJDnxm7bts196QNd+VbRfDZdOh55ZuVgguc8yGEo5BeAp7z66qvuWXoYBjHewB1S4EOlA29u3WTQ8TY8/42nQlL607VHFd7b4LKOu2eUjsL2gwme70ohjtOFI/xs2bLFPTGTGE9ds4/BHh/i/irHh9xX8D7oUCF0s3K24cpYAp1tFIN+IMGHcOmz404pfqM4WIUGz70BPC2bz7YYz9M6+R0bklDAYyQ22hcFM1vx+m7go2D78oH3BNkXsHFXrBt0i+uAx50xKmflYFW8fQZLLKyjo6Pr7wP9+b5H4/n4gCZ5o3DdnynbFBojD1TG4nH35uqj3D37fIX7Tba/G/go2KbQ0rMBb1Zulm7rgOfDSeRI6CgHA/YbXfiOQLcl4vszBExhSNmP8QxgYRw0Cuu7p3P5BtSU6ZhIi/flQ+8reLN0ttF6OQkeY4Z7I7E5kG79UCoA9z0aE0KxcApWzNA09UHvgjuD2Ad4H1q24DMpo8WHwPsKHitnnZZL9sq18Q0bNrgveqBG5g61wnckeaNQp4zF0xC4Cki3kvrgb5I8nspNwsmj1OneMe0LYOlivA81G2UFPoTeF/AIa+e1DMdaTDvSLJ5CvKZ/znUIvj8xnotSFDyh5TzUITkQxkJ9AT1bi7djffn7u8BHAY+y9ijgJgNuoE3ABzqir877U3pr5RwfKiyZ9keV8DXZvi4sUe9jiRyAKbhxXDq/hEHBqulJUbh8bKOHjNWT2ePq/X68QfUhZiu/ERwQ8GbpJrbxwbRyfhPmSCkA9zN43Dw/lUJdURiKtRgPWCyf3gW9DC4Nz549uyvGY/HUIev9Bj6E3lvw6YCbcFXEM1q6FctqD2dh5YAEOBeacOM2HEsd0wgo69evd7+bR6ynkdDb4Zez2M+z9C3GEw6i3HoIFWU6JscHbev2d1/B+26epA6RrJDFA5+4RSXYz4Uc7uLHCZjQYdYNRJI5P8YDhsLkE+vHU7d4Sfbh7m0aVhR8HyoK94fHdIFPBzwEb5BD+RYegrd1vAvdFFwco1RcfjychSWz5Feq+L4UYAPd5howLMs0KwpLGzpmPwYCZD+jB34IsS/KCN6Xb92hMoHnw7B2hiGP1EKyh+VTXxQsG89HATCWT1igwdCNYygZJuwzi0chxL4oa/B1td3deqiewHPijFBZTDsSC7EbN86gDYW6pL9OIbYzNAtwwOPe6f1g/Tzlg+4dVg+w/oKf44PuagCse+A5SQe9D+DpwnFHCzEeF0crnqhLKoHWbiIOhvL3vxnU0/nT6MnSKXTVqAt+kpTkD09I7KaQE9j0L5Ji9h0Qi/fBL6qrkSW1NdKwNKU6hV5TnwJfW18nS+P1UhtrkLr6QLqtPpaQ+jg/sqPJHA2gQRtDIi6N8QZpqo9LrTaoeS/Nkztvv01mV85w/Vi6KCa+WCh//5tB6b4DsLBYCvMNcOnso9BvZ4yeQj8e8BRiPF6A11JXwCK283e/xHgf/EuJOlkcq5O2RbXSugToNbI4XiMxdfP1dfWyMBGTarXiegXpC9goruAbdNmsjSXRUCexZEya9PhWbRRt7W0ypbRQnnv+yOnHh4UYT7cWQ6LQTbNMH++I66cbyCCPxXgGd/AGBiydxbPdV9QxvrqBX4x1q5U3KvR6hb1A4S2O10lyqQJcqpDrAF0t8fol3dQQW+qUiFdLUtVSWy8t6gmI77VNSalrbZKZc2ZLWeeo1JExQLtvCbtqJHrEfq7HM9eQgRvA4xEIBVyH54HNeATf6kOIfVE38LFqtdSlBj0mLzbG1QOou17SIC1L1JprFWRM4756AV91DdpgVPXqMeoSGg4Yno1zu3JSlrQ2SnV7szw88kEpeXiCTJ9ULI+Of0LKNNkj4TucRXJGdw13jjUT9ym4ccY0iPHh9XhcvY3V4wVI9Pwunbn73lp4qG7gE0urVTWyVOP5Kxqf5ycUtMJOLFU3XhvTGK8W39AsDfGWbko0tDolE23SkGyTupZmadLEpC2RlGRzQuLtavXqPRbMe0XuvONeqZr9tPvytGITfx+O4rsBjXUKMR7rtpiP62d8g+LPuSMHYJo5XpNjaRgAM8gh+FA+5Ch1ga+tqZWYLuvramVJrF6lSVutdsdqNIari1+sFr2kVZM2DQexhYulbsFCqVu4SGKLFntaInXM2K1dqMncK9KycJ6snD9XWhfOlXhysUwonSRPHUFj9WHBrRO36SlRGNOwaxf0fsjgOQZPwM0UzEWkwWQDNZtjTHiNveDpupHVqytfoll5fY1m40sUfHW9Zu01Em/WeD9vjoz47Gfk9pNOVJ0sd5x8itxxyqlyuy73ir/PlBGnnCF3nXSq3P/hU2S4Hnv1uWfIhMmPui95pBYgW4yn20wYALR17+x6PK6fWcerV6/ugpUJqr8/3TGmLvDWX69R8IsBX6d98eq4JBdrNq/7GxJLZW31fLnrS1+We3JyZLLqSdVEb2li39Sco2RCziB5IidPJunfo1V/P+EdMuv3f5Cxt9wkTz76iIt7UXHxcBTfFZj05ylUPn8T3+nH8/PnbKMQ4/EKNIYQZk/ywWaSA2/QbZCmpr5equmiqcXH1P3XNdbJsuYaGfv9q2VEzrEyPWegVCrIih40Q4GX5eZKQX6OTFNV5eSqBuvrB8j3/u0DsuDFZ2SzZrC0cBOjVpnkH3+g1ZfPDl+DGKdHrFNYYt02lZwYb9fjyd5pEOQFxHiWQLWxgN4oCrhpH/ANmtHXaj9+QbxelqrVV+t604qETL31ehk26Ggpzh0s5bn5Ml2hTs/LSy2Rgu2S25aj4HOkMi9HylWVebnqBQbK9ce+VeaXTnVf8kgsdNXowpGwURi+tWsXZPBMpeZCDWGAxsC98nDxR+5oBNk0hCjgpm7ga2trpLGmWupqlsoC7cItICNf1iyzx42SG972VpmUmydVCrBcLbpUAacT4IsBruvPquaqinTb0LcOlmceusN9ScruXdHXsH1xydJX1DGh+uM12b4ukxh3x5Xzfixx4/TNKcC1axdcwbPnABAO6AaS3dPvv+2221y2T2YPNBqANYLeyofvgcfqF0uiWmP+0mZZsmy1zJtdJSM++K8ubk8aqAAHDlKrzosEbjLwRdpIClW4/icG5Mrw/3iPVP725/LYtX+V0f94WMorKp2b60lUjK+oY/pD4ef012cxoYIlMRv3bqN0VDyQifFM0MC9Y4VhIf+iHw/osEuXST7kUM7iLbaj6jrtnmkDSDSulCVL62TYeZ/WJC1HnlK3XTIgT6YOPEatd4ACTm/1JQqeuE4DKMpXF6+aPChfJg16i9yec7T85J0fkvlzX5KdagX0aQ+GuAbuK+qY/lD4OYjhV5aMylHCOXc0CrseT0aPp6AAm7F6YLMOLAMaQs5W+4Dn6hpLLsTUMMSarJeRF10mD2pmPlNjeqlacLECLBl4VEaLT4EnJOTKHFW5NpryvHwpycmXOwa/QxYWHfi7YQ+lwvi8FaDiBahvCjHe+vEcB3gKCSD3zuHq4UKMB5zF9mxifJS6gTfo7vJqrFliy5tk3JDfyJ1YumbhhXkDZOLAATJV3fVM3ValIomLgm4qVhdfrLBnayN5QY+fofnB348ZKM+PGuq+GIUvyZftSRzjK+qY/lD4OX1VT+9LvCfG25w76pyQ4h9LwfUTFhjA4XiuxxPj6d4dIPAxWaFxvfyBkTLk2EFS5oBpv3zAUTLmqGMV5AAFqRm6Kgq2rzLV1AH5qjyZpceXqO75wNulcsgvZdz1f5EpDz0sz2o2y/XpnkRM9BV1TH8o/Jz+kL03WTtLXDrbKbhu4OL2KUC3pJI+v91SxdwGxviBxmuAFsLsjbqBJ4GoU/ituuOVwmky7N3vlycUVJUmc+VquVMGDJSCvGPUdQ90iVpP8d1Upm69MD9fnjgqz8X7Mu36jR2YL0P0tT874V/k5ZmzZL32bRmZ6kn0dX1FHdMfCj+nrwrfEytlnSV/U4j3JGwW483iKcxFtEEekjlm3mLdvB5YiAYQBTWUQY6SAx/j6pv+sWD+K3LrGWe6UbbSvEFSkq/9dI3VWPhT6rIr1O1PV5Uq1CjYvsr1GOBPVxdfRNeOTF8bzghN8KqnTHBf7EgsWDbu3WK8WTqFvj3xn7/xBCNGjHBDuvTnDTiNAAEvCnYmdQefSEi8oVaGf/0iuQNoCqsiT62bgRr9e4aCJ7aXMxqn4FmSuKVThYrGkpImehoixhw1WG59y3GyZNRD7kseqYWYbWP11tenYNF2mRbwDOESChiv53o8l2nxEEDz47yvEHJP4n1y1jTFZMyPr5FbcwZLkXa3Sh3wTmnXbbobqdOsvHOZWh/QpdQxKfF3qTYcBnlsWLdEk7xH8wfKPe97v5T/7g8y7cZbZNJNt8jkIUNk8vWqGyLEdtUUXz0ct4/8/Tdep/qLTL3uOpn61xt0OUQmXa/rQ3TbTX/W5R9l5F+uk2njJ8usihkyo2qGlFVWSFlVhZTrsqo8pUoVAyu9FWP1AKevTgZvwM29A5t9WDSFY5mCRSHG0wiAZQM4rIfQewse5RSP+IsMHzhIJmkyNk3de5FaaJTI7qO07zH6PtoDSI3eMW6v+YLG+CmaKD6g68NVwzqXIw6CbusUn3dr5/rtqr93rv9Bdc1pZ8qSBYtkeVvnwwdaW6S5TV2iqq1lr8xVZiu6YXYDBGCBDXQyfArWTdLHKB7Fj/FYOF4AqKxzXgbZd/umEGzU+fj7c/76ruPV0rWLpklY+YAUqCjRjYtSeByWnmoI+Q48YWKO5gpzWKqe0ng/WxuC/X0w9JTKzvUZFcPIM9SjjdG84573vU/WzNv7RI4DWazbZi6ejN8e7cZYPeP4HIMXIMaT0TNebw3HFEKPAh8l//icUfrlq9ygDJdT+0eT9D0n5QySifq+XKqllzBJgacu23KpNtdtY1TQxOXdUP7+bI/ZV7kyzkFOHV+soqGP1O3/9/YTpKYolWzu6VAYu1Pud49WPmvur66VvhWDbbJkjqSN4VwKmT/Wzegex/A8WzJ/+vw2Vo/VAwzwIUQUQo6Sf3zOPf91ltx+EpMlPiRDT/6Q/O2UE7vr1JO66ZbTuiu1neNO1L9PlmGnnix3nniS3PXhk+X2k0+SWztf8zfVrWecITd86CT58wf/U27/2Lly+5kf69JtEfL3pzsu6hhfd5xxjtyuGnHWGXLHmafJ/R85Xe478SNy02lnS8XI+13FO/sL4Hb7s4/ggW6y2E4BArGbwRrG64FMDKcQ421ePY3D+vHAMughxChxTJSbt/05NXWL5OXkAlnQ8IpU1y6Wumrt13uqr6l1qusUU61jdZ7073hdvcS1i9JQH5dEfZ201M+XltjL0hh7RZLxBZJsWCxNDTXSHK+VCaMedlO0tmvL37pja5e2OG3ztHdf1zEd/n6V/r01g3ZsQ1v09Zv0+Ndk2/aNsmPLZtm5eZvjuVn/S0XcHsp+gMeCbUlhOBbo3D1DocuGO6dg4TbnDjiM1QPbLtAALp2rD2XgyQ0iwS9qS0h1a1LqG5MST7ZIPNHeqTb9u10aGpdJQxLpuqmxU7qe0P2JxuWSbFqRUvNyibU3qRrdMt7aLAlNktpXrZZpRSXywtzUkOUbXuDAsxS3KtUDON/bz+Bx88Rx5tdRiO8W4+nH27x6JnXwLFtG/BhVBRiu3geXSRwLdJPBt/05sXi9JNVak7UxZ60N8RpVbdeSGyNSYj1Ual8yodJlY7JeFVdpZqyNpynRqtIPa14mVRVVUlxU6L4kJvT6nl0qrZQu8XcftDtCtl2XHa/vlh2vE1+18tXT7lLI23R1q27bubtDdqtX2KPHEtdN5p73VxbTgUkmjzWbG2dmLYM5FJuVw9L68bh/+vH8Uob14wFn1p9JZu1pwadcNK46JvEYjxqtDcS2lBoUblzV0MDTpnmCFdIGk0ypsZHfegN8kwLXrkyyWZob9YObWmTUgw/K2DFjZPz4cfLQqAeluIQfEuDHB1IqKtpXhYEijyks6FFTiwulQFVYzI8AFOv7FOvfxTJFt00tmSbTigt0+74/FsAomq9wP5YbKjwGC7Z1kjezbkDQd2dyBpdzWQcGxUbrKCy5hAs0S+4QAEP5IYC/04G30JGT7mbHKOGObInsuTYmHtuBuNnPF31ZlryGmyfnz1/gEhv/unV4bTtb+e8RpajX9Iey/Szuiydbt+vxdNWwbjJ5ClZv8+qxcNw7BVDEeCDZWD3g/Abga7/AR6k/wCNOCAuw24SPxIK7x/qpKwqgzQswA4rBHMIDMR4Xz35iPOCAZeAMsK904BkDyAjehxylvoLnAxm65EtTiH/EMl/W3emtwvcJlc1r+nJMuD/dMXg2XLrFeJtzx1VRi/HcNGH9eI5lnRjPEC/9eIZwsXTghZBNUeCBbgL+QQVvQ5Y8244vROLCY7zor1IRh7u4vs4Sb4cFU4BCPdCHJxxQL7hzit+9o67JHQBmFm+Qo9Qr8Fwi9OH31AiyBe/Dt/iOiGU8xosrVMQ+m3Nu884PN9FXR6zjvilYNdANNGBx8xTG6i3GA8i/Hm9QfdBRCsGb4Zm7Z/9BBc/J49qO5BiP+ydLt+vxzKkz108sJxQSBmkouHi8IiEBaAY1E/xDCjwfiLvjMuWRWkjaAGnX45lZSxigAIxMH7dPXoCl00AIDQzk0PenF2DuPoTt65ABbx/KjxHQX8W10U3BpdHiTVyOPNzE/fD2/fB2fj/e5tWb67fuHQZi063hgBcAGFABFoIOlTX4ELgpBG6g/b9tWwjbxIfaB/M67g3jER/EMlw/merhLIMBCCqbwl0zZOzEftw6g0O4eQr1QiOhUD94AV7vx3jeh6W9d6go8L4B2rkcFPCsc/JYuz3t4UgsdNXwekCgABnYFBJfLtMSEojx/LQo1s6MW+owE3DTIQWeEyK+01U5kgrJHCCxbPrxjGWYG8f7Wc6Dm6dB4A0sASQ00K3jd+eAbw9IABoKgZsOGfD2gdwUSNJCn/WRRx7pmpN2OMvuj0f04826qRO8HzGeIVxiPDAovM7m3DFWTyiw0GEW35PlH1IWbw2A/iq3AnPdmX784S7/ebbWj2dJ42fsgsIwLV02CmHQ+vFA4jhg+o9D6cnaUTrwLNOC92GHMtD+OtCzBU+LJamx7syRWIjxWDr1QQGyjWtQr3gFQgOJH/14untYPRANOODSWTzbffCA9nnQEOy90lq8yQfty6BnA54Twd3Ruq0Q9w73wncEJCJ2UweW3ALU6oO7bMjg8QyM7WMgxHlCAzdP2pw7A5zO6rMFz7EZLT4E7a8b8J7A82GIfjwxnj484/bEMpK9/ZUfR1HUMQdLUedCksY6cdzG6gFDMmf3xwMamBQaA0+7orC0a/UW41EI3JQJPDzYxrFZgTfQvkLo6cCbOBHej+vxZLbh9fgo2XVsU9Qx/aHwc6KUzWuijmHJLVGMylGI+cDkd+UodOFsXj1u3wZ5qC+7Hk+MBxbr6awdZQueYxz4EDYyS88WfBRsExbPCf//1+NT1+OpUwqXXe0ZOCR45vpJ/BiqZR8JMRDN4nsDnnqHiTGCxUEFzwfh7nq6Hn+4ioQO74bF+101+uiEAoolvngHc/1k9CR/DOTQ56evb4DTwT+kwFuMp+/OlyGJ4ccGs4nxfrxEfT0mk8L3iFI2r4k6BitGJGtm3UCxsXrCAKBtrJ7X2PV4rJ3jgGqwzfJ94KZM4FlnG/sPmqtnyQUhfl2JLJX4F9X3PdxEv51snXUKAzYYAJk8no/uHfVJoWHYo1GwTIwE4Ax3AwuoxPu+WnyP4EPgIfgo2KFC8IiWSuu1R4EciYUYz0gcdUdhrN6ux2PdJHo0BmI8c+7Yj7HQCPwh20zQo8AbO1gcNPCcGC7MYjzF+reHs4jx/tw7LrkaaOI2dUKhfujukQdwHJaO6P4xkMOxgAcsBuQDNxlwg/6Gg+fDEf14Yhl9eebc2cQME6NUb3b53wfxHW07Lt16NNQRRkCDIOTRvcOdUzjeYjyPqClSDwFYv0u3zLP6KEs/JMAbfN6HlstIFKNXDEvSlz3cZc/GYZ2yYcN6mfjk3rF6GgD1Tpmr3sDG6lsV5hTt/i7X127QBHC11hd6df16Wbt+g7y6br2sWbtOtTZ1vR7wncBbDhXwiJZKP95a85FYOnbukilTC6W5xcbqZ8oLL6ZcP7/tU1JU7O7P3KLduvvuGCHPTp8m8bnal3/2aVmiiV/1s89JrSZ/S56bJa+88JQsfP5pmT9njix8+RVJLG+XhmUKX/OB5Vrf7bpsbk4N4ESC96FHgY8CbgqBh+JDaHUkJ3RvcHlWwnhIUnO4CVdOQkecpz9fWlYlLy1IDccuXDxXKipT9xK2rVwtBRMLZZu6fe4rfPyPf5Er/+ntMuw//0WG/du75cZ/+xe58QP/ITe//99l2PvfLzd94J1y83++V278z/+Sq//5g/K3n/xakmtWS+3K5dKqjWplY0LamlN1Dwf4GU/+xhscNPD+WD1dOhqC9XEPR9kzbG2Jt5v3Qsq6G1sbZUrhBG0M27Srt0mmTSiStS2pGP/cIyPljvzB7gljPMFjimpiLo+Yy5encnLdMwN5duDCnEEyWbfd/sFTpXHGbFnXrPE/0S6NWtfcpdzYmsqt4GDgEdzgccDBG3z+ZnrRvffe60av6NsezqL/bvPpyWfsevx6jcsFkybq3+uEZ2OUTi2T5kWpIdylz5TJ7999goxTsM/l5srTeTkybaDCV9EInlVV8ojY/Bx5Ii9Xrnv3cTJv+mPStrlFko0NsqyhReu7TRItrdLkXP0hAJ4MlOz1SJ5zt2PnDplaMFnak6kYXzXrGXn52dRt08uTS2TIKSfJKLXiygGD3LMBK/MHuKeG8cSxCt0OfJ7lw3OBb+T3A0YOkZWvKczmGkkkGyTW1CzJJu5O1uQuAjx84dYNvO3w4acDbgpBhzLwJBP0WemqHEmFOG+FPKaiskwWLU6BfnHhYplRkvpVya1b18jIz31WHlBXXpl3rExX2FMV+hRtAIX5R6vbP0rKco+Wknx177r9ppzB8vivfiutm9ukbnlS2uNqnKqlGt/jrZpIa923a2LXrIDhAEdjyzoN4oCD50NIJojx9N/5SS1iPLGPa9WHs+zeesQYxry5qX58E7+6WVAiO7Z3aCq3U5744RVyP65coZcoWH7ho0ItviQ3Two6fwlkjlp92cDB7hFtd3zrIlmmOUFb2yqJJxRuXFXPE01UrUlN7FAqt4JBn8CH6i14g89J8N4PPfSQ69JxgcK/dn24igEaxuc3qSjr16+R8ZMnybpVqX588R03uGfuzdZkrZIHRWpcL9MY/rRu41FxxQM0sVPNVm8wSv++/czTpH7pAmlf/Zqsq10uzfE2WZJslAZ+xlXV2NwozW2pmycMPKx8tmw7KK6edYYaGZY80sbqfXdPY588bbIkNBZTlkyaLEPecrRMIIkbkPp1D7P0Us3qeVJoMdav+0j4hr73fbJUw+Xy9Wtd/bfVK6NYvSxtqpfqRJ02goQsUw/Q3KYNoq19H/CM2RxU8MR4XLuN1dOv3a79W5585fq52sfdvWOH0y5d79jVITt27dT1XQdHO3fvq6jjstGOveu48u3bduh33KXQd0hleVXXI8kTi+bJze/+gEzURK1YwZby4w6aqfMAaR74XJx/lFr/QKnKpdt2lPzuuBPk6cdGy7p1G6SNx8s01KceSxOvk1i8VmoS9ZJUXsuSjNqtkJa21GPOgQ+rAwLeXzfYyFw8J8A1ePrxT06YII88OlpKq2ZIhVZEZVm5lFeUSllFif5dIlXa5y0v175wRbmUlVe8qVTuKbVNvwPj9vpdn9QY/8LzqX78upWtcv0nz3KPVi3VRI4nb/LETR76zFNBeep3uTaE2Wr9ZQr9xpzj5IkbbpIVm16V9rYmaY3HlE2KFzANKByocwzNRN3DBZbGl7/7Jcb3BB6xTneO1zPRkhi/s2On7Ny8XXZs3S5rO7bKyp1bZYN7Lt126dBt27dv2+c5d4e6tuzY0k1bt6e0Zftm2aHfjfL6zs0y+uJLNa4P0G7bW9yveRRoDC8htgNeofP7P1g/z/n/u2574KorZHN7uyZ0rdpdi0ljU4qPz8sYYGgAt4s3gKf+qXt7DesH3OJNNlb/4ovWj0/FPjc2rUpVS6qwLfXgzzd/eX1394foTbnhWhmuVvxczrHyfO5AKdUYPnVgjkwepIkcsT0/Twq1IVQOGCD3qhf4y9mnS3NssSxftUpWJ9vcQE1d076MqHvqGdAAt6t3NAK2s98Yszwo4DkRhmjp4rjr0zs7VNtk2+s7hVx3BzFxi8b6rRrzOzTOH6a/MP/U2Mflz0dr31z75M9pHGfo1X7uJWX1+VKl4EvV4nn27vAT/z+56fpfyYKaJVqHq6W9kV/rTkiscV9Lp74trFLfGBoCvCV58DTGGa/OmXzgpmzAm+vh3jmyejeWXVIsZaWF8kT5VLnn0Yfl2dJZ8lLRUzKztFzmPF0l5Y89JON/9Ssp+PVv3jSaqpr82185TflNStN+82sp/PWvpVg16ee/kOve8z55kpE57ZMXqmunv/6MunLG4AsVeKUmc3O0QfCg5zvf8x4puPsWmf5MpTQsWy6rGxSiJm4NWq8NGt+Nj9W51XUI3tw9++F00MDbCfEejNUzh3zpksX6WbUyasxoKZteIZvWbpSNq9fKuk0bZUXzYhnx0TPkFm3xPN+egY03i+5T4Z7/4Wmk6kEV3wWg/MwLwBl/B/4MhT09f4BMzGdI9iiZkTtY7hh8vBRf9yepnDFdWlevlrYVa2RFvEWWx5LaFVTwTalkLYRuRmauHvAs3zDwrHNCnADLVWtWy8xZT0llSYWF+s4nSG+Rx35wmdyjlTNbWz7ZLoMYb1Yxrv5UvsJV0Pxo40wF7Z7nr269UN05vwbCMOwU90MRR0uBduHuUk344Q/lvhG3SmFRucx9eZEktb/e0pqU5cok2ZCUmIJvUhlw6tXq1oceWj0cYAzzfgGf8NajwHNy7GPJQM4LL70oj0+cKDu2aN999+uyac/r0qH9+cI//t79YsRjKp4tP/ZNJgZZxnfKtj3eueQ7sd/E9+P5/axPVFfPkl/uuPebX5aSyU9KVeVMee65F2X48LvkpbnPS9Oyeom11ikL7bJpP55JFr6FmyypAzh1bVbPcbCAqwPvPwMnO/CaHWprizXpemNSWpLar0wo6AZtTc2tUtui/cjmBv0Q7Xa0NEhrc0JamvVk2xT+sjapjTVovB8nqzqnHgGex4a/tnGD/OPnv5aHL7hIJl5ysYy95ELV5arv7NXF+vchrHEXX9alsUjPf4wuH7/oUhlzCdsukcnfvVzu+Oyn5e5Pf1YKLrtCRv3v12XEWefJxAsvl/E//7FMGfMPqUmmpmItWlyjuVClWqsaUEtC6lq0K6YG1MoVOO3aYcU+bANu0Jmnh2yCJg0Fhr0G36haFlPw+uFL1PXEmeURT8qKBm15DerSW9ul8dVV0rhmpTS8ilZI05rl0vqqnswqPZmmZhnz6GOalabmkfuFq1e7kK7vVP+P62fdF9sOZYXnuvN1bdSeiGqr16+XiVML5NUNG2SH9nCmFBZKTOuVMvfll+X5ztvIqX9+bdL3mE2NnZ5Ujctcuw/bVwiebRxv7r534NXNrKpLSLvCrmlplGq1Yq7/tjVql00te2XtEqnWbttzs5+Wl2Y+LYsr5rgfF5yr8fxF1ROjRslL8190FUCHzZ+mZGXv2uFRdr++t2tKOJtWVCTtCovy9DPPyIud8xPqtf6LtbtLYWImvSDYYNHAsjBKQ/DjuUGOkoE3+Bxv7r6Xrj4hzYm4rNBkozXerG69TWr4xablCr5hsdx54QVyyzvfK7f9y3vkwXe9Vx77p/fKyHf9q5svduWpp8n0GXvvjz8Sit+gGb9gLMMeSc7oJc+9owCEefTMq+dCDpbOfqzZcicUQmd/CNgHzZIZuIi/OZ7Xw7NX4BMKnjjTpMtVdZqpJ1qleoWezNqkPPbzH8gN2ked5H6UMPWbcwxQcHmRHx4a+k9vl0evvlJu/t735MFbR0gxz45XNxeKCzmM8KXb92YS58zdQyzd9fjOmymoT76j3SoOdJtXz7E8I48p2c7LKvCU0e0dhwe6b+0hdBSCZ93cPe/psnqDbvLB+w2gQVWjiVt9W5O0qNtvV61c3y5T77xZhg58i3Zfjna/UFmh3bEpA3PdfDHmiPHTZpMGDHS/+/ab971H6hY9k7pGvWlTWnGvWdT2N5P8e+j4vhTm2dMImJeHR2CSBsZH4c4ZrmIyRw+wWCewzcVbFo+AmA14k1k978t79QjebwAGvk6zefd3k7r79S0yd+JoGXb8O9xVpGe0783Pklbqkt+i5RrzFFVF3iCZmnOs/P34f5W2itQNA0diwcKZd4jFUbh5wuYnMBfRfoaER6Bw1w3PC8JLwMeAm4vvDXizerbxWhpQN1fvN4Ao8PQhG5papUW7bsuWN8mieeVy83/9hxQo6KdzB0pJXl7nb8fndY0/jx2cIxMGHCW3HfsOmauxi8Lv/+zQRIdr8Yez7N544jbx278FmuvyNgcRgCRzuHj7EUJEA7AngQIdD2Bx3YduYH2F0E28jsbjwKeDbw2gC3xDQvvrbRJfrklH/SK58zOfkn8wBJl/tBTnMwrFhAJmhQ6SYvc7s+rq81Lzwke98+1SdYX2Ya/8rtx953Ap1BhInJs2reDQUAHnMk0KOpU6t77LYjsWjpiLYM+5I16zjRsucPnEeLs/3i88A4frGxbbEeANfibw/t+8P2I78LvA051YkoxLLN4gLbVxqdPsfVGzNgLd1tqQlKaYJhdq6fXN7bJieYs8/N2L3Vwxpv2W5eZKIbHcTR3iRoCjZFo+M0RzXXL3HA1A4/xDuv6nf3uPVNc+p/GNX3HoUDF6t0P26Hp/yN6vV++7U89l1x7Ztud1eU3j7hbVzt2vy55dqp2pJVl5b4XVA5cxCv6mcM8cMFmynQaCcVHwEBxPIRyQ3WPlFpcBb+7awPcE32TQEX/zmm4WX5PQxE2tulG7a3E9mZrmuNQmYtJS16DdNUbmWmTFyuUy+bq/yp/ymQGa6y4rMibNJEHme5epB2AmSak2gum6n8Ywg4sQ2iBufNc/S/2cVBfmkCqdvS563B2qFKL9L353joLLBzTJGoW7ae3nyDiWhkABEPEe14/V4yGAj7BWc/MGvTfg0T7gmxRwvQKvVitvjjVIkzaAem0Mjc7N6/LV5TJv1IPyh+NOkNGDBrvfmqfLRveNy4r8kPB0XcfFc5GCy41MJXpiwNHyt2NPkGfGPu6+2K4tWglbNPZt7dirbf0k/z2zfN+ObVulY+tm6di8RXZu2qzaJB1bVNs2yfYdm2Tbjs1uRhDgeiPiOrNsbaYtMd6egeP/qqR5BODzGp6YgXgwwtChQ13CByyzdED3FTy9Co4PwMckEYur5cfdBH0svUG31zdpVrmyRebPrJQh736PPKKWXTpgkMxS8DO1+0Y8L8gf6JI6GgHgy5Guz1AP8KRuv/O975ayn/5MRv7oWhn34FiX0VbNqPJU6cnfHrW/p+NC9XRcpVTqsmR2lZTOqpRZlRXyrMKZXVEmFTNLdXuZTJ9TJuWzytzxDLj0RoBFPLeeuG8xntyJ+G9hwAR8JqvY48+wdo7DxQOrt5Zu8qEjtnUDH4/VK/iYNGicr1X3EtfYHmc25wpN+l5+RoZ+5Fx3twdunNt5ZuqyVC2ay4lTVWXaENgO+AKN6Vx35tJquYaBJwcNkKG6/sd//3eJV7/i5qBt3rpRNm/b4LRF1/fRttc88bdt99YD+e+5eau+rzvWfx9fHPuarFVrXqsWunmbWunWbfLa9i2yRq18zY4tsn4rFrtVtqKte4VlZiM7Hg9AYTiWZI6kjgJsc/F04ewhiHS5JkyY4CADCmsHPLD3Bzyfz3oOD8lHwK9TyDG19vp6tXKFXq3xPbYsLi2J+fKP878qd+cMUrgDnTUzMlemKlRrnqJZ/bS8o9zADaABX6jgXZx3sT5f+/G5cue73yWtL6Z+GP9QLkTmrhF2cq2MvzqcXcHlA51YTTGLp2DdDN5QADRs2DBn/YQGEr1Mlm5wTVHbgY54/+7g62tlabJerV3dfLxR43q9LF/RII/9/Ptyq7r3p3KO0cQtz80IdcmcwiVzn+bmgg9S156yeBoEKlZvUJR7tBTkDpa/H3OcxCaMcV+se8pzKBUgQNmUKh27dqv32PfJlZlkVo+1c+csbtvcOPHcMn1cuY3V0xNgnXyAPGD48OFdz7kza4+SNYhQfuMwV897dQPf0KCZfUzXE0k362Nja5uUDR8mfx58rBQMOEpmDRigmTswNYlTqy6jAehyOo1BtzMfHGvH0rH+Yu3Pl+UcrRn9ILnnfe+UaVdfIU9c+RN5WDX2yqtk/PeulHFXRki3j9flE1ddpcerdDkede6z43h9lLq/T+r17n0C8Z4sCy6/QiZ95zsy5urLZMz3L5FJ2lUtuvRymXjl1TL0yu/IPSNu0pwk9RszUbG8J5GZs2RolkEbA24ZP8O5DOFiiRSs3hoHj37lwg5g8RK4e2BaZu8rqiHY0uRbf3eLj8cUeEKSdXFZuUIz+AmT5C9vf7+MyT1Gk7l8KRmkVq4Qp6t14+rpxiHWSwHtRu1oDAMV+CDN7FnmydSj8mQSo3h63CMq5qDRp+deMJa2/rC3DMV2//jw9emU7v2Qv4+5cXeqmDdns2VuVv3onW+TRbP4UQEy9Oyee2uy6xEssWYK0HHxgMe6aRAMjlFI/uxZtnThaBAAAzjyB3BC9dQQDLzv+h34+k7wC2MJdfMtsqoxKa1VZXLLh/7LQarCgtWSpyk8lsB2yV2nWLcGgBiu5W+bd5bK7lN3i8zW19P3JxfYX/Ge9nm+7DxQqluZXuwvGJC6qMRrOUfEbNjr3/p2qS6Y6kD0V7GYTsET2PMCwp8cHTJkiOvz0xAY4MHiGcwBvvXp08lvDD58c/n7WHx9LCmN8SZp1Jb31/POk99pBYxVyy3SxGyaq4yUJdi8Ml9cejXZNv9YtvP3hE7ZnLT9Ufi5UeKYqNf64ryY/1bUKea036Df+fmhtzoQ2Gp/DepYXCdpI3RQAMRoHrkAuQExnm4gsX3EiBHuQg0gyfT9K3Tp5DcA8wA9g9dlU3NSKksL5Kff+qoMveB8eegr58vjXz5fHv6fC+S+878p931Nl76+eoGMPP8b3fSPNHrwG9+WEZ/7ktz08U/K6Esul9EXX7ZfevSiy+SxDOKYqNf6GnvhRTL+wm+pviFjLtbv8O3zpWTozQy1CRNodqr6IyG1uO6P1RMScOkkXRRcv/2sODkBCSGWbjL4/jZTn8HH6mu0G1cj1Y3VUte0VJoSS2W5Zvor62LSqll+g4aBZGOLNCabu9TU2CzNTS2BWrv93aSvaWttl5bmVhk7ZpwkE00uf96j9bC/2p1BUa8JtVu2a69ti+bx22SH/tsmHan8niRspx6wS9VPhUrHoknqAM/ADnVPYaTOLtPShRs/frwDBkSGeYHqAw7lAw9dvUGPBJ+orZNEXa3UKvy6xjpp0H58U1z78fWN0hJr1TDQ5mbYNjQnuinRkuymZEujJFv3qrG1SVqWt8rEqZNk3iuH9v3xAKfrzpi9mzipVtqxq3868rhyLB04FDJ+i/H+ZVpg048nB2Asn+QPeMAMIZvMsk1RsT0t+KbqmLQsbZBEfVwz/HqpSdRpslcnNdq3r0nGpC4ZdxdvGM5lYr+pMaFwI9SUbHIzQ9vV2ktLSqW8LPXsVvzmHrWmPbv37Jd2a6K0U31xT+KYqNd2Sffv3qOZNutq2a+rm9izS1+rf+/Qfdte71Btd8dwbG+ERSOyd6DTNWOghkL8BiwF143lcyzHcQmXRgB0ngRKt45QAFDA+WB9wL4MMLK+uw3esK8b+IbauCRq1ILrEhKLxdXy69Xt16nUC6jiyVq1+rg0afbPtGqewMCypUE9goaCLmljYFurqk3hL1PX/9hDD8u40Y/Low+Nkvvvvk+KpkyTwilTozU5QhHHFKj1TNasuydxzD7v5WmavtcThVNkbNEUmTStQAqmFErRpEIpnjRNijX2Fk7lB34nyNSCKV3X1nsj4jdxGrdtv8CFGwc0Md+/TMvf3FtoP0cGcJuKBTTfeg2mybabDLjJjus2ctfVnUvUyyuNcVmSbJAatezaeIPU6ZJr9E2xBmnT/n2ygQZQIwltCFFq8NaTTXUqDSHaeNqXkyPUymNjHpLFS16Wnbs6pGPnlv3STtWujp7FMVGv9bVt1w7Zqu58G7NmVNy7z5M5uHPXzaLZybmmZtT0Rliv/zdlnUKcpI1hE1cBd6ZifHPnZVqeVW8POuYeuWnavduweYts1Ex/vR6/ftMm2aDJoGljp7q26bFO/ja3fbMuN8u6DRu6Gk83i6+N6ToXahRwY22DJGuTEo81KniFFmuSRKxZGuLN6u51mWjJqESy1amxkacrr9LWXyQvvTzffbE3VdmP3A4rtmx+m8KfpH3z9tY293d5WanMX5T6ydHFi5ZIRXnqka8b1r0qdw39m8yrKJO655+TpXPmyJKnZ8vSZ56Wal2vnTNbap7Wbc/MVs2Ral3nbyf9u06PMS3ldRw/U4978SVZtXa1rPTBm2J1mt13Kq6xHpeP4mr1qEHdOEpoDO9JSXXxqFGz/paWNikqKtHWXayVoNmyWo8by966bb+1lStgPSjqNdHyr7jtXQ/H3Xsjf+SO5bSKCnmxOuXG5z83Q+bMTN1nULtipUybXCwd23ZoS+mQh396tVxzwrFyyzv+SUYcf6wMP/4YueVtx8iwtx0ntx9/vPzjmOPkTt1+w7uOkyHvPF5uf+vxcvdxx8ttJxwvI952vNyj6yOPPUbu1tcNf/vxMvyEd8i1+cfKyGt+IKs2rXJ34O4DHss3canWtHcOns3D8ydh7ituvqC/SjxDo0c/4qYS8SwcfoKMBxoTvw5n2bPuSOrowr00N5XBL9JeU+nk8Qp5j7y68TUZr55w3aupy7Szb/+bDM3Jlyfzj5EZOYPcKCcjlG6Ci6oqh8kvee4i2OTcXCnq/HuWvqZYNVXFtROOnzwgRwpyBsgDquvP/Ig0L35B1q7SbrU2tBx+EsOUDfi9DSCcgRst4CMyV97zgQcecK9nBAvLP5xFXCdTZ7mjM8avblspU6ZOlo2bN0qH1kHRtOnaVU49/mzu9CflT2q9T+YNlMq8QfKsAnw2J1eqclNXQrk/oTJXoebx1EvmQeRLpYJ+Wo+jQUwamCfjBqeW0wfkyQw9jqumw973r/LCzGmyauNKWaZGmGRefW8tPgQfBd/f5oOnm2KjUkdi2aQhZIr2JNY2p35VsnDmU7JwfuqWqtbaefLHD75fHlKAxQMHSJWCrcjPk/LOG1MmHpV6Tg5T3Kblp6DzvNuntWG4hxurmM7OAxe4bF6ZlydcJBsx+C1S/shdsnbDSndXc4N2r7k/wll8X8CbsrF6ZojSZcHtYelku3a3iYk4+EYpPJf+kj3JmlE6rscXFBdKTW0qxr/80mKZ/lTqF6fWrm2V2849y125rMjlAcZ5UqFAKxWym7CqIIvcOhY+SMEOlGlq0UyIwRvwNGsetlCkjaRUj52lry3X97lFG9D4P/9Clq1OSGOdMqxJagKvCXtt3cEBT4znObbEuccff9y5e2I8sc/ExIM3Sv559Kd4b/rlrNNtW9A50bJGPeCUojLZvYdMf5P847vfco9SeT7naAWrgHOZ25Ca3zCdp2aoOy91dycdpVZ8tJTmDpQitWgaBDOdJqknmKjQpw9Sl6+v4Vk6w/R9br3iAu0WviKtNdUSW1Iv8+u1m16tLJX5foNH5vJNIXi2YfVMMOABxnwmcQ/LN3HHyRsl/zz6W2T3tk7ZsHqVjJ78pKxVj0CZ/NdrZYRCn6Ux/SmFzCymIoVu4rGmZZqcVailY+0V2gC4Re0pbQzOsvW1PPa0iqnu+vqq/KPd83au/9S5snjBs9JUs1iaFlXLoqXV8rJaenWtco3XHxzwiPFlJg8eyTH+tY3q7gsmStvKFe7v5x8dLcM1e2cSS6WCw51zG1q5AmUCC40AD8BM5Zm6DfdP/OaxaNy4QkLn/lbws12SN1geURd/3b+/V+ZVFUtzTLvWLy+RJdqFXKyccfEJ5dXUlOwf8KFC6Fg7rs5+k4Y4j6XZiFaUdnaqY2dq5MyNnrFthyd37A43wuak7xlqV+dxjMSlRuOQ7gte1+HJvdbeT5e2zT+m6zh/fXsg/ewOtXT2b92yRbt4xbK0NjVWX//cbLn5be+RaVivJmmlmokXDM7XpA3AqckryJ9UAuACTd4KBvC4tAGa5OW5hyMWuQcpDZAnc46RP7ztbTJz7L3S3BiX2OK41KlrX1xf556P1xpv0Ky+SZa3t6XAp4MP8LABmHzQocX7Ajwxnv47NwkQ43H3NAJfYdzlGbdVPA+2skJKqspkuqq8skxmlJfJTI2ZLCsq9NjKcrfskr42lP++bpt/vKrclx3jyb22c194rG3juEo9ryo9L1SBiPNlpTKjqlIKC6fJwldSDzB+tbFObjn9Q27Cx5xOd13kErhURp6CznbT3obAY0+Zz1il7n+aNgRiPPcsFgw8RoYMOFYmD7lRLbpFauqVkaqhQXtWjXvvrV++bJms9PvxUeD9BtBX8Cbgc2Xqvvvuc7He5qSZ/LlqTptVmzTj3vKabNz6mrymS9a3cGznaxiHXsc4tqcNoTiGceouMVe++2tCrdsavmZz5HGhNujrNnaK9XWbN6lec8/v26DrlG3afx/95a/JSAVYkj9QrZdn2XLH0V7QLqlzAzGdcklep9zf6iFoBBoWCvV1JRr779HE79EfXCnLY8pTM/dYIvVItJbWZvebdFzRY5zeLtTkcCXI4PsNoL/BM4GAfrzdJry/pf+mRvRX4Yzc9JII7dbFLl3slMd++wu5S0E9o265RF315EH5MkVdN7eazVCoM33gaeSmtzvvoLlA7mB5UMPFnV/6grQteUnaNX4vVcVbW1LAsfBO4FyV40ofVwId+HTwrQHsL3hmjxDj7V4xLlpwvdouXth16+7aKbt2d8juXR1aZ7u0zlLXyDs6xeyYN1spve9++YNCfjL/KCnXBK1MY3OZuutizcYZiaMLhxsvUYvuSUxrL1Xw/E7NeE3obj71dFkw7ylZ3tYk7WrttSuWScOK1J21q1amLuEacPt1627gQ+DZWnwoHzoxnpE7fpOG+M5ADuI6Ndeo77777tTzbVXdx7pLpKS0WEo1ISov4fm35VKscb9wuvaLS0rk6RkzpWTYcHns2xfJ+EsulXEXXyLjLrpYxl90aXddfLB0iYy99GKncZfoeVzMuVwsT15ymUzU/WO+eaHcfsI/S6G66KlHqXvXvvcshf68/p16Tj33IZDNpxK5cLawL2Y9z1S3zzj8Tf/8XqmcPlGaVrVLe6JV2lqWS5sCX649B4Dj1gFuP4Vmg0o5xNu+wI8CbvLBG3zE6+y92c5FG54AQbZOP7db31qz6e0d2zQrJkPeqds63HXprdu2qPV3yLpYQu4+5TS5WyuCKeA2Rz6cS5/N3Pv+Ev1nzsXuG0CMxjFP/1FViQKm7z3paM3MFTzTu3luwFRifL5m6gNTz653N6mo3M0pWDeunW2dS2I7cX3YoKOlaORtkljXJg2ty2R5y2ppXbla1i9fKa+tftVZuQ/cnsfTBd7g9+TuwwYQBdwUgjcBn/3Eeyzcune4/X0LDwTU7Z2hk/lvO9wk5z2ya/1auefCS2WoukWbG88VLJM/lz7cd6DF55nsseQsEefDgyQq1WLndO4rVPdemDdYk7qjXN+9jEEYN0qH2+dBUgPU+llPiWy+QPODofqaib/9ubSsSUqyjSnXq6R5zTpZu3KtbFr1qmwMgDOE3A28PVE6W/h9Ae9vAzpWzk+NMqplc9NswkKXfPBa+KGu7bJT+8abZdRPfyRXaaXdrpVglo1lmbAu0+jObQdafI7/ueHns8QT/EMtnvn+zOVPeaSBujxavUOuO26MLh/WBsCt6GiUrvP3XuW6x8rd+81vSnvjEmldo+59+QpZ0b5GVq3eIBtW84vT6t5f29AF2gcPdBrEPuB9+D54g98X8Fg6S7p0zCqlT88JUADPgI4lensLDWAveB5zqumgbHp1uTz8+9/J6Mu/JxOv/KGM+f6PZOzVP5Jxnepav2qvxobqPK5LUcdkUvAefOb4q37oNM7Etu//2In1x3+ox/7kh3LHlz4vd3/jKzLmlz+Why68UG77/BflsR//QMZ+/3K58eNnyB1f/W+571sXON3zjfN1+XUZ2fn3vRd8Te7/wfel+ZUXZcXqNmld1uJ+vWKVuvYtqzbI2g3rZc2m9bJx017oJoPusnrAG3wDn87yffA+fH8dwLZuf7OfzJ7X85s0DCREle5WzwaH3/3NelcreBOXjdqfr9QQt3M3wUukrKxUVmoyRpk3b65MmTRJ4tSnqq62JvXMAq1HfmGKZwnz06Fk6+3tbdKmsq6ay9g99+67doOOiPkOPI/YjILvgw/hhw3A5AP3wZPVY/W4d5tefCSWzVu2uCdqtbWn5tUz6je/8+fIGN94ZPSjskh5LFEWC/Tv+QsXymJdXwIX6l7rk6dXt2i45Hm4QPe7amEiZ7AR2w06xzvwBt9cfroG4IPPFj7AGS7kAg3TjMnYGXWzk+ur9vf1B0Oco7NErXSsku9PPVKYTcvjYCiMqjGMTRiEBTdX0BAwEv6GA3VpE1rsBgpmy1p3jc8w6Cbbhgx61/TqTOB9+Oms3l+PAs+S6/H03+16PDcThOP12crGyFnnxgNf4bHh/myPyaTwPaLexz9HBrBs1JI6tDtjccmPPPKIzGFGrDLgGINuHKhf8iOgu/H2zuFXs3azdB+8D9y3dF5DI+wVeIMfgg/lg8fVI06a1/PbsjQG4jZJnYkkL5S//1BTNufL+IQt2U8BGBNS8HrsYxCLri31CmyzcgQHtlOP5Ej0iLiNCkv3XXw6izfgBh1rBzrnkON/UF+sPkohfESLJcbzvkdqYZCKK5RYLIWZOTQCg251bkvqm/rEcAw8rw3H3X3wBp+lATfovIZGQ3LowBt8wJsMvp2E3wAywQ+tn9hEjGcolkIFcAXO5qzvj8KrelHHhDpYr7GrjqxjfTzogPqk8PQLnl9LfVrd+3Vr9Wv1Z5dVgeaDN1ceyrdyc+8GHa+RY/EkW/icXHiCoXz4tFZOnuFZWjt9eJtzZ7E6W/nz2UyZjgn3Z6v9eZ/wNXxXnl/PvXAU6oRuLfXt1ytLqz+/Hv2kzmK7JXXpgEdB57V4DBrQPuB9+D54g58teB8+Iq5zh+g999zjjsHqQwvJJP8uFVOmY8L9/XkMijrG/5vkzbZTgEAyRwaPQVi9Uid+fVkdmsWnA28KoYfAsXSg8x5d4A2+gffh+w3AWmfYAOwkQ/lfhJMnxvN+R1pxA1Ba6MrSq7Hn2lg9Wh1ST4BG/t+W0QMNgAbeICOD7lu5WTiundci8gTeKwf3EwXfB+/D9xtAT9bvw+fE6crZ9XjG5slow6w4lGXHvVHU+4SKel2o3rzG5hD42/zXsA/o9OMJAdQH9UYdUkdWXwaapW3zLd6P8T54gx1auQ+d1xr0pqYm+X8ZuVu/WdI0X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solidFill>
                <a:srgbClr val="FFFFFF"/>
              </a:solidFill>
            </a:endParaRPr>
          </a:p>
        </p:txBody>
      </p:sp>
      <p:pic>
        <p:nvPicPr>
          <p:cNvPr id="1026" name="Picture 2" descr="Resultado de imagen para grafos programacion">
            <a:extLst>
              <a:ext uri="{FF2B5EF4-FFF2-40B4-BE49-F238E27FC236}">
                <a16:creationId xmlns:a16="http://schemas.microsoft.com/office/drawing/2014/main" id="{95E54D4B-93C1-49EF-B80F-89E79C68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3218422"/>
            <a:ext cx="5334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0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85A89-14E0-44C8-B872-6867DFE63DA5}"/>
              </a:ext>
            </a:extLst>
          </p:cNvPr>
          <p:cNvSpPr>
            <a:spLocks noGrp="1"/>
          </p:cNvSpPr>
          <p:nvPr>
            <p:ph type="title"/>
          </p:nvPr>
        </p:nvSpPr>
        <p:spPr>
          <a:xfrm>
            <a:off x="2411760" y="1844824"/>
            <a:ext cx="7924800" cy="1143000"/>
          </a:xfrm>
        </p:spPr>
        <p:txBody>
          <a:bodyPr/>
          <a:lstStyle/>
          <a:p>
            <a:r>
              <a:rPr lang="es-MX" dirty="0"/>
              <a:t>Super síntesis </a:t>
            </a:r>
          </a:p>
        </p:txBody>
      </p:sp>
      <p:sp>
        <p:nvSpPr>
          <p:cNvPr id="3" name="Marcador de contenido 2">
            <a:extLst>
              <a:ext uri="{FF2B5EF4-FFF2-40B4-BE49-F238E27FC236}">
                <a16:creationId xmlns:a16="http://schemas.microsoft.com/office/drawing/2014/main" id="{2E141EF3-663D-453E-903B-1E9016CEF0BD}"/>
              </a:ext>
            </a:extLst>
          </p:cNvPr>
          <p:cNvSpPr>
            <a:spLocks noGrp="1"/>
          </p:cNvSpPr>
          <p:nvPr>
            <p:ph sz="quarter" idx="13"/>
          </p:nvPr>
        </p:nvSpPr>
        <p:spPr>
          <a:xfrm>
            <a:off x="755576" y="3212976"/>
            <a:ext cx="7924800" cy="4114800"/>
          </a:xfrm>
        </p:spPr>
        <p:txBody>
          <a:bodyPr/>
          <a:lstStyle/>
          <a:p>
            <a:pPr marL="0" indent="0" algn="just">
              <a:buNone/>
            </a:pPr>
            <a:r>
              <a:rPr lang="es-MX" dirty="0">
                <a:latin typeface="Calibri" panose="020F0502020204030204" pitchFamily="34" charset="0"/>
                <a:cs typeface="Calibri" panose="020F0502020204030204" pitchFamily="34" charset="0"/>
              </a:rPr>
              <a:t>Las estructuras de datos es la forma en la que se condensan y ordenan de diferentes formas dependiendo de las características de estas y del programa que se desea crear para así lograr la mayor eficiencia posible en este. </a:t>
            </a:r>
          </a:p>
          <a:p>
            <a:pPr marL="0" indent="0" algn="just">
              <a:buNone/>
            </a:pPr>
            <a:r>
              <a:rPr lang="es-MX" dirty="0">
                <a:latin typeface="Calibri" panose="020F0502020204030204" pitchFamily="34" charset="0"/>
                <a:cs typeface="Calibri" panose="020F0502020204030204" pitchFamily="34" charset="0"/>
              </a:rPr>
              <a:t>Para esto se deben tener en cuenta las propiedades de la estructura que se necesitan y los posibles datos con los que se trabajará y la mejor forma de hacerlo; como se usarán es una de las formas que decidirán en gran parte el funcionamiento de la estructura completa, por ello se deben adaptar en la mayor medida posible el modo en las que estas se disponen en el interior del sistema funcional.</a:t>
            </a:r>
          </a:p>
        </p:txBody>
      </p:sp>
    </p:spTree>
    <p:extLst>
      <p:ext uri="{BB962C8B-B14F-4D97-AF65-F5344CB8AC3E}">
        <p14:creationId xmlns:p14="http://schemas.microsoft.com/office/powerpoint/2010/main" val="21884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052736"/>
            <a:ext cx="576064" cy="3663280"/>
          </a:xfrm>
        </p:spPr>
        <p:txBody>
          <a:bodyPr/>
          <a:lstStyle/>
          <a:p>
            <a:pPr algn="ctr"/>
            <a:r>
              <a:rPr lang="es-ES" dirty="0">
                <a:latin typeface="Bookman Old Style" pitchFamily="18" charset="0"/>
              </a:rPr>
              <a:t>Estructura</a:t>
            </a:r>
            <a:endParaRPr lang="es-MX" dirty="0">
              <a:latin typeface="Bookman Old Style" pitchFamily="18" charset="0"/>
            </a:endParaRPr>
          </a:p>
        </p:txBody>
      </p:sp>
      <p:sp>
        <p:nvSpPr>
          <p:cNvPr id="3" name="2 Marcador de contenido"/>
          <p:cNvSpPr>
            <a:spLocks noGrp="1"/>
          </p:cNvSpPr>
          <p:nvPr>
            <p:ph sz="quarter" idx="13"/>
          </p:nvPr>
        </p:nvSpPr>
        <p:spPr>
          <a:xfrm>
            <a:off x="1731319" y="1052736"/>
            <a:ext cx="7380312" cy="2628426"/>
          </a:xfrm>
        </p:spPr>
        <p:txBody>
          <a:bodyPr/>
          <a:lstStyle/>
          <a:p>
            <a:pPr marL="0" indent="0" algn="just">
              <a:buNone/>
            </a:pPr>
            <a:r>
              <a:rPr lang="es-MX" dirty="0">
                <a:latin typeface="Calibri" pitchFamily="34" charset="0"/>
                <a:cs typeface="Calibri" pitchFamily="34" charset="0"/>
              </a:rPr>
              <a:t>Una estructura de datos es una forma particular de organizar datos en una computadora para que puedan ser utilizados de manera eficiente. </a:t>
            </a:r>
          </a:p>
          <a:p>
            <a:pPr marL="0" indent="0" algn="just">
              <a:buNone/>
            </a:pPr>
            <a:r>
              <a:rPr lang="es-ES" dirty="0">
                <a:latin typeface="Calibri" pitchFamily="34" charset="0"/>
                <a:cs typeface="Calibri" pitchFamily="34" charset="0"/>
              </a:rPr>
              <a:t>Este es un facto clave que representa la organización del diseño de un software.</a:t>
            </a:r>
            <a:endParaRPr lang="es-MX" dirty="0">
              <a:latin typeface="Calibri" pitchFamily="34" charset="0"/>
              <a:cs typeface="Calibri" pitchFamily="34" charset="0"/>
            </a:endParaRPr>
          </a:p>
          <a:p>
            <a:pPr marL="0" indent="0" algn="just">
              <a:buNone/>
            </a:pPr>
            <a:endParaRPr lang="es-MX" dirty="0">
              <a:latin typeface="Calibri" pitchFamily="34" charset="0"/>
              <a:cs typeface="Calibri" pitchFamily="34" charset="0"/>
            </a:endParaRPr>
          </a:p>
          <a:p>
            <a:pPr marL="0" indent="0" algn="just">
              <a:buNone/>
            </a:pPr>
            <a:r>
              <a:rPr lang="es-ES" dirty="0">
                <a:latin typeface="Calibri" pitchFamily="34" charset="0"/>
                <a:cs typeface="Calibri" pitchFamily="34" charset="0"/>
              </a:rPr>
              <a:t>Una base de datos figura como un medio para el manejo de grandes cantidades de datos de una forma eficiente en algoritmos importantes como bases de datos.</a:t>
            </a:r>
          </a:p>
          <a:p>
            <a:pPr marL="0" indent="0" algn="just">
              <a:buNone/>
            </a:pPr>
            <a:endParaRPr lang="es-ES" dirty="0">
              <a:latin typeface="Calibri" pitchFamily="34" charset="0"/>
              <a:cs typeface="Calibri" pitchFamily="34" charset="0"/>
            </a:endParaRPr>
          </a:p>
        </p:txBody>
      </p:sp>
      <p:sp>
        <p:nvSpPr>
          <p:cNvPr id="4" name="1 Título"/>
          <p:cNvSpPr txBox="1">
            <a:spLocks/>
          </p:cNvSpPr>
          <p:nvPr/>
        </p:nvSpPr>
        <p:spPr>
          <a:xfrm>
            <a:off x="971600" y="4149080"/>
            <a:ext cx="576064" cy="998984"/>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dirty="0">
                <a:latin typeface="Bookman Old Style" pitchFamily="18" charset="0"/>
              </a:rPr>
              <a:t>De </a:t>
            </a:r>
            <a:endParaRPr lang="es-MX" dirty="0">
              <a:latin typeface="Bookman Old Style" pitchFamily="18" charset="0"/>
            </a:endParaRPr>
          </a:p>
        </p:txBody>
      </p:sp>
      <p:sp>
        <p:nvSpPr>
          <p:cNvPr id="5" name="1 Título"/>
          <p:cNvSpPr txBox="1">
            <a:spLocks/>
          </p:cNvSpPr>
          <p:nvPr/>
        </p:nvSpPr>
        <p:spPr>
          <a:xfrm>
            <a:off x="1609819" y="3194720"/>
            <a:ext cx="576064" cy="36632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dirty="0">
                <a:latin typeface="Bookman Old Style" pitchFamily="18" charset="0"/>
              </a:rPr>
              <a:t>datos</a:t>
            </a:r>
            <a:endParaRPr lang="es-MX" dirty="0">
              <a:latin typeface="Bookman Old Style" pitchFamily="18" charset="0"/>
            </a:endParaRPr>
          </a:p>
        </p:txBody>
      </p:sp>
    </p:spTree>
    <p:extLst>
      <p:ext uri="{BB962C8B-B14F-4D97-AF65-F5344CB8AC3E}">
        <p14:creationId xmlns:p14="http://schemas.microsoft.com/office/powerpoint/2010/main" val="179503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03848" y="1268760"/>
            <a:ext cx="3419872" cy="467503"/>
          </a:xfrm>
        </p:spPr>
        <p:txBody>
          <a:bodyPr/>
          <a:lstStyle/>
          <a:p>
            <a:r>
              <a:rPr lang="es-ES" u="sng" dirty="0">
                <a:latin typeface="+mn-lt"/>
              </a:rPr>
              <a:t>DATOS SIMPLES</a:t>
            </a:r>
            <a:endParaRPr lang="es-MX" u="sng" dirty="0">
              <a:latin typeface="+mn-lt"/>
            </a:endParaRPr>
          </a:p>
        </p:txBody>
      </p:sp>
      <p:sp>
        <p:nvSpPr>
          <p:cNvPr id="3" name="2 Marcador de contenido"/>
          <p:cNvSpPr>
            <a:spLocks noGrp="1"/>
          </p:cNvSpPr>
          <p:nvPr>
            <p:ph sz="quarter" idx="13"/>
          </p:nvPr>
        </p:nvSpPr>
        <p:spPr>
          <a:xfrm>
            <a:off x="1619672" y="2996952"/>
            <a:ext cx="6696744" cy="1612776"/>
          </a:xfrm>
        </p:spPr>
        <p:txBody>
          <a:bodyPr/>
          <a:lstStyle/>
          <a:p>
            <a:pPr marL="0" indent="0" algn="just">
              <a:buNone/>
            </a:pPr>
            <a:r>
              <a:rPr lang="es-MX" sz="1800" dirty="0">
                <a:latin typeface="Calibri" pitchFamily="34" charset="0"/>
                <a:cs typeface="Calibri" pitchFamily="34" charset="0"/>
              </a:rPr>
              <a:t>Estos definen los métodos de almacenamiento disponibles para representar información, junto con la manera en que dicha información ha de ser interpretada.</a:t>
            </a:r>
          </a:p>
          <a:p>
            <a:pPr marL="0" indent="0" algn="just">
              <a:buNone/>
            </a:pPr>
            <a:r>
              <a:rPr lang="es-ES" sz="1800" dirty="0">
                <a:latin typeface="Calibri" pitchFamily="34" charset="0"/>
                <a:cs typeface="Calibri" pitchFamily="34" charset="0"/>
              </a:rPr>
              <a:t>Existen dos tipos de datos simples los Estándar y los No estándar.</a:t>
            </a:r>
            <a:endParaRPr lang="es-MX" sz="1800" dirty="0">
              <a:latin typeface="Calibri" pitchFamily="34" charset="0"/>
              <a:cs typeface="Calibri" pitchFamily="34" charset="0"/>
            </a:endParaRPr>
          </a:p>
        </p:txBody>
      </p:sp>
    </p:spTree>
    <p:extLst>
      <p:ext uri="{BB962C8B-B14F-4D97-AF65-F5344CB8AC3E}">
        <p14:creationId xmlns:p14="http://schemas.microsoft.com/office/powerpoint/2010/main" val="369649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940152" y="3212976"/>
            <a:ext cx="2375176" cy="484232"/>
          </a:xfrm>
        </p:spPr>
        <p:txBody>
          <a:bodyPr/>
          <a:lstStyle/>
          <a:p>
            <a:r>
              <a:rPr lang="es-ES" sz="2800" i="1" dirty="0"/>
              <a:t>DATOS ESTÀNDAR</a:t>
            </a:r>
            <a:endParaRPr lang="es-MX" sz="2800" i="1" dirty="0"/>
          </a:p>
        </p:txBody>
      </p:sp>
      <p:sp>
        <p:nvSpPr>
          <p:cNvPr id="4" name="3 Marcador de texto"/>
          <p:cNvSpPr>
            <a:spLocks noGrp="1"/>
          </p:cNvSpPr>
          <p:nvPr>
            <p:ph type="body" sz="half" idx="2"/>
          </p:nvPr>
        </p:nvSpPr>
        <p:spPr>
          <a:xfrm>
            <a:off x="755576" y="1628800"/>
            <a:ext cx="3960440" cy="4290576"/>
          </a:xfrm>
        </p:spPr>
        <p:txBody>
          <a:bodyPr>
            <a:normAutofit/>
          </a:bodyPr>
          <a:lstStyle/>
          <a:p>
            <a:pPr algn="just"/>
            <a:r>
              <a:rPr lang="es-MX" sz="1600" dirty="0">
                <a:latin typeface="Calibri" pitchFamily="34" charset="0"/>
                <a:cs typeface="Calibri" pitchFamily="34" charset="0"/>
              </a:rPr>
              <a:t>No necesitan una invocación para ser creados. En estos se encuentran diferentes datos.</a:t>
            </a:r>
          </a:p>
          <a:p>
            <a:pPr algn="just"/>
            <a:r>
              <a:rPr lang="es-ES" sz="1600" dirty="0">
                <a:latin typeface="Calibri" pitchFamily="34" charset="0"/>
                <a:cs typeface="Calibri" pitchFamily="34" charset="0"/>
              </a:rPr>
              <a:t>En Java existen cuatro tipos destinados a almacenar números enteros. La única diferencia entre ellos es el número de bytes usados para su almacenamiento y, en consecuencia, el rango de valores que es posible representar con ellos. Todos ellos emplean una representación que permite el almacenamiento de números negativos y positivos. </a:t>
            </a:r>
            <a:endParaRPr lang="es-MX" sz="1600" dirty="0">
              <a:latin typeface="Calibri" pitchFamily="34" charset="0"/>
              <a:cs typeface="Calibri" pitchFamily="34" charset="0"/>
            </a:endParaRPr>
          </a:p>
        </p:txBody>
      </p:sp>
    </p:spTree>
    <p:extLst>
      <p:ext uri="{BB962C8B-B14F-4D97-AF65-F5344CB8AC3E}">
        <p14:creationId xmlns:p14="http://schemas.microsoft.com/office/powerpoint/2010/main" val="246112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4"/>
          </p:nvPr>
        </p:nvSpPr>
        <p:spPr>
          <a:xfrm>
            <a:off x="4800600" y="0"/>
            <a:ext cx="4343400" cy="5805264"/>
          </a:xfrm>
        </p:spPr>
        <p:txBody>
          <a:bodyPr/>
          <a:lstStyle/>
          <a:p>
            <a:pPr marL="0" indent="0" algn="r" fontAlgn="base">
              <a:buNone/>
            </a:pPr>
            <a:r>
              <a:rPr lang="es-ES" dirty="0">
                <a:latin typeface="Calibri" pitchFamily="34" charset="0"/>
                <a:cs typeface="Calibri" pitchFamily="34" charset="0"/>
              </a:rPr>
              <a:t>Carácter:  </a:t>
            </a:r>
          </a:p>
          <a:p>
            <a:pPr marL="0" indent="0" algn="r" fontAlgn="base">
              <a:buNone/>
            </a:pPr>
            <a:r>
              <a:rPr lang="es-ES" dirty="0">
                <a:latin typeface="Calibri" pitchFamily="34" charset="0"/>
                <a:cs typeface="Calibri" pitchFamily="34" charset="0"/>
              </a:rPr>
              <a:t>Es una unidad de información que corresponde aproximadamente con un grafema o con una unidad o símbolo parecido, como los de un alfabeto o silabario de la forma escrita de un lenguaje natural.</a:t>
            </a:r>
          </a:p>
          <a:p>
            <a:pPr marL="0" indent="0" algn="r" fontAlgn="base">
              <a:buNone/>
            </a:pPr>
            <a:endParaRPr lang="es-MX" dirty="0">
              <a:latin typeface="Calibri" pitchFamily="34" charset="0"/>
              <a:cs typeface="Calibri" pitchFamily="34" charset="0"/>
            </a:endParaRPr>
          </a:p>
          <a:p>
            <a:pPr marL="0" indent="0" algn="r" fontAlgn="base">
              <a:buNone/>
            </a:pPr>
            <a:endParaRPr lang="es-MX" dirty="0">
              <a:latin typeface="Calibri" pitchFamily="34" charset="0"/>
              <a:cs typeface="Calibri" pitchFamily="34" charset="0"/>
            </a:endParaRPr>
          </a:p>
          <a:p>
            <a:pPr marL="0" indent="0" algn="r" fontAlgn="base">
              <a:buNone/>
            </a:pPr>
            <a:r>
              <a:rPr lang="es-MX" dirty="0">
                <a:latin typeface="Calibri" pitchFamily="34" charset="0"/>
                <a:cs typeface="Calibri" pitchFamily="34" charset="0"/>
              </a:rPr>
              <a:t> Dominio:</a:t>
            </a:r>
          </a:p>
          <a:p>
            <a:pPr marL="0" indent="0" algn="r" fontAlgn="base">
              <a:buNone/>
            </a:pPr>
            <a:r>
              <a:rPr lang="es-MX" dirty="0">
                <a:latin typeface="Calibri" pitchFamily="34" charset="0"/>
                <a:cs typeface="Calibri" pitchFamily="34" charset="0"/>
              </a:rPr>
              <a:t> Conjunto de caracteres gráficos y de control del sistema. Operadores: ninguno específico. Funciones predefinidas específicas </a:t>
            </a:r>
            <a:r>
              <a:rPr lang="es-ES" dirty="0">
                <a:latin typeface="Calibri" pitchFamily="34" charset="0"/>
                <a:cs typeface="Calibri" pitchFamily="34" charset="0"/>
              </a:rPr>
              <a:t> </a:t>
            </a:r>
          </a:p>
          <a:p>
            <a:pPr algn="r"/>
            <a:endParaRPr lang="es-MX" dirty="0"/>
          </a:p>
        </p:txBody>
      </p:sp>
      <p:sp>
        <p:nvSpPr>
          <p:cNvPr id="5" name="1 Marcador de contenido"/>
          <p:cNvSpPr>
            <a:spLocks noGrp="1"/>
          </p:cNvSpPr>
          <p:nvPr>
            <p:ph sz="quarter" idx="13"/>
          </p:nvPr>
        </p:nvSpPr>
        <p:spPr>
          <a:xfrm>
            <a:off x="-1430" y="0"/>
            <a:ext cx="4573429" cy="6093296"/>
          </a:xfrm>
        </p:spPr>
        <p:txBody>
          <a:bodyPr>
            <a:normAutofit/>
          </a:bodyPr>
          <a:lstStyle/>
          <a:p>
            <a:pPr marL="0" indent="0" fontAlgn="base">
              <a:buNone/>
            </a:pPr>
            <a:r>
              <a:rPr lang="es-ES" dirty="0">
                <a:latin typeface="Calibri" pitchFamily="34" charset="0"/>
                <a:cs typeface="Calibri" pitchFamily="34" charset="0"/>
              </a:rPr>
              <a:t>Entero: </a:t>
            </a:r>
          </a:p>
          <a:p>
            <a:pPr fontAlgn="base"/>
            <a:r>
              <a:rPr lang="es-ES" dirty="0">
                <a:latin typeface="Calibri" pitchFamily="34" charset="0"/>
                <a:cs typeface="Calibri" pitchFamily="34" charset="0"/>
              </a:rPr>
              <a:t>Byte: -128 a 127. </a:t>
            </a:r>
          </a:p>
          <a:p>
            <a:pPr fontAlgn="base"/>
            <a:r>
              <a:rPr lang="es-ES" dirty="0">
                <a:latin typeface="Calibri" pitchFamily="34" charset="0"/>
                <a:cs typeface="Calibri" pitchFamily="34" charset="0"/>
              </a:rPr>
              <a:t>Short: -32768 a 32767. </a:t>
            </a:r>
          </a:p>
          <a:p>
            <a:pPr fontAlgn="base"/>
            <a:r>
              <a:rPr lang="es-ES" dirty="0" err="1">
                <a:latin typeface="Calibri" pitchFamily="34" charset="0"/>
                <a:cs typeface="Calibri" pitchFamily="34" charset="0"/>
              </a:rPr>
              <a:t>Int</a:t>
            </a:r>
            <a:r>
              <a:rPr lang="es-ES" dirty="0">
                <a:latin typeface="Calibri" pitchFamily="34" charset="0"/>
                <a:cs typeface="Calibri" pitchFamily="34" charset="0"/>
              </a:rPr>
              <a:t>: abarca 2*109.</a:t>
            </a:r>
          </a:p>
          <a:p>
            <a:pPr fontAlgn="base"/>
            <a:r>
              <a:rPr lang="es-ES" dirty="0">
                <a:latin typeface="Calibri" pitchFamily="34" charset="0"/>
                <a:cs typeface="Calibri" pitchFamily="34" charset="0"/>
              </a:rPr>
              <a:t>Long:  abarca una cantidad realmente grande de números. </a:t>
            </a:r>
          </a:p>
          <a:p>
            <a:pPr marL="0" indent="0" fontAlgn="base">
              <a:buNone/>
            </a:pPr>
            <a:r>
              <a:rPr lang="es-ES" dirty="0">
                <a:latin typeface="Calibri" pitchFamily="34" charset="0"/>
                <a:cs typeface="Calibri" pitchFamily="34" charset="0"/>
              </a:rPr>
              <a:t>Real: </a:t>
            </a:r>
          </a:p>
          <a:p>
            <a:pPr fontAlgn="base"/>
            <a:r>
              <a:rPr lang="es-ES" dirty="0" err="1">
                <a:latin typeface="Calibri" pitchFamily="34" charset="0"/>
                <a:cs typeface="Calibri" pitchFamily="34" charset="0"/>
              </a:rPr>
              <a:t>Float</a:t>
            </a:r>
            <a:r>
              <a:rPr lang="es-ES" dirty="0">
                <a:latin typeface="Calibri" pitchFamily="34" charset="0"/>
                <a:cs typeface="Calibri" pitchFamily="34" charset="0"/>
              </a:rPr>
              <a:t>: precisión simple de 32 bits</a:t>
            </a:r>
          </a:p>
          <a:p>
            <a:pPr fontAlgn="base"/>
            <a:r>
              <a:rPr lang="es-ES" dirty="0" err="1">
                <a:latin typeface="Calibri" pitchFamily="34" charset="0"/>
                <a:cs typeface="Calibri" pitchFamily="34" charset="0"/>
              </a:rPr>
              <a:t>Double</a:t>
            </a:r>
            <a:r>
              <a:rPr lang="es-ES" dirty="0">
                <a:latin typeface="Calibri" pitchFamily="34" charset="0"/>
                <a:cs typeface="Calibri" pitchFamily="34" charset="0"/>
              </a:rPr>
              <a:t>: Es un tipo de dato para almacenar números en coma flotante </a:t>
            </a:r>
          </a:p>
          <a:p>
            <a:pPr fontAlgn="base"/>
            <a:r>
              <a:rPr lang="es-ES" dirty="0" err="1">
                <a:latin typeface="Calibri" pitchFamily="34" charset="0"/>
                <a:cs typeface="Calibri" pitchFamily="34" charset="0"/>
              </a:rPr>
              <a:t>Boolean</a:t>
            </a:r>
            <a:r>
              <a:rPr lang="es-ES" dirty="0">
                <a:latin typeface="Calibri" pitchFamily="34" charset="0"/>
                <a:cs typeface="Calibri" pitchFamily="34" charset="0"/>
              </a:rPr>
              <a:t>: Almacena aquellos que tienen un valor de true o false.</a:t>
            </a:r>
          </a:p>
          <a:p>
            <a:pPr fontAlgn="base"/>
            <a:r>
              <a:rPr lang="es-ES" dirty="0" err="1">
                <a:latin typeface="Calibri" pitchFamily="34" charset="0"/>
                <a:cs typeface="Calibri" pitchFamily="34" charset="0"/>
              </a:rPr>
              <a:t>Char</a:t>
            </a:r>
            <a:r>
              <a:rPr lang="es-ES" dirty="0">
                <a:latin typeface="Calibri" pitchFamily="34" charset="0"/>
                <a:cs typeface="Calibri" pitchFamily="34" charset="0"/>
              </a:rPr>
              <a:t>: Representa a un carácter Unicode sencillo de 16 bits. </a:t>
            </a:r>
          </a:p>
          <a:p>
            <a:pPr marL="0" indent="0" fontAlgn="base">
              <a:buNone/>
            </a:pPr>
            <a:endParaRPr lang="es-ES" dirty="0"/>
          </a:p>
          <a:p>
            <a:endParaRPr lang="es-MX" dirty="0"/>
          </a:p>
        </p:txBody>
      </p:sp>
    </p:spTree>
    <p:extLst>
      <p:ext uri="{BB962C8B-B14F-4D97-AF65-F5344CB8AC3E}">
        <p14:creationId xmlns:p14="http://schemas.microsoft.com/office/powerpoint/2010/main" val="278571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3"/>
          </p:nvPr>
        </p:nvSpPr>
        <p:spPr>
          <a:xfrm>
            <a:off x="609600" y="2708920"/>
            <a:ext cx="3818384" cy="3006080"/>
          </a:xfrm>
        </p:spPr>
        <p:txBody>
          <a:bodyPr>
            <a:normAutofit/>
          </a:bodyPr>
          <a:lstStyle/>
          <a:p>
            <a:pPr marL="0" indent="0">
              <a:buNone/>
            </a:pPr>
            <a:r>
              <a:rPr lang="es-ES" dirty="0">
                <a:latin typeface="Calibri" pitchFamily="34" charset="0"/>
                <a:cs typeface="Calibri" pitchFamily="34" charset="0"/>
              </a:rPr>
              <a:t>SUBRANGOS</a:t>
            </a:r>
          </a:p>
          <a:p>
            <a:pPr marL="0" indent="0">
              <a:buNone/>
            </a:pPr>
            <a:r>
              <a:rPr lang="es-ES" dirty="0">
                <a:latin typeface="Calibri" pitchFamily="34" charset="0"/>
                <a:cs typeface="Calibri" pitchFamily="34" charset="0"/>
              </a:rPr>
              <a:t>Un tipo </a:t>
            </a:r>
            <a:r>
              <a:rPr lang="es-ES" dirty="0" err="1">
                <a:latin typeface="Calibri" pitchFamily="34" charset="0"/>
                <a:cs typeface="Calibri" pitchFamily="34" charset="0"/>
              </a:rPr>
              <a:t>subrango</a:t>
            </a:r>
            <a:r>
              <a:rPr lang="es-ES" dirty="0">
                <a:latin typeface="Calibri" pitchFamily="34" charset="0"/>
                <a:cs typeface="Calibri" pitchFamily="34" charset="0"/>
              </a:rPr>
              <a:t> es un tipo ordinal y sus valores se ordenan de igual modo que en el tipo patrón de que se deducen. </a:t>
            </a:r>
          </a:p>
          <a:p>
            <a:pPr marL="0" indent="0">
              <a:buNone/>
            </a:pPr>
            <a:r>
              <a:rPr lang="es-MX" dirty="0">
                <a:latin typeface="Calibri" pitchFamily="34" charset="0"/>
                <a:cs typeface="Calibri" pitchFamily="34" charset="0"/>
              </a:rPr>
              <a:t>Estos tipos son útiles, sobre todo por la facilidad que ofrecen para verificar automáticamente errores.</a:t>
            </a:r>
          </a:p>
        </p:txBody>
      </p:sp>
      <p:sp>
        <p:nvSpPr>
          <p:cNvPr id="3" name="2 Marcador de contenido"/>
          <p:cNvSpPr>
            <a:spLocks noGrp="1"/>
          </p:cNvSpPr>
          <p:nvPr>
            <p:ph sz="quarter" idx="14"/>
          </p:nvPr>
        </p:nvSpPr>
        <p:spPr>
          <a:xfrm>
            <a:off x="4800600" y="2780928"/>
            <a:ext cx="3803848" cy="2934072"/>
          </a:xfrm>
        </p:spPr>
        <p:txBody>
          <a:bodyPr/>
          <a:lstStyle/>
          <a:p>
            <a:pPr marL="0" indent="0" fontAlgn="base">
              <a:buNone/>
            </a:pPr>
            <a:r>
              <a:rPr lang="es-ES" dirty="0">
                <a:latin typeface="Calibri" pitchFamily="34" charset="0"/>
                <a:cs typeface="Calibri" pitchFamily="34" charset="0"/>
              </a:rPr>
              <a:t>ENUMERADOS </a:t>
            </a:r>
          </a:p>
          <a:p>
            <a:pPr marL="0" indent="0" fontAlgn="base">
              <a:buNone/>
            </a:pPr>
            <a:r>
              <a:rPr lang="es-ES" dirty="0">
                <a:latin typeface="Calibri" pitchFamily="34" charset="0"/>
                <a:cs typeface="Calibri" pitchFamily="34" charset="0"/>
              </a:rPr>
              <a:t>Puede tomar por valor uno de los pertenecientes a una lista ordenada de valores definida por el programador.</a:t>
            </a:r>
          </a:p>
          <a:p>
            <a:pPr marL="0" indent="0" fontAlgn="base">
              <a:buNone/>
            </a:pPr>
            <a:r>
              <a:rPr lang="es-ES" dirty="0">
                <a:latin typeface="Calibri" pitchFamily="34" charset="0"/>
                <a:cs typeface="Calibri" pitchFamily="34" charset="0"/>
              </a:rPr>
              <a:t>Mejoran la legibilidad y permiten restringir y controlar el dominio</a:t>
            </a:r>
            <a:r>
              <a:rPr lang="es-ES" dirty="0"/>
              <a:t>. </a:t>
            </a:r>
          </a:p>
          <a:p>
            <a:pPr marL="0" indent="0">
              <a:buNone/>
            </a:pPr>
            <a:endParaRPr lang="es-MX" dirty="0"/>
          </a:p>
        </p:txBody>
      </p:sp>
      <p:sp>
        <p:nvSpPr>
          <p:cNvPr id="4" name="3 Título"/>
          <p:cNvSpPr>
            <a:spLocks noGrp="1"/>
          </p:cNvSpPr>
          <p:nvPr>
            <p:ph type="title"/>
          </p:nvPr>
        </p:nvSpPr>
        <p:spPr/>
        <p:txBody>
          <a:bodyPr/>
          <a:lstStyle/>
          <a:p>
            <a:pPr algn="ctr"/>
            <a:r>
              <a:rPr lang="es-ES" i="1" dirty="0"/>
              <a:t>Datos no estándar</a:t>
            </a:r>
            <a:endParaRPr lang="es-MX" i="1" dirty="0"/>
          </a:p>
        </p:txBody>
      </p:sp>
      <p:sp>
        <p:nvSpPr>
          <p:cNvPr id="6" name="3 Marcador de texto"/>
          <p:cNvSpPr txBox="1">
            <a:spLocks/>
          </p:cNvSpPr>
          <p:nvPr/>
        </p:nvSpPr>
        <p:spPr>
          <a:xfrm>
            <a:off x="539552" y="1628800"/>
            <a:ext cx="8136904" cy="1800200"/>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just"/>
            <a:endParaRPr lang="es-MX" sz="1600" dirty="0"/>
          </a:p>
        </p:txBody>
      </p:sp>
      <p:sp>
        <p:nvSpPr>
          <p:cNvPr id="7" name="6 Rectángulo"/>
          <p:cNvSpPr/>
          <p:nvPr/>
        </p:nvSpPr>
        <p:spPr>
          <a:xfrm>
            <a:off x="547215" y="1675347"/>
            <a:ext cx="8147818" cy="923330"/>
          </a:xfrm>
          <a:prstGeom prst="rect">
            <a:avLst/>
          </a:prstGeom>
        </p:spPr>
        <p:txBody>
          <a:bodyPr wrap="square">
            <a:spAutoFit/>
          </a:bodyPr>
          <a:lstStyle/>
          <a:p>
            <a:r>
              <a:rPr lang="es-MX" dirty="0">
                <a:latin typeface="Calibri" pitchFamily="34" charset="0"/>
                <a:cs typeface="Calibri" pitchFamily="34" charset="0"/>
              </a:rPr>
              <a:t>Si bien los tipos de datos simples  estándares son aquellos proporcionados por los lenguajes de programación y son los mas usados ; el programador también puede definir sus propios tipos de datos simples (</a:t>
            </a:r>
            <a:r>
              <a:rPr lang="es-MX" dirty="0" err="1">
                <a:latin typeface="Calibri" pitchFamily="34" charset="0"/>
                <a:cs typeface="Calibri" pitchFamily="34" charset="0"/>
              </a:rPr>
              <a:t>subrangos</a:t>
            </a:r>
            <a:r>
              <a:rPr lang="es-MX" dirty="0">
                <a:latin typeface="Calibri" pitchFamily="34" charset="0"/>
                <a:cs typeface="Calibri" pitchFamily="34" charset="0"/>
              </a:rPr>
              <a:t> y enumerados). </a:t>
            </a:r>
          </a:p>
        </p:txBody>
      </p:sp>
    </p:spTree>
    <p:extLst>
      <p:ext uri="{BB962C8B-B14F-4D97-AF65-F5344CB8AC3E}">
        <p14:creationId xmlns:p14="http://schemas.microsoft.com/office/powerpoint/2010/main" val="339696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124744"/>
            <a:ext cx="7924800" cy="1143000"/>
          </a:xfrm>
        </p:spPr>
        <p:txBody>
          <a:bodyPr/>
          <a:lstStyle/>
          <a:p>
            <a:pPr algn="ctr"/>
            <a:r>
              <a:rPr lang="es-ES" u="sng" dirty="0">
                <a:latin typeface="+mn-lt"/>
              </a:rPr>
              <a:t>Datos estructurados</a:t>
            </a:r>
            <a:endParaRPr lang="es-MX" u="sng" dirty="0">
              <a:latin typeface="+mn-lt"/>
            </a:endParaRPr>
          </a:p>
        </p:txBody>
      </p:sp>
      <p:sp>
        <p:nvSpPr>
          <p:cNvPr id="3" name="2 Marcador de contenido"/>
          <p:cNvSpPr>
            <a:spLocks noGrp="1"/>
          </p:cNvSpPr>
          <p:nvPr>
            <p:ph sz="quarter" idx="13"/>
          </p:nvPr>
        </p:nvSpPr>
        <p:spPr>
          <a:xfrm>
            <a:off x="683568" y="3068960"/>
            <a:ext cx="7924800" cy="1180728"/>
          </a:xfrm>
        </p:spPr>
        <p:txBody>
          <a:bodyPr/>
          <a:lstStyle/>
          <a:p>
            <a:pPr marL="0" indent="0" algn="just">
              <a:buNone/>
            </a:pPr>
            <a:r>
              <a:rPr lang="es-MX" dirty="0">
                <a:latin typeface="Calibri" pitchFamily="34" charset="0"/>
                <a:cs typeface="Calibri" pitchFamily="34" charset="0"/>
              </a:rPr>
              <a:t>Son archivos de tipo texto que se suelen mostrar en filas y columnas con títulos. Son datos que pueden ser ordenados y procesados fácilmente por todas las herramientas de minería de datos.</a:t>
            </a:r>
          </a:p>
        </p:txBody>
      </p:sp>
    </p:spTree>
    <p:extLst>
      <p:ext uri="{BB962C8B-B14F-4D97-AF65-F5344CB8AC3E}">
        <p14:creationId xmlns:p14="http://schemas.microsoft.com/office/powerpoint/2010/main" val="108978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4"/>
          </p:nvPr>
        </p:nvSpPr>
        <p:spPr>
          <a:xfrm>
            <a:off x="4800600" y="1412776"/>
            <a:ext cx="4343400" cy="4302224"/>
          </a:xfrm>
        </p:spPr>
        <p:txBody>
          <a:bodyPr>
            <a:normAutofit fontScale="92500" lnSpcReduction="20000"/>
          </a:bodyPr>
          <a:lstStyle/>
          <a:p>
            <a:pPr marL="0" indent="0">
              <a:buNone/>
            </a:pPr>
            <a:r>
              <a:rPr lang="es-ES" dirty="0">
                <a:latin typeface="Calibri" pitchFamily="34" charset="0"/>
                <a:cs typeface="Calibri" pitchFamily="34" charset="0"/>
              </a:rPr>
              <a:t>Aquella en la que el tamaño ocupado en memoria se define antes de que el programa se ejecute y no pueda modificarse dicho tamaño durante la ejecución del programa entre las estructuras de datos estáticas se encuentran en los </a:t>
            </a:r>
            <a:r>
              <a:rPr lang="es-ES" dirty="0" err="1">
                <a:latin typeface="Calibri" pitchFamily="34" charset="0"/>
                <a:cs typeface="Calibri" pitchFamily="34" charset="0"/>
              </a:rPr>
              <a:t>array</a:t>
            </a:r>
            <a:r>
              <a:rPr lang="es-ES" dirty="0">
                <a:latin typeface="Calibri" pitchFamily="34" charset="0"/>
                <a:cs typeface="Calibri" pitchFamily="34" charset="0"/>
              </a:rPr>
              <a:t> (vectores y matrices), registros, archivos y cadenas.</a:t>
            </a:r>
          </a:p>
          <a:p>
            <a:pPr marL="0" indent="0">
              <a:buNone/>
            </a:pPr>
            <a:r>
              <a:rPr lang="es-ES" dirty="0">
                <a:latin typeface="Calibri" pitchFamily="34" charset="0"/>
                <a:cs typeface="Calibri" pitchFamily="34" charset="0"/>
              </a:rPr>
              <a:t>Las estructuras dinámicas de datos se pueden dividir en dos grandes grupos:</a:t>
            </a:r>
          </a:p>
          <a:p>
            <a:pPr marL="0" indent="0">
              <a:buNone/>
            </a:pPr>
            <a:r>
              <a:rPr lang="es-ES" dirty="0">
                <a:latin typeface="Calibri" pitchFamily="34" charset="0"/>
                <a:cs typeface="Calibri" pitchFamily="34" charset="0"/>
              </a:rPr>
              <a:t>Lineales:</a:t>
            </a:r>
          </a:p>
          <a:p>
            <a:r>
              <a:rPr lang="es-ES" dirty="0">
                <a:latin typeface="Calibri" pitchFamily="34" charset="0"/>
                <a:cs typeface="Calibri" pitchFamily="34" charset="0"/>
              </a:rPr>
              <a:t>Pilas</a:t>
            </a:r>
          </a:p>
          <a:p>
            <a:r>
              <a:rPr lang="es-ES" dirty="0">
                <a:latin typeface="Calibri" pitchFamily="34" charset="0"/>
                <a:cs typeface="Calibri" pitchFamily="34" charset="0"/>
              </a:rPr>
              <a:t>Colas</a:t>
            </a:r>
          </a:p>
          <a:p>
            <a:pPr marL="0" indent="0">
              <a:buNone/>
            </a:pPr>
            <a:r>
              <a:rPr lang="es-ES" dirty="0">
                <a:latin typeface="Calibri" pitchFamily="34" charset="0"/>
                <a:cs typeface="Calibri" pitchFamily="34" charset="0"/>
              </a:rPr>
              <a:t>Listas Enlazadas</a:t>
            </a:r>
          </a:p>
          <a:p>
            <a:r>
              <a:rPr lang="es-ES" dirty="0">
                <a:latin typeface="Calibri" pitchFamily="34" charset="0"/>
                <a:cs typeface="Calibri" pitchFamily="34" charset="0"/>
              </a:rPr>
              <a:t>No Lineales:</a:t>
            </a:r>
          </a:p>
          <a:p>
            <a:r>
              <a:rPr lang="es-ES" dirty="0">
                <a:latin typeface="Calibri" pitchFamily="34" charset="0"/>
                <a:cs typeface="Calibri" pitchFamily="34" charset="0"/>
              </a:rPr>
              <a:t>Arboles</a:t>
            </a:r>
          </a:p>
          <a:p>
            <a:r>
              <a:rPr lang="es-ES" dirty="0">
                <a:latin typeface="Calibri" pitchFamily="34" charset="0"/>
                <a:cs typeface="Calibri" pitchFamily="34" charset="0"/>
              </a:rPr>
              <a:t>Grafos</a:t>
            </a:r>
          </a:p>
        </p:txBody>
      </p:sp>
      <p:sp>
        <p:nvSpPr>
          <p:cNvPr id="3" name="2 Marcador de contenido"/>
          <p:cNvSpPr>
            <a:spLocks noGrp="1"/>
          </p:cNvSpPr>
          <p:nvPr>
            <p:ph sz="quarter" idx="13"/>
          </p:nvPr>
        </p:nvSpPr>
        <p:spPr>
          <a:xfrm>
            <a:off x="609600" y="1340768"/>
            <a:ext cx="3733800" cy="4374232"/>
          </a:xfrm>
        </p:spPr>
        <p:txBody>
          <a:bodyPr/>
          <a:lstStyle/>
          <a:p>
            <a:pPr marL="0" indent="0">
              <a:buNone/>
            </a:pPr>
            <a:r>
              <a:rPr lang="es-MX" dirty="0">
                <a:latin typeface="Calibri" pitchFamily="34" charset="0"/>
                <a:cs typeface="Calibri" pitchFamily="34" charset="0"/>
              </a:rPr>
              <a:t>Una estructura de datos estática es aquella en la que el tamaño ocupado en memoria se define antes de que el programa se ejecute y no pueda modificarse dicho tamaño durante la ejecución del programa entre las estructuras de datos estáticas se encuentran los </a:t>
            </a:r>
            <a:r>
              <a:rPr lang="es-MX" dirty="0" err="1">
                <a:latin typeface="Calibri" pitchFamily="34" charset="0"/>
                <a:cs typeface="Calibri" pitchFamily="34" charset="0"/>
              </a:rPr>
              <a:t>array</a:t>
            </a:r>
            <a:r>
              <a:rPr lang="es-MX" dirty="0">
                <a:latin typeface="Calibri" pitchFamily="34" charset="0"/>
                <a:cs typeface="Calibri" pitchFamily="34" charset="0"/>
              </a:rPr>
              <a:t> (vectores y matrices), registros, archivos y cadenas.</a:t>
            </a:r>
          </a:p>
          <a:p>
            <a:pPr marL="0" indent="0">
              <a:buNone/>
            </a:pPr>
            <a:r>
              <a:rPr lang="es-ES" dirty="0">
                <a:latin typeface="Calibri" pitchFamily="34" charset="0"/>
                <a:cs typeface="Calibri" pitchFamily="34" charset="0"/>
              </a:rPr>
              <a:t>Su principal característica es que ocupan solo una casilla de memoria</a:t>
            </a:r>
            <a:r>
              <a:rPr lang="es-ES" dirty="0"/>
              <a:t>.</a:t>
            </a:r>
            <a:endParaRPr lang="es-MX" dirty="0"/>
          </a:p>
        </p:txBody>
      </p:sp>
      <p:sp>
        <p:nvSpPr>
          <p:cNvPr id="5" name="4 Marcador de texto"/>
          <p:cNvSpPr>
            <a:spLocks noGrp="1"/>
          </p:cNvSpPr>
          <p:nvPr>
            <p:ph type="body" idx="1"/>
          </p:nvPr>
        </p:nvSpPr>
        <p:spPr>
          <a:xfrm>
            <a:off x="611560" y="764704"/>
            <a:ext cx="3733800" cy="574675"/>
          </a:xfrm>
        </p:spPr>
        <p:txBody>
          <a:bodyPr>
            <a:normAutofit/>
          </a:bodyPr>
          <a:lstStyle/>
          <a:p>
            <a:r>
              <a:rPr lang="es-ES" sz="2400" i="1" dirty="0">
                <a:latin typeface="Times New Roman" pitchFamily="18" charset="0"/>
                <a:cs typeface="Times New Roman" pitchFamily="18" charset="0"/>
              </a:rPr>
              <a:t>ESTÀTICOS</a:t>
            </a:r>
            <a:endParaRPr lang="es-MX" sz="2400" i="1" dirty="0">
              <a:latin typeface="Times New Roman" pitchFamily="18" charset="0"/>
              <a:cs typeface="Times New Roman" pitchFamily="18" charset="0"/>
            </a:endParaRPr>
          </a:p>
        </p:txBody>
      </p:sp>
      <p:sp>
        <p:nvSpPr>
          <p:cNvPr id="6" name="5 Marcador de texto"/>
          <p:cNvSpPr>
            <a:spLocks noGrp="1"/>
          </p:cNvSpPr>
          <p:nvPr>
            <p:ph type="body" sz="quarter" idx="3"/>
          </p:nvPr>
        </p:nvSpPr>
        <p:spPr>
          <a:xfrm>
            <a:off x="4788024" y="764704"/>
            <a:ext cx="3733800" cy="574675"/>
          </a:xfrm>
        </p:spPr>
        <p:txBody>
          <a:bodyPr>
            <a:normAutofit/>
          </a:bodyPr>
          <a:lstStyle/>
          <a:p>
            <a:r>
              <a:rPr lang="es-ES" sz="2400" i="1" dirty="0"/>
              <a:t>DANÀMICOS</a:t>
            </a:r>
            <a:endParaRPr lang="es-MX" sz="2400" i="1" dirty="0"/>
          </a:p>
        </p:txBody>
      </p:sp>
    </p:spTree>
    <p:extLst>
      <p:ext uri="{BB962C8B-B14F-4D97-AF65-F5344CB8AC3E}">
        <p14:creationId xmlns:p14="http://schemas.microsoft.com/office/powerpoint/2010/main" val="11269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64288" y="2996952"/>
            <a:ext cx="1514128" cy="580926"/>
          </a:xfrm>
        </p:spPr>
        <p:txBody>
          <a:bodyPr/>
          <a:lstStyle/>
          <a:p>
            <a:r>
              <a:rPr lang="es-ES" i="1" dirty="0" err="1"/>
              <a:t>array</a:t>
            </a:r>
            <a:endParaRPr lang="es-MX" i="1" dirty="0"/>
          </a:p>
        </p:txBody>
      </p:sp>
      <p:sp>
        <p:nvSpPr>
          <p:cNvPr id="3" name="2 Marcador de contenido"/>
          <p:cNvSpPr>
            <a:spLocks noGrp="1"/>
          </p:cNvSpPr>
          <p:nvPr>
            <p:ph sz="quarter" idx="13"/>
          </p:nvPr>
        </p:nvSpPr>
        <p:spPr>
          <a:xfrm>
            <a:off x="606975" y="1556792"/>
            <a:ext cx="6266656" cy="1972816"/>
          </a:xfrm>
        </p:spPr>
        <p:txBody>
          <a:bodyPr/>
          <a:lstStyle/>
          <a:p>
            <a:pPr marL="0" indent="0" algn="just">
              <a:buNone/>
            </a:pPr>
            <a:r>
              <a:rPr lang="es-MX" dirty="0">
                <a:latin typeface="Calibri" pitchFamily="34" charset="0"/>
                <a:cs typeface="Calibri" pitchFamily="34" charset="0"/>
              </a:rPr>
              <a:t>Un dato de tipo </a:t>
            </a:r>
            <a:r>
              <a:rPr lang="es-MX" dirty="0" err="1">
                <a:latin typeface="Calibri" pitchFamily="34" charset="0"/>
                <a:cs typeface="Calibri" pitchFamily="34" charset="0"/>
              </a:rPr>
              <a:t>array</a:t>
            </a:r>
            <a:r>
              <a:rPr lang="es-MX" dirty="0">
                <a:latin typeface="Calibri" pitchFamily="34" charset="0"/>
                <a:cs typeface="Calibri" pitchFamily="34" charset="0"/>
              </a:rPr>
              <a:t> es, en realidad, un conjunto o estructura de datos que engloba una colección de datos del mismo tipo. Pueden ser unidimensionales, denominados también vectores o listas, o multidimensionales, denominados matrices o tablas. Los números o valores que identifican a cada elemento particular del </a:t>
            </a:r>
            <a:r>
              <a:rPr lang="es-MX" dirty="0" err="1">
                <a:latin typeface="Calibri" pitchFamily="34" charset="0"/>
                <a:cs typeface="Calibri" pitchFamily="34" charset="0"/>
              </a:rPr>
              <a:t>Array</a:t>
            </a:r>
            <a:r>
              <a:rPr lang="es-MX" dirty="0">
                <a:latin typeface="Calibri" pitchFamily="34" charset="0"/>
                <a:cs typeface="Calibri" pitchFamily="34" charset="0"/>
              </a:rPr>
              <a:t> se llaman índices.</a:t>
            </a:r>
          </a:p>
        </p:txBody>
      </p:sp>
      <p:sp>
        <p:nvSpPr>
          <p:cNvPr id="4" name="4 Marcador de texto"/>
          <p:cNvSpPr txBox="1">
            <a:spLocks/>
          </p:cNvSpPr>
          <p:nvPr/>
        </p:nvSpPr>
        <p:spPr>
          <a:xfrm>
            <a:off x="6503" y="6283325"/>
            <a:ext cx="3733800" cy="574675"/>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s-ES" sz="2400" i="1" dirty="0"/>
              <a:t>ESTÀTICOS</a:t>
            </a:r>
            <a:endParaRPr lang="es-MX" sz="2400" i="1" dirty="0"/>
          </a:p>
        </p:txBody>
      </p:sp>
      <p:sp>
        <p:nvSpPr>
          <p:cNvPr id="5" name="AutoShape 2" descr="data:image/png;base64,iVBORw0KGgoAAAANSUhEUgAAAOsAAACICAYAAAAGahwhAAAAAXNSR0IArs4c6QAAAARnQU1BAACxjwv8YQUAAAAJcEhZcwAADsMAAA7DAcdvqGQAAEWvSURBVHhe7b0HeBZHlu/Nc+/du7vffrs7Ox6PJzjhcSKZYDDBmAwGE0XOwWRMFjkKCYkcRM5ZZCQRBQIUQCQRJCSEEEkBoRxRjr97qvt9lRAgjz2APF3P80e8XaGrq+p/zqnqqtMVMrOyMWDAwNuNCiqUFmHAgIG3CwZZDRgoJzDIasBAOYFBVgMGygkMshowUE5gkNWAgXICg6wGDJQTGGQ1YKCcwCCrAQPlBAZZDRgoJzDIasBAOYFBVgMGygkMshowUE5QTsiaQy56yC41/kXIJc+Uzxxys0tLZ6AQhW2Wn5tTSvzbAfN4yPkn6s+XkzU7T++4/FyySot/LcghKzudp/4eBAZHkpSRQ3aZOkgRPI/4axc4tc+B3Xv24Hz5Lk9TcsnO+YWDMDtfGyhI+aXG/yORI92h3fpnPkNBnUsJ0r96GikzI4XwgDOccb3O44RM7dov7/ucUgRAnv4cEvPzypf65GQRddeLuw+CiU8v63go/3ghWbOkkzLSEnn6wJPb4c9Il1GS9QYaJSs7l5z8WI6N+JCZ649yP0X6N7f0tEUhfUpWrAt2Ft9Ru1Jt6tatS5f5+7gZk0++eXD+PZB2yU6NwT/wATeDEzXivy5BliX3Sk+OIPi+F3eiMmSQlo2wWTm5pD+LJMDtAPv2H+SgozMnTzpx6MAB9h9x5vLjZNKlwXKEPVnJj9k3qoIMjMasvJVMRl7+LyODInt2mgjbC5w5cYfg+AztObKzEwm+eJtHYYmk/qw2VCI4g3NTqjF9wWpuJiq+l5but4cXkDVHl3rpDzm5+E/8eDTSJAVVUNpEOtb0q7AjpQNMiXJUB2l2Sn6BuaKHolK0UNqaQ3GTpqgJm43H5MpYbzleSFZzBcwhv3jZuXLvwK31+Xb2DA6GmdLItTINPLEoSoa8HBVnqlPqZUZPtaXL5gdanB70++vPraojQkH/rxZ087uw3XJM9zKnLyqAnleCqs1NCSNOsm3+p4z3KFLHlwofRcJ8UiJvsGvUN3xTuwaVPnhXOv7PfFZLhFjT1sw5/YRU0XR6ien47u9J3342nHyUSkauqV2lTVS15GexULTPnqu31Cs7J4+cnAgcB/+FP/+v1iz0jCFNi7vFur/1ZNm2m0TIzzwRyiVbPa+YGV483tumPvOWrueWiaxS/RIh/2cIgPKB58kqjZadkUr0g8sc3LmSaf3epcXk9ew95MyRo8c4HhhDenoacSE+uN2NIjlDOklpm6wskiMDcbsVSmxKOmkJYVx6mkLKk5ucOnqEQ47H8I5IFZKpztPnoAn+5zjpKHGHHXEOjCNNRHuuxOkdk03EhfMS78gRp93Mbv8+Uzed5nGq1g8ySmK47HGaw4cPS9keBMWkChHUwDL3Wj4XxtXBbukegk1XZKi9ugPVoMxP5s4tTxxV2YePcOKSH6HJauAlE+x3hdM7rPnBojcNhq/E2Vna5fB5LvnIIJR2SIsN4kHYPaKSkgm56cKhI0fxvB5Akozk7OwM4h4/4r73I2KVcJP06YmhPHrgTVBslvzO1dolKzGMm06qXQROZ3ALiCMzM5HQAA/2rZ/GyF4f0H6uA87SNodPnOHs4wStrJc+m6lseEaggx1//WQdlzK1C4oV8mxZpMQ+4KKTE84n3bhwLZw46VtdM2aRnhpPyOUIktPCuX7qqNTNiaM3okhRlo/SjFJ4XoI/ridEY2v1FsEal6ndM1fIemzU3xjc9TsGr77DowR11ZdNVftjv9OHSK0SuURd8uDUEb3NnS5KG6VJX0rdlMDJl76Nve7FmSOOODkfYn73zxm/cCt+SVpmubcvV845Sl7J7+SG/5NkGQ/5BULxt4DnyJqVK82SFs3NPaOoVb0Sn/zl//JOxSpUr1GLmvWb0GLXbVJTY7m960c+bLaKy5HpeoekRXF5ZTM+HOSAX3Qy8ZeW85cR85lrO5hmDWtRq9IHNBvriF9UtiYhk6OcsPqxJnW+krhaVfjroJmaIMiUyGzRkimPdmLboB51qqn46nz6x39j+Dp3wjJU16QSvH8pzb+tS9VaEv9lI7rPPMetWNFbefEEenly+sRWplT7AIt2Y1jjeIITx6/iHyJm3UtNLmUdZBJ/xYkJnb+nSm0pu2ZNWk2w52y4Mp+fcHrxWFpV+4x33/sL//NBJambtEvNPkxa6kOy1CzBazqTxzVk5ML1zBjbllpVPqRmm15s8k+X2ESuLZjHjLpz8cxWzyHpb67EbmZNprllab9z4u5zYf5wLCpW52tVdn0LBm0JJCv9Eafte1O9yid8+Od/44+fVtfqVrOFBb2PPpAxLYR7hdWgKefsGHxF2Pz1k1W4J2VqAi5brU3kyXMHHGZCg5pU+7wi7/33fFyi0siSAS8iTgSxG4v/NAJrazsGNWlAjZpf8mHLCTgFxJKlhGeKaM+5g6hepwY1pd41PvkDHaafxD8uW9otiuM/fYbdmmUMG7oJz4AIue9dNlcbwKpdOlkznuxnSdNvqVdV7++Pa/Vguosfkh2R72SGOrH6h0bUr6Lia/LZn/6DXtYO3FNqOjuS09t60KKhqT8+rcYPw/fgGZ4pFs4rhFg5wnNk1aFrvtykQI4vqcgwpzCZJZiCmHd5MqBjbx9ibI3vWXUtRotLj7zK8hbVGXskkGTJn3Tejnc/rsxnS9yJU+yMPsvEyq1ZeTaUxJwUzk/7lmZb3ExSFfwWNaHN3IN4Rwnh0u+xanB9hmw6S4gm/dM4O7GSmMEneSidkxdxiHHfT2TTmSgtL1lXGNRgGFO235T5zz12Du/KtzWr8PF/yqB+90O+rC6DuuZ4Vh0PIVVMwhdLWzXqnuDYvgeWfbdyTy9dC3oeIbP6kXCRcTMW0HPzXS1OhTzRAOoxE30WMaje/+Hfag9nYYBcSHFjzvD+NBnnRaaYmDcW2zLnOxsumsnqs5pFc+sx+4Lkzonn8trRWFSyYF2Rm6sBp2sXNWiPs82uKpZuivx6KPOqrbLBs6Lx2T5PyGqPW6LMe4suHmo2ejbxt/Yy8KNluIY/k75VZM0hNeYMNr//iCqVVuKhpJIYr6cmVOL7NR6EJqUSccSSz6ovx/mxaaQEHqF1rWZMPOxPrDzXqTGfYbv3Ehe2z8LO4zqPMgPZWWMAq/fcJjYjnC09atNnmTP3tMfK486a9lTqOoOdvs+kShFsH9+U/ot2c1t+qnDJqj5WSzfgl5FHwuGRNOsxlRWXlU0sIXQfg+p2YtD880Qq+V2WqU85wAvIKqatPHNGrB9OCz9myKGHPBPBrwakWmRSU7rs5HA819WizYYbxKSnE3d9Hb3rbcUrIl2aOp1ot+VUHLBHNK82QyEr7TGHh37IjAPXCYu5xtKKY1mw9gBHz7pyxsWFU6tH8d8/rOBgQAIEbOLLvhvZ5x+v5c1HOnv8l8xTZJWxEH9yMD1n2LJynytnXc9w5uxxFlm8y5gF2/HXBpIKERxpWYUp47cRqCSPBGWulfashRANky/az7ovvRr1YMZOV1zP+RD0VEkMMWNVGlVQtBtjps6n+/rb6pdmuqt2UWRNuDqb/gNq03/nEy0OwnGz38WiiRcRQ5+bS+yY22h+EbKuYbEaeFdV0hPMm9Sa2gtuau2fk6PMU71sVT/1GCkPnNhkU4UJZ+RBleApEv9KvIqsYqrnSx2jru1mwMdFySqaNeI8yz4exJ7rsWLXqHJSCDo0lA9nH+F66F0ch3zAsK2XCNe7W6vXrc2f0W/jMe7GxnF67OfYOnjx9M5p2tgcxi30Enu+GcwaBz8S7u2hZnVrlpwLF7Eg40w9aMYFZlazZs2+h+RF7qfBwJUs9VSzWxWy8Jhdl7lLtxAoZv3R1g2YPnord1SjiVWmwvVlzbCyscYrVn78RhagXkxWEeNp0b4csfuA4Y6PZW6qBoYpXi0bZj8jzGMNNdtt5npYOL6bBjD66H0hrjROTipRiqz9d3JBOlyFrIwwnEe8z6CN7jwKdGbYh9WpXPkrqlf/imrVqlFNtF+toTu48jSdfD8h68BNQtY4LW++kP/8pMrYbD0pEhmC9nxNvW8+ptJXNan+VTWqVpNyatZi6jYPnkg9ZQxLCONAi8pMGrsZf03Yl3FQayQK4/i8YTSRun312Q/0GXeMG2Gp+rxQlR1xjpFTbem60V8lLnj3q4ZJ9MXpzLZuz4obKkafb+WINaIvzMTjvWQhVo0X4KVpMSFfwGbsbevpZL2/E8vptfnOSdkbzy+QqCxJQUfYaF2JSeekXcX0LTNRFV5JViWsUoi4uov+pZJ1IDuvRGnmvtjlPHIazl8Hb8X9gb8miK2d/YiWtlaLa1k56VxfWZFea44SECdkFc1q43CRsMwsLotVssf7MIu/Hs7GvULWu7v5qssaNnvHqJJFQMk/z9wY8eUcFu9VZD3At0NWCVmfavEqXJnXAOtlm8WYTsSpZW8WzjjGIxUhAk5p5quzvmPWFCsuqiH0z0DWjBh/HG0/p+PWIKGLOahFHGUO5vAs3ItN9fsw86AzS0dMxeVBvJiZkiQ7RSfroP1cN1kmubGe2P3wFYtP3SUqzB3LL0di5xamm5VFgjb3ur2JWj8sZLePribz4j1Y2e0DJq8/Q7CQNeRQC9pbLsSlcOXIFMwrl6oSIexvXhnLMZu4raR9WTtMmQ1FQ+x+en7VmaYjPUQzSjEqOs6DCT9Np/vi61oSPeirpYqss+a1Y7m3+qWv0qrXYPJHQiJX7abLnHU6iptKQzw+OZlhIxpirS7EXMZ+QV/q253RtVdB0N/nqjGc+vAoa2fXoP8RsUDM4aWrwUXwUrKaTHwJz/wOMviTNXglqWdQQcj6VMhacTD7b6doz0luNOdtf6DasrPciwrlzPjPaTpRzFiTZiUjgGUdajBggxuPU+JwGS1k3SNklYGUcnUOY1fbMPLdvmw+FEBCmDOt/9wPy333CsZZzmU76tWYhu0p0aaxh2lpYcXiMybNmuLLlkFfMtZ2O2pkuvWvTJ8+8/EwjTWEwus7NuCnkRu4I/XJL8OrvvKAF5I1S7RnXmokV/eMoXrnmew8dRY3jwtceCzGnKifbBFgeRlJBB4ayF+af0fnJVdISs0RySyaLStVLMVlfNR2JvaHz+Dh4cqeaX2pVX81J4LVqm0M52xaUG3UDLYec+PiBQ/Ou7lzQ8pOFbLkxF/EtlFXRlpt55iHB46rWlH3kwr0XXmOUGWHhrnQr3lvus7cxrGLF7ng7i757/AoKlVfQNLIGsyeBh8xethafMpKViFVdlocAT7XOHfejfMXLnLxuD09Wkxj6NKbJMuz5Uq75IsgODZ5HP3aTmKz1M/z/DV878Vrgz3aYyJTZjZn4dVCsupQZM7g7s6pTKnbHCsnyXd2D5P6fMJ7NetjfVmlT+aWwzR+rNeY+Xsk3v08Z90uc02EYLoivBIUCQEcWjGEmr0XcdRT2u3CFa4+SdYEQrFnKQ0aWaO4uWkmv3tvKWcTTGRVZWemEx/mh6enC4fXTKHxfw5l0aHTnL8UQlxOFs/E9F/6QVtmrnPmtDyzy64p9Pn6W1afeYJ0OxGu82ha9Sem7zgu48SDM6umU+Ob1TKtSSQnPxqnH//M7O3uhGhsfMAey3Y0qPA1c/cHkiBTljN9m9Kz+xy2HJPn9jzFouH1GWp/gNtCwPwcH1a368WQcfYckbJPbe1Jky/+D+1n7uCeTM+SLo/Dol9rhi8/Ink9cFs7gRaDbFjqIRaK9FlJC6W84oVk1SStjJ+0OH8chlenWuXKVKpRn++2epOQkUueGrT52ST476D3O5VZdDaSFCFwjth7+WICxbot5i8ffcLHn39J5SpVxcxdzpmwNH0uJmlylWS2asm31aRcVbag38bLhKYoMogOurSYjk2/0q73WuvFWYfe7HXzJPiZHk+ICwMsmhbkrVTZko0y50lX8zghfH7+U1yGdGLJgsPcS5c8ZZGuuZIu7jo2ozsXKbcZ41a4o2ag+aZpgCYLws+xZEwTMeVVmm6MW3SLJLl30k17Vq8fzU5/VYcSGk/KJz0Ep5Wj9HydxjFy+xqObB3ImutZJvM9iQDHBXQ0379WW/qsvskzidRe7UiapIeurOxuim/Ylm5O98u0GqymL/lZcQQ6rad5mz1cS84kW3ttI0IoIwH/fT9Rq3plqVsVmVpUlb81+LreRi4lZ5CW5M6i996nYsUv+FLFV6/FivMRpAhR86Q/c3JzhLBzaNagql6vKj+y1Ttae6eamy19bdOWDcev81T1hVwLcuxCqwYWLD4dIkJQPXcwJ/p2oLHpuStP3cnFaLVCLs8tQirDdzODOtTW4jotOs3J/SM56HKQO/FaZqIvTeHHtqY2qTycxYdCNOskt7R2KKd4CVl1qB1E+iJHEckt13RjMZ3QU3b0qrUeT/UOVa6q1wD5WSYzuN8OPJ88k+bWB1rR3T5qV42+OKLKLVG++q0WV5TEV2lVXhkQ6rc5PrtIvP4u0Jy3EFk5kkfuUfJ6WaBpG/V/+Wu+V7F4dc38PEXvrT3nS+aSRePVPbT3zoXp9fYuEl9KOQV9otqpRFxZoO0KE3KVnlfdU55Zmw/r95B/TXPWAey4HKnNWdWiWrHnVHUy5Skow9w+AvWcepz5tzl9kd8qvfZb/qrf2v2L/DaVVzAe5HfBvU3pi/4ure3KM15JVr2hlOQ0QRohI/0ZEYHXcHfZxrQ+tbF0ukdihjIRpbFMZI08u4j3emzDM1yffeWWMjj0DissuxghtAYvvK46qGhnq3qpDimoV5GON0OVr7a2Fb32ajxfbkmimtOp8p9LU1DXkukLoZNF8qnnLyW9eTC++P7q3qZ4rYyicWWAlFeUSIXXiz63GWozhZqzurLwj73YdjkatYksXybvzz1jiXoXeybVF0WfQ0v7fJqC/CXrp9VZjyt1PKjyCsZp8XJ/KygDWYtCX9lMS7jL/mFV+KLaV3y9xotYMYuFqXoaIWuezFljr2yn+RRHvCNSxHQzLfwYKIdQ2xXVnPUK25pNw/FWDM9kDPwznXZ5W/AzyWpGlmjXdFLTM0jPUpK9pOQ3YMDAr42/k6xFzbAXEFUI/JwpY6AcQ/ryN2pelhf8nWQ1YMDA60aZyKreuZqDMVcxYODN4JVkVaupWRnJhN65g/+dEGJSszQTt7S0BgwY+Mfh5WSVeWleThLBbvNp+6dPqVZzPE7BaWRqy+elpDdgwMA/DC8hq3oZnk9yiBtru33J4J2+hMelkSHXS09vwICBfyReQlb1MjyDKD9HbD8ewN57+lbBXPPJGwMGDLxWlIGsTiz4aAgHAp+RlmeYvwYMvCm8mKzaeak84v2PMPcvQ9l/zyCrAQNvEqWSVb34zkhPJenpfa6f2M5odfIiLp1M5SmiRFoDBgy8HpRCVnUMK5uEICesKtWkzoi9XA3SfbsWO11iwICB14pSyCowadbkiAfcPCma9ZsNeMWlGZrVgIE3iNLJqmDMWQ0YeKvwYrKWWA3eb6wGGzDwRlEGsjpiW3EA++9nGO9ZDRh4g3gJWfUdTInBbmzpXZUlLiFEyLxVOUsrPb0BAwb+kXgJWQXZeaJJkwhxt6Pz+19oe4MdHxt7gw0YeBN4OVkF+qmbZ4TeDeRuYBixxqkbAwbeCF5JVgXjPKsBA28eZSKrAQMG3jzeMFlzNNeTucq3T6nxrwkyN/8t+pk18NvCGyZrNhmZWRpKi3s5FNF/LYL93DrovoUNr44GXifeEFlNRMvwYUez+lS3WIXbk1Ty3oB/YfUJ//Bzo7HaMJ/jj/Kf/+SFAQNvCd4cWYUkudnXWPnBO/xr9VkcC1ZfJzN/REi5OhWI5irwsq7MVFN+sVoh9TKLOqxj75lQ7Zsm+drrpLJrOrPXexXCnNszzHoku7VvIyuy6ppT9+6uTGSpizmfShJ/DZul6xm/P0j90r8zow46mMsv4Zm+tNdc+v0N09tA2fGGyCpQgzQzmYiAAPyCIohPy9LIaY7XP6VgImim/tscr61OJ7ow5tOZrNwbiPrS38/6AJEiipSlylZf8ww52oWf7MaxT/vaeOF9NBNd/irBUSAI1MJ4hCtDx8+mvf0tES+F32ctKFsTLGbTWid+ScJqZNXSFb9uwMCL8PrJKmoxJzuLp66zaV6vGl/VrsM3K89wPylb/7K6IkbOXQ513oW7qyM2vVpRo1IlKvVYw9ngNDFTwzjRpwNNvviId/71Xf70/qd8ob4cVqkjtkfuECsaO++lWyJzhWC5BO4dT89vpFzJ+9kH/0XVgVacCFFkFS0dfx3bMZ2lTIkX9J2zmTuivvPzQzlpN4LGn3/E79/5I//150/0r8FV6sa4hbeI095wpRG004aBpryV6vbB8sADTShopFZfcsuP4dL6sXT7fhCb/LMN09tAmfD6yapMXPmbEhXEVS93Dtm04Xcz9nDpqfbJbCGrkDn/Fus+q8YXfx6M9e5zXPByYPLnVZiz2pMnWRnE3r6J9+kV9PzbYCxt9nHay4sL7te5F55Emkljln5vNUeFGI/RtLUUgm07i5fkPbywCb1nTeLQfUW2MFxdzrBvpytXrlzhyqlldGkyjoELb5JMBjGPAvA+Zk+XPkNparmDi5Lfw/0GfvcTtb3TYS7WzBj4A1O2eOll2w2kaddOTPSK155P+0YqEbjM/J4v3v0Gq6vajutS62rAQFG8AbLq0D73LyH29Bg+tTuAV3i6iazK/L3FxmrtmDDbhSBtcMOtBV8ycMkOrutfspfxfZHp1Rey9Xi4prW0UPAV7xdAMTXnNms6jWW0jYv+WXsJsa49RDOORSxqCWlExiSRWvCp9xgO9Z7IhD47CTBdIeUKE2Ytpte2B6YLppDiy9L+I2nUayca71XI8Gb9iPH0G3AG9ZH9HCWsstOJCwvCz+cuYWJRGPNWA2XBGyOrmtvlZGUS4jSCT2wPcKkEWTdUFRPRKRDRR3Id/HfVpN/qbVw1fameJFcsq1mz9mAQSfKzTHNWRfzsC8ypN5+FS25r3xlVIfRYV0YXzFmFc3eWMqV3dapWrUa16lX5/J2q9B57AFM0RJ5n9BQbuq33LZyzqv/EuGM5fi6tbH3065qgCeHolKX81OaQJhz0euYUCpjfyCf0Dfzj8cbIqhaJ1NwyzHkkn9gd5HJEpozc/CJk7c/qvbeJUgNaRr7vlhr0X7Wda5HqgoSkM0yoasO6ww94Jj/ztdXj0u9VAI2sXsxraIPt4lskaAVB+IlujFkwlv2KTU8OMe77zrQdvAqnc+c4d/4wi9r0Y/LgXfjrycWKPccoRdYN+hX1XVptlTjhIlP7TqbRKA9NEOQpxmb6svLHqTRs7yQGdqFQEVmlhTzzpzINGHgF3hBZc/RP/UuIOD6KTxYewTtGf42irZwKWddX6ccqhyJk3VydfvbbCsian+vL6q++ZvbCMzzRL2mkKf1+ZkhB+Q/Z1aIRk0dtQXvx8sRJyPmffNhtGqdU2f6Ladp6CEMdtDuL2l3NyFof0W6ISbOqemf7smLASPoO2U+ouiYhV13PjeTU2O60qTEEh3D9eoy7HeN6tGGcU5zMaZXlIEIqP5Yb26bTss0gJl+JJl/NZUutrwEDhXjtZNVewWRGcnbeDzT5ugaVP/pvKrz7AZ9WqU7NhScISFSnaH1Y82lPVuz2QeOmEMFnYyV6Lt/CFWUGy+DOzs8k7vg8WtaryRfVa1KzZjcWOd0l7qWrwUpI5JB4YTV9m9fmU5VvyAymzurNCFt79in2pgWye5gFdT+qTK2aNfnBsju9a1swedBO/FRdRCCISCDObQOjWlXlU0lTq0ZvLJf6iqbOJyP8JifG96L1Z6pOUrdGrem324PobNMhCM1dzjNurx7AlxX+hxqDz6EeKafU+howUIjXTlb9eF0KoTdOc9zJCadjLriePIGz/P/IrWBi08REzEki9ModQp4mkSrp1TvOhLBr+IeEE5+mfqtyhME5CVzzOouToyNHHM9z63EcKUozv8wczs4Trj/D78YFnFW+Kw94EhNORFQ4T0RQZOflknzPB6/jR6VMR8743iHIN4TwgCckqLpoZci9s+MI8jmnl+HoxhXfGFLEtlX2QfrTIK44q+uOOHncxF9NqkVIqPfFOlnVwpoVHb6uSEP7O6QLyY33rQZehddPVg1FFlhKBP0InnoXKuO7yOquaYwXP6JnWikuCGqByhz3MphtcFMQZaxB18hKcz4fVI5imx+eS1R4b3NdC0Kebp6rXVv50TdwmPE91eu3ouPW0/gnZ5OrCbAiZRswUAreEFn/OaEtnqVEcvfSUQ65XMJHW+Ey5qsGygaDrK8bRbW6SeMaMFAWGGQ1YKCcwCCrAQPlBAZZ3yDKwzbDt2+V+uV7v3/LMMj6D4A6YlccJdMUWXH+leetv54AUK+x9Cr+qk7y1GuAfHXyqpS4V8JUIQkvP1n128RbTFbz65384q9MXgvMg+Jnvv80j+5Sg6ksSZOXF4/fgYX06TeR+d4x8vvXWBEuIgDUO111zfTe92evOKt8mSlE3nBk8AoPghIzyMn9hRrNvL3y/inWuN3jvjqELKHMX3hQ7ZYeyIEpQ2g/awfnIzJ+pXYrP3gryaofzE7Ce9NoDpz3ISIt//V9tkNtB8x7wDHbA+zeFUBCnty7tHQlIenynj1g3/LxNGnalOat2vJD2/a0btFUfg9i8qIbREuaHI1RT3Gd3Fga/8/UO6wfoi21zLIiRwZyViIBx5fTud8INvo8I1cGcl7yE66etuenU/dJz9Q3l5SavyTU3snMJB6fsOF3XbdzNTqN3FedaHoR5J5qk0rWvWMMOnydBwEHWHPyIU99XBnr5MVl5c4nrwxHBFW7pXkwpeL/okKVoawPSvvl7VbO8AbJapb6hSHftKldF8KZuI78M9a7L2A+FaeCvjtJf/2hbWbQ/qcHc/5MU8EFv83n8YpsXNCOy5UIuQXa6S72reYxfcp1Ck7KSXiphs/JJSctmutuzmzYsIG5/etSp8qHtJ2yTn7vw/lsKEnavme9rPQn/px1vciVp89EMJnqqQSFHl0s5BcRVM8rb9HYqsy0p3hu7keFT76h96xbmqsb4gM4ZN+F95ZfIU1Gu3IzY7p9YShmhhffEJLgtYaPBzpwPUYnq/DuufDS3WImqKlAdvQd9h3dRu/e39Pwu9a062fFVJcAQtWmEO35S9koU4TE+kaTbMK8L3D8cgDByZmF7abin+9OLeQW1K/oSaeiz1x+8EbIqjYH5OSncnvdILq3bknzFi1o0WINpx88I0u0zyOX4fTv0oSaH/x/fFrlaxo2a0XLli0YtfUij58pc8iXHRNPcPn+fS7YjqNPi1a0meiAe6hQSzRKuv9eph04gWuwktqSPvMu+2cexPHkI5Lltzbgs+6xzmoELeXe6v59bPfhk5FK0Pp5jGhZjy/e/RsVK9ahcSu5d4tezNpwkSdKe75kcGYUYVLMySlYDu7A2iJHXpW2Swk9xcYZLWnTqSfDrDdInXPlupiYql4Rt7h88SgHrl3nxGJVr1b0n2DFzWRF2DxNMCUHnsXe3Gbtf2T83kf6IEwNw/PgQn7fYSw2UztwSh0kSAji6Mb+fL7WmzRFtLxUgs/Mpo20ZfMWLenQ60fOhKomk6mGaNP83EyiPG3p9EMrWjVvyndfV+OdHjvxTdDOFJGb5M3Snh1ppe79fXssDt8hUZX7qsEvZNV4fm8jf/33CmrQUeH7ldw2HXvSiZTLgz0T+LG9eTwsYP/VaNJVmwvCL0xnVO/WdOg5iLn7LgtZxeIx7wyTMtIClzNnxPeSrwWt2lnQuWNHBi/eh3e09L8aA3mJ+K2ZyzBLew48TtOuPVfPtxyvn6zKxM3OIuqqPR2mjWGm7TJW2a9g2TI3/CLTREvkEuW3h60bbBn23R/5ofcoZi+2Z+WK5ey5eJ8YpeqSzzD202+p/HUHJk5ewlp7K3oIseasdCdSRnT2+Ql8PnUBq26pTbkSMt2ZUnUqVouuE6d+pwaycuxoGnUZw2x7e1ZJ2ZtPXCMkM4On7idwWDkJi6pthKRjmS/xK5dtwtE9iFip26sXRnT5ff/AWH7q24YlNxSBdQ2hfEqlxfpx8Zg9dhN+oG33Osy6oIaatIn8m//EnQ1ja/HXxhZMXbUS++XTGNShG99PuEqsxGeEubF/WhN6DpJnk3rZTRxA03ZtGestselhuO1ZRqXBazjmMg5LZ7kmZD22Sci6/qYoqTSeeh6gfb0hDF8iZdvbMb1PM6q134hXtKpzNnHeznSsO5jB85dI/GKsRnbhT71345ucRW5GIC69GzJ0oBUL5N7LFgyleeVm2B27T5JU/oXTFJMZnH3/JMO3OLBg5VTGTV6M/eY19N5/ieuR6RoZn93eSu/ZPzHOaok820qWLT/F1YdJZKg2F8QFObJvuz3Te/6RxlMW4KrOG6p2FSFGsh/W3QfwffcJLJO6TWz2Lv/78yp023KZ0BQkv0obhUvrT6nw382lvfSTzKXW9y3GGyBrHjlZ6TzYbsG/19vEBc1eMwWRlBmZZjM4F89JlVh66GrBuVMVctV8KtGdabX+f2o2GY9zsJ769vSP6D11MR6KjZdmUcdqBRtvm46XZ15kboN5LLT30c6Zhh4cSuv2A7A7W7RkKbvADHzApi5LsLG6bTK/9KDMYOVArdTnKsCLyarBbEo+3Iy93bfM8SwkK+GeLJ3WjA9/2shtrV2y8dm8gm6VFuObEc+ltbNpWGcMR81tlheE49x+NOp8nKjMJ7jttqPqxGPcuuPGAtEgAWGiWTcNpNJmX1KeXmXPqIY0EOKbWoXsB2cZ17Uak85FkBx7l5OTG9F9xg39WKKE5Mtrqfjjfm7FxBFyfhaNvh6E80Oz9ZDA7bm9qTxsP1ej0ovt4y4J7XqED9tvhpF4dw82R+8Tev8uB33ucz8+QzteGOPUn3fq2LGrmPMNaTeT0zpzP0Qfb8Hw5Qs4Hax+CZHl39hzg6nafSy2XqZUF2bSoP8E5rprrgvk/tKvOak88TzFPicPbsRkaN4yS6vr24zXT1ZpOHVmNemhJ3bdqlOnSXPatO/EnDMhiIUr7a/MZDEJc2M4PvpzrLe78kikY77mUUHMRTXXTDyLZdXeLHEIMB08zycx9ARu/r6EyUDO9HwRWf1IkxynelRjxIhFXJNy1cppMQKq3s+/wYr285gx9YI2cPOKxr8SryCrQKWIv7mShVYNmVtEsxLsysIVI2jmZHaHkcGDQ/OxqtwJl6AwDi+bzSf9z2rCS58/JhCwfxtDv9jKPY2stnw+4SyREXfx2mSNtYcvxzcOouo2X6ICj7Gmx4csvpYmmk5MSGnGrKTHuK15n0GHHxARfIntvf7MOu8k0lXZWUkEn17Cxz8ewOdpBH57+vLePN2xnVosyBdtmeq7hQ97b5XpRpLMtV9xiMLE8byoO7jfi0SMKP23MqGlv9MjrrPmxwbUb9SY1u06YnnwFlFaX5j7R59zBu1tzOClC5HhIkEna/zZoXzT/EesTqsOhaQjA7EYNAb7K6r/9XplmPJrQe75aqH79uENkFUgprBq5JSHu9hovxDb+UMZ3Lgb8/f5EpEucxQZDNm5URwd8RmLd7kRIh1bnKyuTKy6mE1Oj1Ddo1ZrtbFrCiluM6ljY88mf0VlFW6xoJEdi1f6kioEODOkFlazV+KvnFPklaibNkBkbtbOjpkzdPPztZE15CyLlg7mOwezB6dsHh9exbwv++IaEsqRRbOo2PWkJkC06XFeJBfWLKLG55sJynqC++75fDb6DAm5SYRccWJa8zWs3TqAqjt8ib53nNU9PsbqYhJZQlaVPS3mJgfGvUe//Q+IDLnMrr4VWXshnmStShnEXFpDxcEHTWTtx1+mHCfANH/Ny8og/Ox0/tRtrdQt+dVkNUMjbb42nSgkjAhwuZoZfpjd6xezaOE4hjbtyIy1HjxMNc9NSyer5k4n/BgdKtXi3U++o32nTtSv05xxm8/wVKZMZocExcgqVoBB1jJDPwJXGHI40+rfaTx5Lz7apFI6Mzcdj3kf0HC5A/76+NCCbgYrslqz7vB9zaQr+mpFrQqmnrOk8mBb1vppI4PAlUOp//uuTN0SKJpVTK6jg+nYZASLT5sNQj2oF+0Z2r0esatdeyYN3FLgCUKFX2oGq7wFQuXRZlYtbsqi26bfKijNunw4zY4pESEh24fdM5vQrMtBInNS8F5rSdPfd2aTWfHGXmDzoPo0mnObZNGs7rts+PQnReY8UoN9OdGtA+3GD+bLLf5kRN/EYWRtvux4UjvsrkLi5S00+rQPawOekSJz6V3jfk+zgw9NkeeZ07wuv+u2E7/EZCI85lDvk8Zs8VESToVgHH/4nM5WrgQm5ci88xWLTC+DSMgCIpmCd5+/0GSgHWdNlTWPlxgxg39avwpNaWohh7u7hjPZchTW67eyacM6Njr7EaZVM18zo9V789y8RO5sXsjEEas44C+2SV4ZhctbhNdOVt1TRAyX1gyjf1cLLDp3xqLTD9QZNpLNlx6RKKJSzSfUK464B8vp26gBzVp2okuXLkzac4VQNV97dooR709n+d7A55ylaa5MIy+zaMQPNG3cRvKNYNagHtT7/UCmrb6tpefZXY5YTaBl89a079KVzhYWDFt2kBumlcOc/GwijtkwpHkD6rXrImUMwXb7FcLVqmIZF5ju7R7MwE7fYn3VTFZVdjqhrjuxlWdp1/hz/vbxv/Dxtxb0nTRf5t6SLOYSa6Y04g/ffK89b8cfWtFkmCXbfBLU2CL9yTVOTOxBl6/b01Xi27RrQbPpC7iu7OK0EE5vmsE7Ax15qm6ZF8f9g3346H8+4w/LvTXhF+l9mEkdRfN0Us/Ujrbf9mPA4gCiFBNykrlzfjwtKtelbaeu9Gw3jQkje1LHYht+al6Z8gDX+b3p/m17abMudOpQn85dZnL5fqpo+b9/44p6rZOTl4LPTkuGd7egk0VnKbcTDQYMYLGrr8lcjuSS9WSGy31bVP+//OGzv1H3+y6M3XiGezJ3inC3Y0Q/CzoPHM7wYUMZMqgf/SbvxOW+Wo1UpFQNksblqU14r8L/0Ga+J9FyRZnypdXpbcVrJ6vuKSIBf6dl2M2dzazZCnOxdg9BBDT5apHJlC5PTNZHOzeyVKWbNZv1rneISBUTOiMEj91X8QmKJy1XiF3sHvoiUeKtg2xZOFfyrcP1dgCXnP25dSuSFLW6KPGkB3B81yJmS7mqDksPuHMvQeLUfEaZ2vkJuJ/Yybw56t5L2H3qDjEq7ys7WO4v6WLvuXPexRnvCPVbPbMqO4PI66fZKfecbWWH7QJpg3mzsV6zi4vKto28gP2s1nzUZQxWVnOZbbsBh2u6CsmS/GrIZcXd5ZT1HK09Zi/dyM4HyhQQAZORSPCdq2x3e0SSmmbkZZEYfJ29qzaw49ZT0w6iPBLu7Mdae6a5LLB3IVSuq89/5CghlR7NjSXzmT3bCtsllwhODsXD7T7RzzL1NssO5fgyW73NpP4Hg1I1l7KF7zL/HogJnJvG/dPrWCZtoY2HWXOYd/IO4RmqyqrdYvHfuYElct+585ey0M6OeTImVjpfI1SmTWFnZjJmeB+GTbXCau4crOZZM7xzS4Ys3sHNGCnCpJZTPfpT59O/0G7BVe0rDq8WvG8XXj9ZNZQ0g/VQfB6joIZn8aCnMf3QpGbR9IUoaVbpocj2wVIS6GawHp9Rylv2spnBehptDqqCzIkLyhQUmMGlBW2BSZnB2lzAFMSUK5L/+WqJSNPiCjeZmBdUCupgKkOlee6xi7xykSzFQr6pwAIB9VzmX8sdjRLMzwdzf6h6lzZe9BDNwXYfiYDZpbutNYVzw7+gbZdxnFAqNPUOmxeMxeL7VvRatAOvYDWZLb6OUB7whshqoCQ0Yj0+hZVND77apryNl7851euHaN38ZII2TqJ7k5a06tmXvn0FvVtg0bEvm5xuEqc087MHHJb56rT5h7nyRJc4pZf3dsMg61sCtRkkJ+Exl6+eYo9/nMl0Lj2tgUJkKGsgNxKn3auYNnkykyYJJk9nt8c97bWeshwyCk0MCeVzJVjBIOtbBG3gaUE3bUtLY+B5FLZb8fD8tKp8wyCrAQPlBAZZDRgoJzDI+gZQdOX2bZ1DaavJpiXYX/ZqpgS0B9fPJxum/s/DW0xW9RkNPfy9L9z/XmQUnH/VX4OUlqY0FD0iV1rQnkO9A81N5pH7fhYs3MCewET5/ctfIxTbTodpi53UR3+Swtc/ZYLaqJCVRlzQRZYe8SXsWfGzo38XTE2T/+QqR26GaqdhtN9S7q9B2sJ5a/ldQHoV3k6yymDJyn7G3ROrcLv5gNh0GeC/pnR/GRSZcsK55OCOq2swSUKkMgkLdbA7NYwze1cyatRPjJkwlSnTZmA59if5PZ/VuwKJlzTyaBLCOT2xgTT+O3x9UDs+UnqZZYWqc9Yzgi8dYq7dck48SidXrS6nRBPg7Yj91SfaAC6zfyZ17CwzkUfHrfnPztu48ks9Rai/IReY7x5EdOA+Fp94xNOgG9hf8OV2lJT9S4VVjjxr3B12H7uIa0CsJvx+i6+93iBZS3nRbXpdoWuIXM6N/BM2Dl7FXnYX2xRRsgDz7ifzddPpisJNFIUv8UtbQcwr0E5BrGppzYwpN4tsLHjFpgiNrKGc2rWEYcOG0bXhx3z03n/xVfuh8nsOy7YGECdpFA9USLp9hrVrdnEgKKFQs0qdnmsTFUwbF9S9S9mroXuKSI/AY10PKrxXmV4L7+ufoIwP4OBKC95ddrnAU8Rzur/Ynt7ie3SfXVmneYrwNnuKKBppCuqs6gvbREGRVdJkB3swZ/dOJs0YQp8B45k8yYZ++6/iH5OJ7tallI0RBf2nxzz36Fp/m3IlnKDZ4CVMPVN0Q0nhu2pleRSUbyr3ubq+5XgzZFWSUGgQemwRVpMmMH68YMIRrj5JlYGXR/jVpcyfPQqLmv/Dt627MmSsJZYTJ7DshC9Pte2GD3HdeIP70VHc2bMK6/GWTN3oye1YGaIy8DMeu7PV8yo3ItI1IuRkheCxwxOvaxHadkPdWo3g+K7lTFT3FljvPEdQRjohTjtYZtmXpn9rQN1vejLS0pKJE6zY5OxLlCLkS7RTUTM4zmUqk4Z0ZJ358+oSlAZJjbyC88aJTJmzkDUHzhIQK/UTU1C9Z82KfUBAgDdeDx5ydZ+q1yTs1u/icaYMVGGKKj3j6W2cpkzU6jxh2mLWuZs2/ac+4cIh0YRtRzB93DAuq/3CCUE4bzB5itCkThZxPtuZIm05fvxEptssxVelU5vaRYrkCSFT7jowa4q09/jRDO3agj/22oVPfKZGlPysRxy0nqG3meV05lwOJ10iCt3nvABCWE023t/Ae/9i8hTRcAm+Jims0qi9VY9dVmI7Ra/b5HUXuBunpJe0T240PjtuE3Y/kPMOK5gu/T1l3Tluxoj0yAvHbcsKZg3pQMXqjfim0xAspc8mTNiI48UIUqXPstXmidwUHh/djf0mZzxM4+K5er7leANk1SVtfOB+RkzsTM9e/Rg0sD/9+u3CMzhFc28S6jGLST/1pPmX/0XNhq3o0mcgA/r3Z87B6wifReSfZnTF9rTsMpwZg0czZmAX6rzfDNvtN7Q9n5nnxvPZFDvsCzxFuDG58hTmLvTWPUVkR+C8fC5Nv7fAYuBABknZE9YeJyAjjUcOq5g9oB3ffFCDr6q1oYfED+g3jmUO3kRI3V692KKrn9JO3aj9t6nhHhxYMZCebapRq1Vd5mgHpkWAyL95oefYPK0Z1bsNZuqsAQzs34FWjX+g/4og7XRRTrwvZxd3ovO3PRko9erRtiW1Ow9n5aNnuqcIGcif91/KoUPdmekqDWX2FLHuBrl5WST4nWdUmy407StlD+xB50Zf0WTUSQKSFBXzSAnyYlzbbjTt2Ufi+9CtVQPe7bmT28nZwpmnXJ/ZlT5Ne9BL7t2vV1O+rNeXHUJY5TLmhdMUTbMKwq6wZN8OfhrfG4uugxm+dDUTXfy4pw4J5OWTfM+Dg/YiIH6U/hjYi+8atGDmXi8i1V58AtnxdXd6NhnO8BETGDmwK9+835i5G64Rn/cE15VzGdmlCe9/8TXVmnXW2qZ/vyXsPveEVLXnWTMzIjnV6mMq/EcTRpv2W5da37cYr5+son1yMtO4v70j/9rOgZuFykjGi2inAk8ReVyYXIllh69pBDQHs6eI6V//Bx980Z3Nt/VTzNeG/pm+E5bhpfhZqqcIK81ThIqOOTeDVk27Y3lA9yxoDoVm8CM2dxHtPs+v2F7el5rBBXgxWTXo0fB4C6tKeoqIuMjycbX5feeZuGpe4jK4smYxzSvZ4y9zeJ9d1rRr0INtar+rCmk32True2oPO0+idvh8AdUmOOHt58qsmbt4Eqk8RQzgy02+ZMQqjdyeKt1dKcjuc4jOjesx1yuWtKTHeFh3oknfs+izaEgRM7jioP3ciksk0nspFp+3Zo+fVlMJT/EY2JxaYx3xEYtGeYoo3g4mmMzgzEfnmHo6gKcipJeffEyEnxc2rte5GSkmthAq7pYXgebTdxLSD3am2cyVOD9WPfCYAy2+47taU9kfpBvDPhOri9WzGE+zN70kVzqNW4O1mzIVzMFsBovezk0maM9q5izaxakwNac3fDC9GmLOZcscLPamA0O//Y52Q8YxbZYVu8QmUn2lDpm/2lPEOSyrtsJ6602dyEKA6Nsr2Ol2jkC5kH3xRZ4ibpNGOmcHVWfwT7Y6sd86TxEjaeZs+ry71PXBocVYV+3D2eBQDi+cycedXTRvj8IBCQkEHNjGsC+2FHiK+GKiK09CfUQDz2CFdwAnzJ4i7h1jVbf3sfZKFvKIhSC5lacI9zXvM9DkKWKb8hRxPbl0TxG7+vDHaSe4m6gvAOieIrb+bE8R+cGe7L76iMcmvwB52iqz+l8q3rvXYjNjOtNmzGb6wEa8M8aegw/UqHjIrm+Hs279tQKXM4+dmjN4mQ0nzNOMx4f5Yfgipjnr53FLLgoac9a/F0q7SpvFXJvBuCE96d6tMZ07WbLtfDAJWTKQ1PnIsniKcC6rpwgfFjQ2e4pI4WSv6syZYs8dxRAxD4vVTSPrtbfEU0QOwUeWYfV5J04+COPI8jn8beBZbcFNX+yJ5srG5TT8rLiniMTsOB5fOsDEvrvZvnUgVbfrniLW9qzIwqupQlbljUNEQdxtHKfrniIiTJ4i1hXxFBGrfDANOYhPuJDVoR9/mXua+0nCrHzJn5VJlIc1f+q2Tsj6d3iKML9nVcI7L47AbVPo0aAl33fqSS+ZGvVtV4M/jLbH8ZFi8kN2NxzM0qXumG2h+/uaMmSJLafMZsDDg7QctYzpJ/QLLyWrtLdB1jKj5EpwBicb/CvfTdiLj7booDxFPOPstPfpsNaRB4WtbDKDX+Ep4uxEKv+0iI139TwRjla0/2AgszYGaP50Q3Z3o5fFBLZdL0pxJeWlUzXWBLKpTW+mDD9YIMlV+KVmsMpbcMdHW1itPEX4mX6r8NwRuUecWNCdTi238DgzgQtLJ1D7veEcNr2jJOUWDqNaU33IRWKVpwhF1p9OCYVzSLrnzYHG3ek1ZzCVtvnLXPkSWwdWps4IL/0AvoQ0//10+6ol86/GkRR1ix0jfk+PE0/1yIybbPqxPe/03M3tuARCXCypWq0HB+6bOyOGcz/WovFEMYPjsrQV3TKRtQSUFZXLTVa+958MtPbUhK8K/ku68tcRS9n/UNesryRr9Al6tZ3A1O33TBdUKDSD1Xh6fOoQm9ce50Joigj/F5jtbzFeP1nFflOHz+8cXclim3nMs7ZhntVUegzpxPxjt4hQPnfUiq2M+fArY2jetgODJlhhazufTefuEqW5Ij3J8Bd5ihAyZz1wZMyALnQeNEXyLWVRt5Z88X8tmLjOX/fsF+XO4gFD+b6LcoVqi828eaw87EmQdvhcDZ507q0fyZBmrek/Yz6281ewV+ZbZTt8rpP1eU8RquwMom64sk+eZcbwZjSq/zvqDZzHki17uWQ+fD67NR93m8D8+fOZM7E/bQd2ZtqJJ5omTLpzlC2dW9Cj5yytPaaM64PFqGE4hSg1GcLpzSZPEUoSZkdyd3cnPvqgJu8uv0FudiL3T6yka4MB9J+rnmk6E7oPoflQTx5KlfOzYrlyqDO1mvVhupUN8yfMZkCrhnzabjN+iZlkx14TsjemX88p0mbzmTurL/2/68Wx6/Gab19tXlpqe7wcmg9pIjg/tD6d2vdjgrUttrOX8FODv1Ghjw37HirNep8tIihsbFxl9qqHeztr0dN6Fkc1q1f5lArltOVQurXty1ipn631Hk55R5ucE6gGScZzzLe8U+F9Oq+8po0b4/D5K1Dg1mX1UPp27kjHjgoWdHXwIUqftBaYR/kyI70xayI/WnSig6Sz3H2ZkBQhU/od9s0+ynnvSG21r7jJoy8SRZxexNS+FpJvAjvPe3BomRuuZx9rTr41OsVfYM2c/qb7d2To0gMmty4yn1HqL+cJDmtn0qVTRyljMDbbLpfRrYvcX9JFXHNg96YVnHqsO/EudOuyA2u5X6cuPenZqz89u3SkxzhrnJSGiLnE2inf8U7tlljIM3fsNRHr4/r8VXdNory3eLKxq94enQZPZLa3MvVFwKXHcsfrGNN2+xKvtFV+JjF+x5k3fBzTzj00mZ9ZhHssoKv2TJ3pO3wTfhkyaJWAyhct9OwBJwf2oFPHrvQeJBoz8jZ7dl8nTMiqZU/1Ze3g3nqbdenN4suxQlTdIim9LcoAaU9pMjJDjjFrXG8spOwOnTbgeHQnc9y9uBquVoujuLRgOy4ud4lW/afa98pitp86jq/0me4kXeoX4479nIF6GR3nsflUKCmSVm6hhSTXfnz9x9/Rao6HtshmuHUpE34tTxEvNr10/VYyFJlXlZLgH+IpQubaBWUKihveJUJJh2laKLKRQ/B8tfRVzVI9RRSkfbGniKKf5lCkKRpKeoowGQ1Fwq/lKULKLm1ASFBrFare5mDuA3P7Fu2z5/tU+luEfk7yY1wObmDWiB9oP8Wa/T6iV4XEv1bdXxfeEFkNlIQ2+B6fYt78nlTX5l3lbzC9lZBpUV78bVbPGkTbXktxvqscO+kCrdT0bzEMsr4lUJtBcqP9OHZiE/O8IsS0+23ub30TKGYlveh9cDmAQda3CP8MJ0cM/P0wyGrAQDmBQVYDBsoJXkLW4selSu4IebtgnpMYizIGfrsonaxqC1jGM8J9jrNx6272XYohI0+ulfm91MucMucXe0VQsMnAJBm0r4o9V95LoDaKZ0Ti63qHe48TSVPvcUtLZ8BAOUepZFX7b/PSYrl9YDzfftuQOn0tOROcLNfVC+biaUtCfbskMz2Be+f3sGPLVrbs2MPBQw7s3LaVzVu2cco/kqTEcG6cduaAbygJ6TnaPtHM2AecvvaQkIT0n+VCRNsrnHKGcZ/NYMnWO9rnEIvuaDJg4LeCUsmqw2QGZ4Xjub4ubbb5Ep+Wh/kTeqVDtFxuHhnKY8LctrRqWJ9vKv1VbvInKtb4hgbfNcHysB+R9w/R/w/v8S/tV3FN+4Sg5Lmykve7rmKfn9oQINq3lE0Jxc6SFnuBf425tW2w3xmgncJRZH0+e8kX+EXM/F+yA8eAgdeEl5BVoAihtrGdXcVHKy4Sk5JlOtJUStpiKNxNk3llLRXfX8yhEPNhxVwyQhwZ/MEQ+rQaxuq74doHqXKur+OLfhs4dMe8iT2Z26eP4rBrFzt3OQiJn5Io7NLMZLWDICcK99NO7N7twN5tM2n/sSXL9umHtNW9c2Muc/7YHskr+R1Oc/vJM5QLNn3uLUIlJ42I6xc57elDUMKv4BDMgIF/MF5N1tRoIc0SPtpwhfjUspJVIOZpfm4G8W7L+fivNuy5G6/5BcrPzSIt2JnhFW1Zv+Enhqy7xsMoYZ/ver5UZA1QhmwWMcdtGFX3W2rXq0+DBpX5U/MRbPMKRZS7kDGd+zsX0qxhQ2rWr0/9upX5638MYuGRx9qpGjJCObi6A00a1aC+xNf9sjo/DN+P55NM7St1WdqC1FOON69Ihfc7MdtX319b6nMYMPCW4NVkzYzhzqklVB51igiTaVmmBZzsPCF2OnHndbLuDojTDpfnCVlTHzsy/G8LOXDjCtumzuOCzF2f+Wylcv+NHL6bSHa8C1Or1GT+ztv690qIxK3ntzQevBn3iBzSQ9YzvPEQVh8N1sqES8z6WpnBdyV9Fk+29uO7nvPYelvzCQJhe+n/dQdGLvPUPn2fp+qWF4e31Sgshi1i7+M0+V3+PAcY+OfCy8manUtufjqx/udY2X4pax0ccb4XpXnKe+XK8EvJeoRhf1vEoesR+J36HqsjVwjx2EaNQZs5cjeBuDM/UXHoWhzv61SVaTDcd6BG/zVsvZHIPYea9F+zlWtm/ySpbkyrOQ/7XUGic8PZW78us6cf4IGalAoJVbi6oD5Wi1bgrc7L5qk6mpx4qZ/GnNVAOcDLySoDOitLzNb4x5xzXsOgxi1otc2bhAyZk77KHH4FWYdWXMDhm0L89KtMn7eTq4cWUXXIdhzFXI47LWSdvQfXMKUZldcI+XNnPZV7L2PzjSTu7avN4DVbuGr2fpJ3mdm157NqpyJrKA51u7HEzlX+J7lzVOZsLk6sxcyZy7mmVqBMZC1YYNKOsJWovwEDbxleTlaletJlzupoy59HHSVYsznLeCzqlWS14+CtaNLEcL06ayRLrMfwTu8dHAtKJPnqbKo3GsL6K4VHxR6t7krdPks5cj+dkIONaWu1ocBZVoLXanp+Mp7Fex+SQRwnu35Cj0HLuWxywUTeTZa2rMvYyQ7cz1DzZmUZpBLle4MLFwJ4lJBBjnYovpTnMGDgLcGryZoWjd/pJXyy6hJxqcolZRkHtYmssa4L+cN/zWKbf2whWR8eoN+7c9lzLUrIJSFoByObfUOFbxbg/EAYln4D+05fM2TkUnYdd8HFZTVT69Rn+fZrRMu8OfPWKlp3G8L45fsl7jBrOzfii//dDesDD4X8EHNhLB37tWXk0r0S78KxhSNpNHQpm7zjhKlK2KjJdyznBtXn3Qp1GLHvnlaPV3uBMGDgzeHVZE2P0V7dfLzy57y6Eaj5bk4Gid576dRuK6ceJZIpRMnNEbM63A07ix2cFW2brl0L5FCXtjTvvxGPJ2mKTzIPvc7K7q2pXb06X1WvQb+NXprjNHUiOldo77thAB3rqrje2Ht6cGS0E+dPPiBBywzRXpYMaqfiq1O9hiUbXCM0YZGj1U1LQtjeTlT+9/+hnbWn5mup6EFsAwbeNryErOYFmET8T4ynyqrLQtbsspPVjBz1caQSO58UkbVr5rKUHx7FlsJ0miMt4Z3yPaRBc89hLkPqpl7haHHKuZoicJ7m2d4cr+a5BXmlBsqvk2a+q+2JqdH43/TiwMK2NPtxFKs9xdyWcoxtigbeZpROVjWgM9OIC/XB5cg2rId8xaTTwSRnKheSP5OsijiSp+TuoawS15RvpuLpVBp1zYSSc0phozlObXHUUTRe3decpkicSID8KC+mD2pBtUZT2H5ddwr9dh9UMGDgBWTV9wZHc3Pnj1SpUocGzfdwS+ar2b8Z7wWKyKKNRe3maGQvLY0BA28XSiVrAQq006s38JcvFGpdg6gGygteSlbNM5zyu/qcGWvAgIHXjZeS1YABA28PDLIaMFBOYJDVgIFyAoOsBgyUExhkNWCgnMAgqwED5QQGWQ0YKCcwyGrAQDmBQVYDBsoJDLIaMFBOYJDVgIFyAoOsBgyUExhkNWCgnEAja3pmFgYMGHi7UaFChQr/DyN0fUbOWnq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678" t="50000" r="52343" b="34515"/>
          <a:stretch/>
        </p:blipFill>
        <p:spPr bwMode="auto">
          <a:xfrm>
            <a:off x="1763688" y="3725998"/>
            <a:ext cx="3384376" cy="184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939293"/>
      </p:ext>
    </p:extLst>
  </p:cSld>
  <p:clrMapOvr>
    <a:masterClrMapping/>
  </p:clrMapOvr>
</p:sld>
</file>

<file path=ppt/theme/theme1.xml><?xml version="1.0" encoding="utf-8"?>
<a:theme xmlns:a="http://schemas.openxmlformats.org/drawingml/2006/main" name="Horizont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Clásico de Offic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116</TotalTime>
  <Words>825</Words>
  <Application>Microsoft Office PowerPoint</Application>
  <PresentationFormat>Presentación en pantalla (4:3)</PresentationFormat>
  <Paragraphs>91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Bookman Old Style</vt:lpstr>
      <vt:lpstr>Calibri</vt:lpstr>
      <vt:lpstr>Times New Roman</vt:lpstr>
      <vt:lpstr>Horizonte</vt:lpstr>
      <vt:lpstr>Estructura De Datos</vt:lpstr>
      <vt:lpstr>Estructura</vt:lpstr>
      <vt:lpstr>DATOS SIMPLES</vt:lpstr>
      <vt:lpstr>DATOS ESTÀNDAR</vt:lpstr>
      <vt:lpstr>Presentación de PowerPoint</vt:lpstr>
      <vt:lpstr>Datos no estándar</vt:lpstr>
      <vt:lpstr>Datos estructurados</vt:lpstr>
      <vt:lpstr>Presentación de PowerPoint</vt:lpstr>
      <vt:lpstr>array</vt:lpstr>
      <vt:lpstr>REGISTRO</vt:lpstr>
      <vt:lpstr>conjunto</vt:lpstr>
      <vt:lpstr>cadenas</vt:lpstr>
      <vt:lpstr>VECTORES</vt:lpstr>
      <vt:lpstr>MATRICES</vt:lpstr>
      <vt:lpstr>Listas</vt:lpstr>
      <vt:lpstr>ÁRBOLES</vt:lpstr>
      <vt:lpstr>Grafos</vt:lpstr>
      <vt:lpstr>Super síntesis </vt:lpstr>
    </vt:vector>
  </TitlesOfParts>
  <Company>CBTis 122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user36lab3</dc:creator>
  <cp:lastModifiedBy>jaime obbed tarango ramirez</cp:lastModifiedBy>
  <cp:revision>12</cp:revision>
  <dcterms:created xsi:type="dcterms:W3CDTF">2019-05-16T13:56:39Z</dcterms:created>
  <dcterms:modified xsi:type="dcterms:W3CDTF">2019-05-17T01:28:35Z</dcterms:modified>
</cp:coreProperties>
</file>