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97" r:id="rId8"/>
    <p:sldId id="264" r:id="rId9"/>
    <p:sldId id="266" r:id="rId10"/>
    <p:sldId id="300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99" r:id="rId20"/>
    <p:sldId id="301" r:id="rId21"/>
    <p:sldId id="313" r:id="rId22"/>
    <p:sldId id="271" r:id="rId23"/>
    <p:sldId id="302" r:id="rId24"/>
    <p:sldId id="314" r:id="rId25"/>
    <p:sldId id="315" r:id="rId26"/>
    <p:sldId id="274" r:id="rId27"/>
    <p:sldId id="304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  <p:bold r:id="rId31"/>
    </p:embeddedFont>
    <p:embeddedFont>
      <p:font typeface="Baloo 2 ExtraBold" panose="03080902040302020200" pitchFamily="66" charset="0"/>
      <p:bold r:id="rId32"/>
    </p:embeddedFont>
    <p:embeddedFont>
      <p:font typeface="DM Sans" panose="020F0502020204030204" pitchFamily="2" charset="0"/>
      <p:regular r:id="rId33"/>
      <p:bold r:id="rId34"/>
      <p:italic r:id="rId35"/>
      <p:boldItalic r:id="rId36"/>
    </p:embeddedFont>
    <p:embeddedFont>
      <p:font typeface="Nunito Light" panose="020F0502020204030204" pitchFamily="2" charset="0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7"/>
    <a:srgbClr val="4C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260E0-3397-4C72-B3DF-A569C9F9FBC1}">
  <a:tblStyle styleId="{686260E0-3397-4C72-B3DF-A569C9F9F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220264-F3E0-477B-839C-F5D3849C73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8" r:id="rId13"/>
    <p:sldLayoutId id="2147483669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>
            <a:off x="7330025" y="459500"/>
            <a:ext cx="1262100" cy="35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683582" y="2621161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Air Quality Prediction.</a:t>
            </a:r>
            <a:endParaRPr sz="4800" b="1" dirty="0"/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766565" y="3785126"/>
            <a:ext cx="2951995" cy="654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Air Pollution Trends With The Prophet Model</a:t>
            </a:r>
            <a:endParaRPr dirty="0"/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7385143" y="364570"/>
            <a:ext cx="108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Group 5</a:t>
            </a:r>
            <a:endParaRPr sz="2000" dirty="0"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77247"/>
            <a:ext cx="7546312" cy="2409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2593520"/>
            <a:ext cx="7546312" cy="21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" y="92738"/>
            <a:ext cx="7715675" cy="2369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8" y="2554585"/>
            <a:ext cx="7715675" cy="23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2" y="92739"/>
            <a:ext cx="7295104" cy="2239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500111"/>
            <a:ext cx="7305152" cy="2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9" y="142980"/>
            <a:ext cx="7395587" cy="2384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9" y="2613368"/>
            <a:ext cx="7395587" cy="24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24" y="-1013464"/>
            <a:ext cx="7207463" cy="1794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1627833" y="-1051512"/>
            <a:ext cx="5484499" cy="2155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1154262" y="-1179286"/>
            <a:ext cx="4733282" cy="2555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62" y="96701"/>
            <a:ext cx="7154426" cy="2338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62" y="2523422"/>
            <a:ext cx="7154426" cy="24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" y="96087"/>
            <a:ext cx="7335297" cy="2327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" y="2539930"/>
            <a:ext cx="7335297" cy="23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7" y="81853"/>
            <a:ext cx="7184571" cy="238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7" y="2567498"/>
            <a:ext cx="7184571" cy="23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70966"/>
            <a:ext cx="7264958" cy="2361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6" y="2516904"/>
            <a:ext cx="7264958" cy="24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8" y="155542"/>
            <a:ext cx="7576457" cy="2472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7" y="2742992"/>
            <a:ext cx="7576457" cy="2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627" y="89293"/>
            <a:ext cx="6339840" cy="723507"/>
          </a:xfrm>
        </p:spPr>
        <p:txBody>
          <a:bodyPr/>
          <a:lstStyle/>
          <a:p>
            <a:r>
              <a:rPr lang="en-US" sz="3500" dirty="0"/>
              <a:t>Model Training &amp;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975" y="653676"/>
            <a:ext cx="5082159" cy="4489824"/>
          </a:xfrm>
        </p:spPr>
        <p:txBody>
          <a:bodyPr/>
          <a:lstStyle/>
          <a:p>
            <a:r>
              <a:rPr lang="en-US" dirty="0"/>
              <a:t>Using Prophet, we train a model to forecast</a:t>
            </a:r>
          </a:p>
          <a:p>
            <a:r>
              <a:rPr lang="en-US" dirty="0"/>
              <a:t>Relative Humidity based on historical data.</a:t>
            </a:r>
          </a:p>
          <a:p>
            <a:endParaRPr lang="en-US" dirty="0"/>
          </a:p>
          <a:p>
            <a:r>
              <a:rPr lang="en-US" b="1" dirty="0"/>
              <a:t>Import Prophet libraries</a:t>
            </a:r>
          </a:p>
          <a:p>
            <a:r>
              <a:rPr lang="en-US" dirty="0"/>
              <a:t>from prophet import Prophet</a:t>
            </a:r>
          </a:p>
          <a:p>
            <a:r>
              <a:rPr lang="en-US" dirty="0"/>
              <a:t>import matplotlib.pyplot as plt</a:t>
            </a:r>
          </a:p>
          <a:p>
            <a:endParaRPr lang="en-US" dirty="0"/>
          </a:p>
          <a:p>
            <a:r>
              <a:rPr lang="en-US" b="1" dirty="0"/>
              <a:t>Training the Model</a:t>
            </a:r>
          </a:p>
          <a:p>
            <a:r>
              <a:rPr lang="en-US" dirty="0"/>
              <a:t>```python</a:t>
            </a:r>
            <a:br>
              <a:rPr lang="en-US" dirty="0"/>
            </a:br>
            <a:r>
              <a:rPr lang="en-US" dirty="0"/>
              <a:t>model = Prophet()</a:t>
            </a:r>
            <a:br>
              <a:rPr lang="en-US" dirty="0"/>
            </a:br>
            <a:r>
              <a:rPr lang="en-US" dirty="0"/>
              <a:t>model.fit(data)</a:t>
            </a:r>
          </a:p>
          <a:p>
            <a:endParaRPr lang="en-US" dirty="0"/>
          </a:p>
          <a:p>
            <a:r>
              <a:rPr lang="en-US" b="1" dirty="0"/>
              <a:t>Making Predictions</a:t>
            </a:r>
          </a:p>
          <a:p>
            <a:r>
              <a:rPr lang="en-US" dirty="0"/>
              <a:t>```python</a:t>
            </a:r>
            <a:br>
              <a:rPr lang="en-US" dirty="0"/>
            </a:br>
            <a:r>
              <a:rPr lang="en-US" dirty="0"/>
              <a:t>future = model.make_future_dataframe(periods=365, </a:t>
            </a:r>
            <a:r>
              <a:rPr lang="en-US" dirty="0" err="1"/>
              <a:t>freq</a:t>
            </a:r>
            <a:r>
              <a:rPr lang="en-US" dirty="0"/>
              <a:t>='H')</a:t>
            </a:r>
            <a:br>
              <a:rPr lang="en-US" dirty="0"/>
            </a:br>
            <a:r>
              <a:rPr lang="en-US" dirty="0"/>
              <a:t>forecast = model.predict(future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1858;p49"/>
          <p:cNvGrpSpPr/>
          <p:nvPr/>
        </p:nvGrpSpPr>
        <p:grpSpPr>
          <a:xfrm>
            <a:off x="6326019" y="1129453"/>
            <a:ext cx="2167563" cy="3009377"/>
            <a:chOff x="6441798" y="2312952"/>
            <a:chExt cx="1923820" cy="2491358"/>
          </a:xfrm>
        </p:grpSpPr>
        <p:grpSp>
          <p:nvGrpSpPr>
            <p:cNvPr id="5" name="Google Shape;1859;p49"/>
            <p:cNvGrpSpPr/>
            <p:nvPr/>
          </p:nvGrpSpPr>
          <p:grpSpPr>
            <a:xfrm>
              <a:off x="7303533" y="2990635"/>
              <a:ext cx="1062085" cy="995219"/>
              <a:chOff x="1932280" y="1331475"/>
              <a:chExt cx="637200" cy="597084"/>
            </a:xfrm>
          </p:grpSpPr>
          <p:sp>
            <p:nvSpPr>
              <p:cNvPr id="25" name="Google Shape;1860;p49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861;p49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862;p49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863;p49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864;p49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865;p49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866;p49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867;p49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868;p49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869;p49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870;p49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871;p49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Google Shape;1872;p49"/>
            <p:cNvSpPr/>
            <p:nvPr/>
          </p:nvSpPr>
          <p:spPr>
            <a:xfrm>
              <a:off x="7499752" y="423812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873;p49"/>
            <p:cNvGrpSpPr/>
            <p:nvPr/>
          </p:nvGrpSpPr>
          <p:grpSpPr>
            <a:xfrm>
              <a:off x="7950419" y="2312952"/>
              <a:ext cx="415198" cy="415198"/>
              <a:chOff x="1404969" y="1106377"/>
              <a:chExt cx="415198" cy="415198"/>
            </a:xfrm>
          </p:grpSpPr>
          <p:sp>
            <p:nvSpPr>
              <p:cNvPr id="23" name="Google Shape;1874;p49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875;p49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876;p49"/>
            <p:cNvGrpSpPr/>
            <p:nvPr/>
          </p:nvGrpSpPr>
          <p:grpSpPr>
            <a:xfrm>
              <a:off x="6441798" y="3880086"/>
              <a:ext cx="653332" cy="924225"/>
              <a:chOff x="6000261" y="1225220"/>
              <a:chExt cx="627600" cy="887824"/>
            </a:xfrm>
          </p:grpSpPr>
          <p:sp>
            <p:nvSpPr>
              <p:cNvPr id="10" name="Google Shape;1877;p49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878;p49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879;p49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880;p49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881;p49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882;p49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883;p49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884;p49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5;p49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886;p49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887;p49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888;p49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889;p49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1890;p49"/>
            <p:cNvSpPr/>
            <p:nvPr/>
          </p:nvSpPr>
          <p:spPr>
            <a:xfrm>
              <a:off x="7405114" y="24411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2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1518347" y="1849765"/>
            <a:ext cx="1950346" cy="767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788109" y="985832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524375" y="746098"/>
            <a:ext cx="1930025" cy="531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5723875" y="633409"/>
            <a:ext cx="1970632" cy="644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6773" y="2006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3"/>
          </p:nvPr>
        </p:nvSpPr>
        <p:spPr>
          <a:xfrm>
            <a:off x="1437495" y="3469316"/>
            <a:ext cx="2958000" cy="95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4157"/>
                </a:solidFill>
              </a:rPr>
              <a:t>Include air quality data with relevant environmental factors for forecasting.</a:t>
            </a:r>
            <a:endParaRPr sz="1600" dirty="0">
              <a:solidFill>
                <a:srgbClr val="334157"/>
              </a:solidFill>
            </a:endParaRP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581083" y="1116271"/>
            <a:ext cx="2914010" cy="54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project topic.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1554725" y="2417545"/>
            <a:ext cx="25143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Provides insight of what the prediction entails.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4"/>
          </p:nvPr>
        </p:nvSpPr>
        <p:spPr>
          <a:xfrm>
            <a:off x="5675419" y="1038658"/>
            <a:ext cx="2958000" cy="62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 the approach used to forecast the air pollution trend.</a:t>
            </a:r>
            <a:endParaRPr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652765" y="3300083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775818" y="212551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5040245" y="923281"/>
            <a:ext cx="927062" cy="467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437495" y="2964123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Dataset Description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866438" y="1972688"/>
            <a:ext cx="617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000" dirty="0">
                <a:solidFill>
                  <a:srgbClr val="4C69B2"/>
                </a:solidFill>
                <a:latin typeface="Baloo 2 ExtraBold" panose="020B0604020202020204" charset="0"/>
                <a:cs typeface="Baloo 2 ExtraBold" panose="020B0604020202020204" charset="0"/>
              </a:rPr>
              <a:t>05</a:t>
            </a:r>
            <a:endParaRPr lang="en-US" sz="3000" dirty="0">
              <a:solidFill>
                <a:srgbClr val="4C69B2"/>
              </a:solidFill>
              <a:latin typeface="Baloo 2 ExtraBold" panose="020B0604020202020204" charset="0"/>
              <a:cs typeface="Baloo 2 ExtraBold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3776" y="1998043"/>
            <a:ext cx="31470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100" dirty="0">
                <a:solidFill>
                  <a:srgbClr val="334157"/>
                </a:solidFill>
                <a:latin typeface="Baloo 2 ExtraBold" panose="020B0604020202020204" charset="0"/>
                <a:cs typeface="Baloo 2 ExtraBold" panose="020B0604020202020204" charset="0"/>
              </a:rPr>
              <a:t>Result and Visualization</a:t>
            </a:r>
            <a:endParaRPr lang="en-US" sz="2100" dirty="0">
              <a:solidFill>
                <a:srgbClr val="334157"/>
              </a:solidFill>
              <a:latin typeface="Baloo 2 ExtraBold" panose="020B0604020202020204" charset="0"/>
              <a:cs typeface="Baloo 2 ExtraBold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0293" y="2249687"/>
            <a:ext cx="291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334157"/>
                </a:solidFill>
              </a:rPr>
              <a:t>Displaying the model performance, findings through graphs.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0340" y="3328215"/>
            <a:ext cx="2737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334157"/>
                </a:solidFill>
              </a:rPr>
              <a:t>Summary of the entire analysis.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7982" y="3023084"/>
            <a:ext cx="6659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rgbClr val="4C69B2"/>
                </a:solidFill>
                <a:latin typeface="Baloo 2 ExtraBold" panose="020B0604020202020204" charset="0"/>
                <a:cs typeface="Baloo 2 ExtraBold" panose="020B0604020202020204" charset="0"/>
              </a:rPr>
              <a:t>06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5489791" y="3067935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100" dirty="0">
                <a:solidFill>
                  <a:srgbClr val="334157"/>
                </a:solidFill>
                <a:latin typeface="Baloo 2 ExtraBold" panose="020B0604020202020204" charset="0"/>
                <a:cs typeface="Baloo 2 ExtraBold" panose="020B0604020202020204" charset="0"/>
              </a:rPr>
              <a:t>Conclusion</a:t>
            </a:r>
            <a:endParaRPr lang="en-US" sz="2100" dirty="0">
              <a:solidFill>
                <a:srgbClr val="334157"/>
              </a:solidFill>
              <a:latin typeface="Baloo 2 ExtraBold" panose="020B0604020202020204" charset="0"/>
              <a:cs typeface="Baloo 2 Extra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18" y="90227"/>
            <a:ext cx="6732396" cy="2248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18" y="2533375"/>
            <a:ext cx="6732396" cy="23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00693"/>
            <a:ext cx="7074040" cy="2221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2501412"/>
            <a:ext cx="7074040" cy="22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2"/>
          <p:cNvSpPr txBox="1">
            <a:spLocks noGrp="1"/>
          </p:cNvSpPr>
          <p:nvPr>
            <p:ph type="title"/>
          </p:nvPr>
        </p:nvSpPr>
        <p:spPr>
          <a:xfrm>
            <a:off x="726725" y="20260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and Visualisation</a:t>
            </a:r>
            <a:endParaRPr dirty="0"/>
          </a:p>
        </p:txBody>
      </p:sp>
      <p:sp>
        <p:nvSpPr>
          <p:cNvPr id="1259" name="Google Shape;1259;p42"/>
          <p:cNvSpPr txBox="1"/>
          <p:nvPr/>
        </p:nvSpPr>
        <p:spPr>
          <a:xfrm>
            <a:off x="833405" y="687983"/>
            <a:ext cx="6756115" cy="41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model's predictions are visualized using Prophet's built-in plotting functions.</a:t>
            </a:r>
          </a:p>
        </p:txBody>
      </p:sp>
      <p:sp>
        <p:nvSpPr>
          <p:cNvPr id="1260" name="Google Shape;1260;p42"/>
          <p:cNvSpPr txBox="1">
            <a:spLocks noGrp="1"/>
          </p:cNvSpPr>
          <p:nvPr>
            <p:ph type="title" idx="4294967295"/>
          </p:nvPr>
        </p:nvSpPr>
        <p:spPr>
          <a:xfrm>
            <a:off x="1448109" y="1329614"/>
            <a:ext cx="2466878" cy="1238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1" dirty="0">
                <a:latin typeface="+mj-lt"/>
              </a:rPr>
              <a:t>Plotting the Forecast</a:t>
            </a:r>
            <a:br>
              <a:rPr lang="en-US" sz="1400" b="1" dirty="0">
                <a:latin typeface="+mj-lt"/>
              </a:rPr>
            </a:br>
            <a:r>
              <a:rPr lang="en-US" sz="1400" dirty="0">
                <a:latin typeface="+mj-lt"/>
              </a:rPr>
              <a:t>```python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fig1 = model.plot(forecast)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plt.show()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```</a:t>
            </a:r>
          </a:p>
        </p:txBody>
      </p:sp>
      <p:sp>
        <p:nvSpPr>
          <p:cNvPr id="1261" name="Google Shape;1261;p42"/>
          <p:cNvSpPr/>
          <p:nvPr/>
        </p:nvSpPr>
        <p:spPr>
          <a:xfrm>
            <a:off x="1054365" y="1650611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262" name="Google Shape;1262;p42"/>
          <p:cNvSpPr txBox="1">
            <a:spLocks noGrp="1"/>
          </p:cNvSpPr>
          <p:nvPr>
            <p:ph type="title" idx="4294967295"/>
          </p:nvPr>
        </p:nvSpPr>
        <p:spPr>
          <a:xfrm>
            <a:off x="1811303" y="5880838"/>
            <a:ext cx="6556500" cy="471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US" sz="1400" dirty="0">
              <a:latin typeface="+mj-lt"/>
            </a:endParaRPr>
          </a:p>
        </p:txBody>
      </p:sp>
      <p:sp>
        <p:nvSpPr>
          <p:cNvPr id="1263" name="Google Shape;1263;p42"/>
          <p:cNvSpPr/>
          <p:nvPr/>
        </p:nvSpPr>
        <p:spPr>
          <a:xfrm>
            <a:off x="990309" y="2507594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264" name="Google Shape;1264;p42"/>
          <p:cNvSpPr txBox="1">
            <a:spLocks noGrp="1"/>
          </p:cNvSpPr>
          <p:nvPr>
            <p:ph type="title" idx="4294967295"/>
          </p:nvPr>
        </p:nvSpPr>
        <p:spPr>
          <a:xfrm>
            <a:off x="1863718" y="5873543"/>
            <a:ext cx="6556500" cy="658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endParaRPr sz="1400" dirty="0">
              <a:latin typeface="+mj-lt"/>
            </a:endParaRPr>
          </a:p>
        </p:txBody>
      </p:sp>
      <p:sp>
        <p:nvSpPr>
          <p:cNvPr id="1265" name="Google Shape;1265;p42"/>
          <p:cNvSpPr/>
          <p:nvPr/>
        </p:nvSpPr>
        <p:spPr>
          <a:xfrm>
            <a:off x="1586918" y="5764952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0" name="Google Shape;1265;p42"/>
          <p:cNvSpPr/>
          <p:nvPr/>
        </p:nvSpPr>
        <p:spPr>
          <a:xfrm>
            <a:off x="895077" y="3848088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1" name="Google Shape;1264;p42"/>
          <p:cNvSpPr txBox="1">
            <a:spLocks/>
          </p:cNvSpPr>
          <p:nvPr/>
        </p:nvSpPr>
        <p:spPr>
          <a:xfrm>
            <a:off x="1352877" y="3731769"/>
            <a:ext cx="5948776" cy="69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>
              <a:lnSpc>
                <a:spcPct val="115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12" name="Google Shape;1265;p42"/>
          <p:cNvSpPr/>
          <p:nvPr/>
        </p:nvSpPr>
        <p:spPr>
          <a:xfrm>
            <a:off x="895077" y="445987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3" name="Google Shape;1264;p42"/>
          <p:cNvSpPr txBox="1">
            <a:spLocks/>
          </p:cNvSpPr>
          <p:nvPr/>
        </p:nvSpPr>
        <p:spPr>
          <a:xfrm>
            <a:off x="1300475" y="4175955"/>
            <a:ext cx="5676058" cy="68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 lang="en-US" sz="1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6" y="137798"/>
            <a:ext cx="7473520" cy="44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-961744"/>
            <a:ext cx="7717500" cy="572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17" y="0"/>
            <a:ext cx="51363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860" y="-961744"/>
            <a:ext cx="7710775" cy="2081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457" y="-857685"/>
            <a:ext cx="4614001" cy="4571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339458" y="-857685"/>
            <a:ext cx="6192177" cy="1040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5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4118700" cy="979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pc="-300" dirty="0"/>
              <a:t>Conclusions</a:t>
            </a:r>
            <a:endParaRPr sz="6000" spc="-300" dirty="0"/>
          </a:p>
        </p:txBody>
      </p:sp>
      <p:sp>
        <p:nvSpPr>
          <p:cNvPr id="1302" name="Google Shape;1302;p45"/>
          <p:cNvSpPr txBox="1">
            <a:spLocks noGrp="1"/>
          </p:cNvSpPr>
          <p:nvPr>
            <p:ph type="subTitle" idx="1"/>
          </p:nvPr>
        </p:nvSpPr>
        <p:spPr>
          <a:xfrm>
            <a:off x="145850" y="2498156"/>
            <a:ext cx="2936637" cy="20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Prophet effectively predicts humidity using past data and detects trends and seasonality. Further improvements can include using advanced models like LSTM and incorporating more weather variables.</a:t>
            </a:r>
          </a:p>
        </p:txBody>
      </p:sp>
      <p:sp>
        <p:nvSpPr>
          <p:cNvPr id="1303" name="Google Shape;1303;p45"/>
          <p:cNvSpPr txBox="1">
            <a:spLocks noGrp="1"/>
          </p:cNvSpPr>
          <p:nvPr>
            <p:ph type="subTitle" idx="2"/>
          </p:nvPr>
        </p:nvSpPr>
        <p:spPr>
          <a:xfrm>
            <a:off x="3251154" y="2429576"/>
            <a:ext cx="2410999" cy="209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model can be enhanced by incorporating real-time sensor data from IoT devices to provide continuous updates and send alerts when pollution exceeds safe level.</a:t>
            </a:r>
          </a:p>
          <a:p>
            <a:pPr marL="0" lvl="0" indent="0"/>
            <a:endParaRPr dirty="0"/>
          </a:p>
        </p:txBody>
      </p:sp>
      <p:sp>
        <p:nvSpPr>
          <p:cNvPr id="1304" name="Google Shape;1304;p45"/>
          <p:cNvSpPr txBox="1">
            <a:spLocks noGrp="1"/>
          </p:cNvSpPr>
          <p:nvPr>
            <p:ph type="subTitle" idx="3"/>
          </p:nvPr>
        </p:nvSpPr>
        <p:spPr>
          <a:xfrm>
            <a:off x="5867471" y="2406653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Deploying the model in a web application for public and governmental use.</a:t>
            </a:r>
            <a:endParaRPr dirty="0"/>
          </a:p>
        </p:txBody>
      </p:sp>
      <p:sp>
        <p:nvSpPr>
          <p:cNvPr id="1305" name="Google Shape;1305;p45"/>
          <p:cNvSpPr txBox="1">
            <a:spLocks noGrp="1"/>
          </p:cNvSpPr>
          <p:nvPr>
            <p:ph type="subTitle" idx="4"/>
          </p:nvPr>
        </p:nvSpPr>
        <p:spPr>
          <a:xfrm>
            <a:off x="686636" y="1856268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Summarize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concepts</a:t>
            </a:r>
            <a:endParaRPr dirty="0"/>
          </a:p>
        </p:txBody>
      </p:sp>
      <p:sp>
        <p:nvSpPr>
          <p:cNvPr id="1306" name="Google Shape;1306;p45"/>
          <p:cNvSpPr txBox="1">
            <a:spLocks noGrp="1"/>
          </p:cNvSpPr>
          <p:nvPr>
            <p:ph type="subTitle" idx="5"/>
          </p:nvPr>
        </p:nvSpPr>
        <p:spPr>
          <a:xfrm>
            <a:off x="3416033" y="1811065"/>
            <a:ext cx="2005627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applications</a:t>
            </a: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subTitle" idx="6"/>
          </p:nvPr>
        </p:nvSpPr>
        <p:spPr>
          <a:xfrm>
            <a:off x="6234929" y="1773172"/>
            <a:ext cx="1572574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Preview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308" name="Google Shape;1308;p45"/>
          <p:cNvSpPr/>
          <p:nvPr/>
        </p:nvSpPr>
        <p:spPr>
          <a:xfrm>
            <a:off x="1675502" y="1474676"/>
            <a:ext cx="381468" cy="378161"/>
          </a:xfrm>
          <a:custGeom>
            <a:avLst/>
            <a:gdLst/>
            <a:ahLst/>
            <a:cxnLst/>
            <a:rect l="l" t="t" r="r" b="b"/>
            <a:pathLst>
              <a:path w="346" h="343" extrusionOk="0">
                <a:moveTo>
                  <a:pt x="204" y="262"/>
                </a:moveTo>
                <a:lnTo>
                  <a:pt x="325" y="262"/>
                </a:lnTo>
                <a:lnTo>
                  <a:pt x="325" y="141"/>
                </a:lnTo>
                <a:lnTo>
                  <a:pt x="346" y="141"/>
                </a:lnTo>
                <a:lnTo>
                  <a:pt x="294" y="62"/>
                </a:lnTo>
                <a:lnTo>
                  <a:pt x="242" y="141"/>
                </a:lnTo>
                <a:lnTo>
                  <a:pt x="265" y="141"/>
                </a:lnTo>
                <a:lnTo>
                  <a:pt x="265" y="200"/>
                </a:lnTo>
                <a:lnTo>
                  <a:pt x="204" y="200"/>
                </a:lnTo>
                <a:lnTo>
                  <a:pt x="204" y="79"/>
                </a:lnTo>
                <a:lnTo>
                  <a:pt x="227" y="79"/>
                </a:lnTo>
                <a:lnTo>
                  <a:pt x="173" y="0"/>
                </a:lnTo>
                <a:lnTo>
                  <a:pt x="121" y="79"/>
                </a:lnTo>
                <a:lnTo>
                  <a:pt x="142" y="79"/>
                </a:lnTo>
                <a:lnTo>
                  <a:pt x="142" y="200"/>
                </a:lnTo>
                <a:lnTo>
                  <a:pt x="83" y="200"/>
                </a:lnTo>
                <a:lnTo>
                  <a:pt x="83" y="141"/>
                </a:lnTo>
                <a:lnTo>
                  <a:pt x="106" y="141"/>
                </a:lnTo>
                <a:lnTo>
                  <a:pt x="52" y="62"/>
                </a:lnTo>
                <a:lnTo>
                  <a:pt x="0" y="141"/>
                </a:lnTo>
                <a:lnTo>
                  <a:pt x="21" y="141"/>
                </a:lnTo>
                <a:lnTo>
                  <a:pt x="21" y="262"/>
                </a:lnTo>
                <a:lnTo>
                  <a:pt x="142" y="262"/>
                </a:lnTo>
                <a:lnTo>
                  <a:pt x="142" y="324"/>
                </a:lnTo>
                <a:lnTo>
                  <a:pt x="0" y="324"/>
                </a:lnTo>
                <a:lnTo>
                  <a:pt x="0" y="343"/>
                </a:lnTo>
                <a:lnTo>
                  <a:pt x="346" y="343"/>
                </a:lnTo>
                <a:lnTo>
                  <a:pt x="346" y="324"/>
                </a:lnTo>
                <a:lnTo>
                  <a:pt x="204" y="324"/>
                </a:lnTo>
                <a:lnTo>
                  <a:pt x="204" y="262"/>
                </a:lnTo>
                <a:close/>
                <a:moveTo>
                  <a:pt x="42" y="240"/>
                </a:moveTo>
                <a:lnTo>
                  <a:pt x="42" y="119"/>
                </a:lnTo>
                <a:lnTo>
                  <a:pt x="38" y="119"/>
                </a:lnTo>
                <a:lnTo>
                  <a:pt x="52" y="98"/>
                </a:lnTo>
                <a:lnTo>
                  <a:pt x="68" y="119"/>
                </a:lnTo>
                <a:lnTo>
                  <a:pt x="61" y="119"/>
                </a:lnTo>
                <a:lnTo>
                  <a:pt x="61" y="221"/>
                </a:lnTo>
                <a:lnTo>
                  <a:pt x="163" y="221"/>
                </a:lnTo>
                <a:lnTo>
                  <a:pt x="163" y="60"/>
                </a:lnTo>
                <a:lnTo>
                  <a:pt x="159" y="60"/>
                </a:lnTo>
                <a:lnTo>
                  <a:pt x="173" y="36"/>
                </a:lnTo>
                <a:lnTo>
                  <a:pt x="190" y="60"/>
                </a:lnTo>
                <a:lnTo>
                  <a:pt x="182" y="60"/>
                </a:lnTo>
                <a:lnTo>
                  <a:pt x="182" y="221"/>
                </a:lnTo>
                <a:lnTo>
                  <a:pt x="284" y="221"/>
                </a:lnTo>
                <a:lnTo>
                  <a:pt x="284" y="119"/>
                </a:lnTo>
                <a:lnTo>
                  <a:pt x="280" y="119"/>
                </a:lnTo>
                <a:lnTo>
                  <a:pt x="294" y="98"/>
                </a:lnTo>
                <a:lnTo>
                  <a:pt x="308" y="119"/>
                </a:lnTo>
                <a:lnTo>
                  <a:pt x="306" y="119"/>
                </a:lnTo>
                <a:lnTo>
                  <a:pt x="306" y="240"/>
                </a:lnTo>
                <a:lnTo>
                  <a:pt x="182" y="240"/>
                </a:lnTo>
                <a:lnTo>
                  <a:pt x="182" y="324"/>
                </a:lnTo>
                <a:lnTo>
                  <a:pt x="163" y="324"/>
                </a:lnTo>
                <a:lnTo>
                  <a:pt x="163" y="240"/>
                </a:lnTo>
                <a:lnTo>
                  <a:pt x="42" y="2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9" name="Google Shape;1309;p45"/>
          <p:cNvGrpSpPr/>
          <p:nvPr/>
        </p:nvGrpSpPr>
        <p:grpSpPr>
          <a:xfrm>
            <a:off x="4214883" y="1474810"/>
            <a:ext cx="381467" cy="382570"/>
            <a:chOff x="3161893" y="3833511"/>
            <a:chExt cx="381467" cy="382570"/>
          </a:xfrm>
        </p:grpSpPr>
        <p:sp>
          <p:nvSpPr>
            <p:cNvPr id="1310" name="Google Shape;1310;p45"/>
            <p:cNvSpPr/>
            <p:nvPr/>
          </p:nvSpPr>
          <p:spPr>
            <a:xfrm>
              <a:off x="3365857" y="3833511"/>
              <a:ext cx="177504" cy="180811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68" y="35"/>
                  </a:moveTo>
                  <a:cubicBezTo>
                    <a:pt x="68" y="16"/>
                    <a:pt x="53" y="0"/>
                    <a:pt x="33" y="0"/>
                  </a:cubicBezTo>
                  <a:cubicBezTo>
                    <a:pt x="15" y="1"/>
                    <a:pt x="0" y="16"/>
                    <a:pt x="0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52" y="69"/>
                    <a:pt x="68" y="54"/>
                    <a:pt x="68" y="35"/>
                  </a:cubicBezTo>
                  <a:close/>
                  <a:moveTo>
                    <a:pt x="8" y="35"/>
                  </a:moveTo>
                  <a:cubicBezTo>
                    <a:pt x="8" y="19"/>
                    <a:pt x="23" y="6"/>
                    <a:pt x="39" y="10"/>
                  </a:cubicBezTo>
                  <a:cubicBezTo>
                    <a:pt x="49" y="12"/>
                    <a:pt x="57" y="19"/>
                    <a:pt x="59" y="29"/>
                  </a:cubicBezTo>
                  <a:cubicBezTo>
                    <a:pt x="62" y="45"/>
                    <a:pt x="50" y="60"/>
                    <a:pt x="3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3161893" y="3833511"/>
              <a:ext cx="180811" cy="180811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35" y="0"/>
                  </a:moveTo>
                  <a:cubicBezTo>
                    <a:pt x="16" y="0"/>
                    <a:pt x="0" y="16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1"/>
                    <a:pt x="35" y="0"/>
                  </a:cubicBezTo>
                  <a:close/>
                  <a:moveTo>
                    <a:pt x="6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21" y="60"/>
                    <a:pt x="10" y="49"/>
                    <a:pt x="9" y="36"/>
                  </a:cubicBezTo>
                  <a:cubicBezTo>
                    <a:pt x="8" y="21"/>
                    <a:pt x="21" y="8"/>
                    <a:pt x="36" y="9"/>
                  </a:cubicBezTo>
                  <a:cubicBezTo>
                    <a:pt x="49" y="10"/>
                    <a:pt x="60" y="21"/>
                    <a:pt x="60" y="35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3365857" y="4037474"/>
              <a:ext cx="177504" cy="178606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2"/>
                    <a:pt x="15" y="68"/>
                    <a:pt x="33" y="68"/>
                  </a:cubicBezTo>
                  <a:cubicBezTo>
                    <a:pt x="53" y="68"/>
                    <a:pt x="68" y="52"/>
                    <a:pt x="68" y="33"/>
                  </a:cubicBezTo>
                  <a:cubicBezTo>
                    <a:pt x="68" y="15"/>
                    <a:pt x="52" y="0"/>
                    <a:pt x="33" y="0"/>
                  </a:cubicBezTo>
                  <a:close/>
                  <a:moveTo>
                    <a:pt x="8" y="3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7" y="8"/>
                    <a:pt x="59" y="19"/>
                    <a:pt x="59" y="33"/>
                  </a:cubicBezTo>
                  <a:cubicBezTo>
                    <a:pt x="60" y="48"/>
                    <a:pt x="48" y="60"/>
                    <a:pt x="33" y="59"/>
                  </a:cubicBezTo>
                  <a:cubicBezTo>
                    <a:pt x="19" y="59"/>
                    <a:pt x="8" y="47"/>
                    <a:pt x="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161893" y="4037474"/>
              <a:ext cx="180811" cy="178606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1" y="33"/>
                  </a:moveTo>
                  <a:cubicBezTo>
                    <a:pt x="0" y="52"/>
                    <a:pt x="16" y="68"/>
                    <a:pt x="35" y="68"/>
                  </a:cubicBezTo>
                  <a:cubicBezTo>
                    <a:pt x="54" y="68"/>
                    <a:pt x="69" y="52"/>
                    <a:pt x="69" y="3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1" y="15"/>
                    <a:pt x="1" y="33"/>
                  </a:cubicBezTo>
                  <a:close/>
                  <a:moveTo>
                    <a:pt x="60" y="34"/>
                  </a:moveTo>
                  <a:cubicBezTo>
                    <a:pt x="60" y="50"/>
                    <a:pt x="46" y="62"/>
                    <a:pt x="29" y="59"/>
                  </a:cubicBezTo>
                  <a:cubicBezTo>
                    <a:pt x="19" y="57"/>
                    <a:pt x="12" y="49"/>
                    <a:pt x="10" y="39"/>
                  </a:cubicBezTo>
                  <a:cubicBezTo>
                    <a:pt x="6" y="23"/>
                    <a:pt x="19" y="8"/>
                    <a:pt x="35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3420982" y="3890841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3420982" y="3936044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3420982" y="4092600"/>
              <a:ext cx="672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3420982" y="4137803"/>
              <a:ext cx="672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3219224" y="409260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3219224" y="413780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3219224" y="3890841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3219224" y="3936044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5"/>
          <p:cNvGrpSpPr/>
          <p:nvPr/>
        </p:nvGrpSpPr>
        <p:grpSpPr>
          <a:xfrm>
            <a:off x="6890961" y="1464335"/>
            <a:ext cx="382570" cy="382571"/>
            <a:chOff x="2344935" y="2019884"/>
            <a:chExt cx="382570" cy="382571"/>
          </a:xfrm>
        </p:grpSpPr>
        <p:sp>
          <p:nvSpPr>
            <p:cNvPr id="1323" name="Google Shape;1323;p45"/>
            <p:cNvSpPr/>
            <p:nvPr/>
          </p:nvSpPr>
          <p:spPr>
            <a:xfrm>
              <a:off x="2481646" y="2019884"/>
              <a:ext cx="245859" cy="382571"/>
            </a:xfrm>
            <a:custGeom>
              <a:avLst/>
              <a:gdLst/>
              <a:ahLst/>
              <a:cxnLst/>
              <a:rect l="l" t="t" r="r" b="b"/>
              <a:pathLst>
                <a:path w="223" h="347" extrusionOk="0">
                  <a:moveTo>
                    <a:pt x="223" y="83"/>
                  </a:moveTo>
                  <a:lnTo>
                    <a:pt x="223" y="21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19" y="347"/>
                  </a:lnTo>
                  <a:lnTo>
                    <a:pt x="19" y="326"/>
                  </a:lnTo>
                  <a:lnTo>
                    <a:pt x="102" y="326"/>
                  </a:lnTo>
                  <a:lnTo>
                    <a:pt x="102" y="266"/>
                  </a:lnTo>
                  <a:lnTo>
                    <a:pt x="19" y="266"/>
                  </a:lnTo>
                  <a:lnTo>
                    <a:pt x="19" y="245"/>
                  </a:lnTo>
                  <a:lnTo>
                    <a:pt x="142" y="245"/>
                  </a:lnTo>
                  <a:lnTo>
                    <a:pt x="142" y="183"/>
                  </a:lnTo>
                  <a:lnTo>
                    <a:pt x="19" y="183"/>
                  </a:lnTo>
                  <a:lnTo>
                    <a:pt x="19" y="164"/>
                  </a:lnTo>
                  <a:lnTo>
                    <a:pt x="183" y="164"/>
                  </a:lnTo>
                  <a:lnTo>
                    <a:pt x="183" y="102"/>
                  </a:lnTo>
                  <a:lnTo>
                    <a:pt x="19" y="102"/>
                  </a:lnTo>
                  <a:lnTo>
                    <a:pt x="19" y="83"/>
                  </a:lnTo>
                  <a:lnTo>
                    <a:pt x="223" y="83"/>
                  </a:lnTo>
                  <a:close/>
                  <a:moveTo>
                    <a:pt x="202" y="43"/>
                  </a:moveTo>
                  <a:lnTo>
                    <a:pt x="202" y="62"/>
                  </a:lnTo>
                  <a:lnTo>
                    <a:pt x="19" y="62"/>
                  </a:lnTo>
                  <a:lnTo>
                    <a:pt x="19" y="43"/>
                  </a:lnTo>
                  <a:lnTo>
                    <a:pt x="202" y="43"/>
                  </a:lnTo>
                  <a:close/>
                  <a:moveTo>
                    <a:pt x="81" y="285"/>
                  </a:moveTo>
                  <a:lnTo>
                    <a:pt x="81" y="307"/>
                  </a:lnTo>
                  <a:lnTo>
                    <a:pt x="19" y="307"/>
                  </a:lnTo>
                  <a:lnTo>
                    <a:pt x="19" y="285"/>
                  </a:lnTo>
                  <a:lnTo>
                    <a:pt x="81" y="285"/>
                  </a:lnTo>
                  <a:close/>
                  <a:moveTo>
                    <a:pt x="121" y="204"/>
                  </a:moveTo>
                  <a:lnTo>
                    <a:pt x="121" y="223"/>
                  </a:lnTo>
                  <a:lnTo>
                    <a:pt x="19" y="223"/>
                  </a:lnTo>
                  <a:lnTo>
                    <a:pt x="19" y="204"/>
                  </a:lnTo>
                  <a:lnTo>
                    <a:pt x="121" y="204"/>
                  </a:lnTo>
                  <a:close/>
                  <a:moveTo>
                    <a:pt x="161" y="124"/>
                  </a:moveTo>
                  <a:lnTo>
                    <a:pt x="161" y="143"/>
                  </a:lnTo>
                  <a:lnTo>
                    <a:pt x="19" y="143"/>
                  </a:lnTo>
                  <a:lnTo>
                    <a:pt x="19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2392344" y="2043037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2344935" y="2043037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2392344" y="2088240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2392344" y="213234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2344935" y="2132340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2392344" y="217754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2392344" y="2221644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2344935" y="2221644"/>
              <a:ext cx="240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2392344" y="2265744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2392344" y="2313152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2344935" y="2313152"/>
              <a:ext cx="240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2392344" y="2358355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85" y="2793722"/>
            <a:ext cx="4326351" cy="1412831"/>
          </a:xfrm>
        </p:spPr>
        <p:txBody>
          <a:bodyPr/>
          <a:lstStyle/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DARLINGTON YEBOAH GILBERT                 BC/ICT/22/036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DANIEL KWOFIE                                                   BC/ICT/22/065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JANESSA MENSAH ADOBEA                           BC/ICT/22/107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SELORM KOFI ASEM                                           BC/ICT/22/067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ADI KOI AYISI ADDISON                                   BC/ICT/22/008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ARABA JULIET ANDERSON ESSON              BC/ICT/22/011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OBED BLANKSON                                                 BC/ICT/22/016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JOSHUA KWESI MENSAH                                        BC/ICT/22/263</a:t>
            </a:r>
          </a:p>
        </p:txBody>
      </p:sp>
      <p:sp>
        <p:nvSpPr>
          <p:cNvPr id="3" name="Google Shape;1340;p46"/>
          <p:cNvSpPr txBox="1">
            <a:spLocks/>
          </p:cNvSpPr>
          <p:nvPr/>
        </p:nvSpPr>
        <p:spPr>
          <a:xfrm>
            <a:off x="297910" y="500977"/>
            <a:ext cx="2669418" cy="211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5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loo 2 ExtraBold"/>
              <a:buNone/>
              <a:defRPr sz="48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7200" spc="-300" dirty="0"/>
              <a:t>Thank</a:t>
            </a:r>
          </a:p>
          <a:p>
            <a:r>
              <a:rPr lang="en-US" sz="7200" spc="-300" dirty="0"/>
              <a:t>You!</a:t>
            </a:r>
          </a:p>
          <a:p>
            <a:endParaRPr lang="en-US" sz="8800" spc="-300" dirty="0"/>
          </a:p>
        </p:txBody>
      </p:sp>
      <p:sp>
        <p:nvSpPr>
          <p:cNvPr id="4" name="Google Shape;1341;p46"/>
          <p:cNvSpPr txBox="1">
            <a:spLocks/>
          </p:cNvSpPr>
          <p:nvPr/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grpSp>
        <p:nvGrpSpPr>
          <p:cNvPr id="17" name="Google Shape;1354;p46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" name="Google Shape;1355;p46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76" name="Google Shape;1356;p4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357;p4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358;p4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359;p4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360;p4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361;p4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362;p4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363;p4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364;p4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365;p4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366;p4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367;p4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368;p4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369;p4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370;p4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371;p46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49" name="Google Shape;1372;p46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73;p46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374;p46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375;p46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376;p46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77;p46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78;p46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379;p46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380;p46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381;p46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382;p46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383;p46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384;p46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385;p46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386;p46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387;p46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388;p46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389;p46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390;p46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391;p46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392;p46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393;p46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394;p46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1395;p46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396;p46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397;p46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398;p46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399;p46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41" name="Google Shape;1400;p4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401;p4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402;p4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403;p4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404;p4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405;p4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406;p4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407;p4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1408;p46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29" name="Google Shape;1409;p4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410;p4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411;p4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12;p4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13;p4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414;p4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415;p4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416;p4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417;p4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418;p4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419;p4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420;p4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" name="Google Shape;1421;p46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22;p46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23;p46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24;p46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1425;p46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27" name="Google Shape;1426;p4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27;p4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422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This project aims to predict Relative Humidity (RH) using historical air quality data from the Air Quality UCI dataset. By leveraging Facebook Prophet, a time-series forecasting model, we analyze past trends and forecast future values.</a:t>
            </a:r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872400" y="1538599"/>
            <a:ext cx="3699300" cy="318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Air pollution has become a major environmental concern, affecting public health and climate conditions. This project includes prediction air quality based on various environmental factors using Python and machine learning techniques.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4006542" y="2936624"/>
            <a:ext cx="3518632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Objectives</a:t>
            </a:r>
            <a:endParaRPr sz="4800"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 flipV="1">
            <a:off x="3498017" y="6233600"/>
            <a:ext cx="753943" cy="68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521582" y="592674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612583" y="314643"/>
            <a:ext cx="3393959" cy="4101857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85" name="Google Shape;885;p32"/>
          <p:cNvSpPr txBox="1">
            <a:spLocks noGrp="1"/>
          </p:cNvSpPr>
          <p:nvPr>
            <p:ph type="subTitle" idx="1"/>
          </p:nvPr>
        </p:nvSpPr>
        <p:spPr>
          <a:xfrm>
            <a:off x="720000" y="1354859"/>
            <a:ext cx="4360200" cy="3609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Analyze key air pollutant data to identify patterns.</a:t>
            </a:r>
          </a:p>
          <a:p>
            <a:br>
              <a:rPr lang="en-US" dirty="0"/>
            </a:br>
            <a:r>
              <a:rPr lang="en-US" dirty="0"/>
              <a:t>Develop a predictive model for air quality classification.</a:t>
            </a:r>
          </a:p>
          <a:p>
            <a:br>
              <a:rPr lang="en-US" dirty="0"/>
            </a:br>
            <a:r>
              <a:rPr lang="en-US" dirty="0"/>
              <a:t>Use Python-based machine learning techniques for prediction.</a:t>
            </a:r>
          </a:p>
          <a:p>
            <a:br>
              <a:rPr lang="en-US" dirty="0"/>
            </a:br>
            <a:r>
              <a:rPr lang="en-US" dirty="0"/>
              <a:t>Provide insights into how environmental factors impact air quality.</a:t>
            </a:r>
          </a:p>
          <a:p>
            <a:r>
              <a:rPr lang="en-US" dirty="0"/>
              <a:t>Visualize trends and seasonal patterns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>
            <a:off x="5371607" y="1012350"/>
            <a:ext cx="2702100" cy="3145200"/>
          </a:xfrm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02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Description</a:t>
            </a:r>
            <a:endParaRPr dirty="0"/>
          </a:p>
        </p:txBody>
      </p:sp>
      <p:sp>
        <p:nvSpPr>
          <p:cNvPr id="892" name="Google Shape;892;p33"/>
          <p:cNvSpPr txBox="1">
            <a:spLocks noGrp="1"/>
          </p:cNvSpPr>
          <p:nvPr>
            <p:ph type="subTitle" idx="1"/>
          </p:nvPr>
        </p:nvSpPr>
        <p:spPr>
          <a:xfrm>
            <a:off x="3876687" y="5294930"/>
            <a:ext cx="3564893" cy="153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3" name="Google Shape;893;p33"/>
          <p:cNvSpPr txBox="1">
            <a:spLocks noGrp="1"/>
          </p:cNvSpPr>
          <p:nvPr>
            <p:ph type="subTitle" idx="2"/>
          </p:nvPr>
        </p:nvSpPr>
        <p:spPr>
          <a:xfrm>
            <a:off x="1254542" y="1812853"/>
            <a:ext cx="5606846" cy="265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• Temperature (°C): Ambient air temperature.</a:t>
            </a:r>
          </a:p>
          <a:p>
            <a:pPr>
              <a:lnSpc>
                <a:spcPct val="200000"/>
              </a:lnSpc>
            </a:pPr>
            <a:r>
              <a:rPr lang="en-US" dirty="0"/>
              <a:t>• Humidity (%): Moisture content in the air.</a:t>
            </a:r>
          </a:p>
          <a:p>
            <a:pPr>
              <a:lnSpc>
                <a:spcPct val="200000"/>
              </a:lnSpc>
            </a:pPr>
            <a:r>
              <a:rPr lang="en-US" dirty="0"/>
              <a:t>• PM2.5 (µg/m³): Fine particulate matter(harmful</a:t>
            </a:r>
          </a:p>
          <a:p>
            <a:pPr>
              <a:lnSpc>
                <a:spcPct val="200000"/>
              </a:lnSpc>
            </a:pPr>
            <a:r>
              <a:rPr lang="en-US" dirty="0"/>
              <a:t>for respiratory health).</a:t>
            </a:r>
          </a:p>
          <a:p>
            <a:pPr>
              <a:lnSpc>
                <a:spcPct val="200000"/>
              </a:lnSpc>
            </a:pPr>
            <a:r>
              <a:rPr lang="en-US" dirty="0"/>
              <a:t>• PM10 (µg/m³): Coarse particulate matter.</a:t>
            </a:r>
          </a:p>
          <a:p>
            <a:pPr>
              <a:lnSpc>
                <a:spcPct val="200000"/>
              </a:lnSpc>
            </a:pPr>
            <a:r>
              <a:rPr lang="en-US" dirty="0"/>
              <a:t>• NO₂ (µg/m³): Nitrogen dioxide concentration.</a:t>
            </a:r>
            <a:br>
              <a:rPr lang="en-US" dirty="0"/>
            </a:br>
            <a:endParaRPr lang="en-US" dirty="0"/>
          </a:p>
        </p:txBody>
      </p:sp>
      <p:sp>
        <p:nvSpPr>
          <p:cNvPr id="894" name="Google Shape;894;p33"/>
          <p:cNvSpPr txBox="1">
            <a:spLocks noGrp="1"/>
          </p:cNvSpPr>
          <p:nvPr>
            <p:ph type="subTitle" idx="3"/>
          </p:nvPr>
        </p:nvSpPr>
        <p:spPr>
          <a:xfrm>
            <a:off x="720000" y="950673"/>
            <a:ext cx="4446982" cy="685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/>
              <a:t>The dataset contains air pollution data with the following features:</a:t>
            </a:r>
          </a:p>
        </p:txBody>
      </p:sp>
      <p:sp>
        <p:nvSpPr>
          <p:cNvPr id="895" name="Google Shape;895;p33"/>
          <p:cNvSpPr txBox="1">
            <a:spLocks noGrp="1"/>
          </p:cNvSpPr>
          <p:nvPr>
            <p:ph type="subTitle" idx="4"/>
          </p:nvPr>
        </p:nvSpPr>
        <p:spPr>
          <a:xfrm>
            <a:off x="323138" y="5490283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" name="Google Shape;1643;p48"/>
          <p:cNvGrpSpPr/>
          <p:nvPr/>
        </p:nvGrpSpPr>
        <p:grpSpPr>
          <a:xfrm>
            <a:off x="5767711" y="1933903"/>
            <a:ext cx="2895382" cy="2082683"/>
            <a:chOff x="6285063" y="868551"/>
            <a:chExt cx="1843200" cy="1220788"/>
          </a:xfrm>
        </p:grpSpPr>
        <p:sp>
          <p:nvSpPr>
            <p:cNvPr id="125" name="Google Shape;1644;p48"/>
            <p:cNvSpPr/>
            <p:nvPr/>
          </p:nvSpPr>
          <p:spPr>
            <a:xfrm>
              <a:off x="6285063" y="868551"/>
              <a:ext cx="1843088" cy="1220788"/>
            </a:xfrm>
            <a:custGeom>
              <a:avLst/>
              <a:gdLst/>
              <a:ahLst/>
              <a:cxnLst/>
              <a:rect l="l" t="t" r="r" b="b"/>
              <a:pathLst>
                <a:path w="688" h="456" extrusionOk="0">
                  <a:moveTo>
                    <a:pt x="688" y="45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73" y="0"/>
                    <a:pt x="688" y="15"/>
                    <a:pt x="688" y="34"/>
                  </a:cubicBezTo>
                  <a:lnTo>
                    <a:pt x="688" y="4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645;p48"/>
            <p:cNvSpPr/>
            <p:nvPr/>
          </p:nvSpPr>
          <p:spPr>
            <a:xfrm>
              <a:off x="6388250" y="1219463"/>
              <a:ext cx="1636713" cy="782637"/>
            </a:xfrm>
            <a:custGeom>
              <a:avLst/>
              <a:gdLst/>
              <a:ahLst/>
              <a:cxnLst/>
              <a:rect l="l" t="t" r="r" b="b"/>
              <a:pathLst>
                <a:path w="1031" h="493" extrusionOk="0">
                  <a:moveTo>
                    <a:pt x="1031" y="493"/>
                  </a:moveTo>
                  <a:lnTo>
                    <a:pt x="0" y="49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486"/>
                  </a:lnTo>
                  <a:lnTo>
                    <a:pt x="1031" y="486"/>
                  </a:lnTo>
                  <a:lnTo>
                    <a:pt x="1031" y="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646;p48"/>
            <p:cNvSpPr/>
            <p:nvPr/>
          </p:nvSpPr>
          <p:spPr>
            <a:xfrm>
              <a:off x="6393013" y="1176601"/>
              <a:ext cx="1619250" cy="820738"/>
            </a:xfrm>
            <a:custGeom>
              <a:avLst/>
              <a:gdLst/>
              <a:ahLst/>
              <a:cxnLst/>
              <a:rect l="l" t="t" r="r" b="b"/>
              <a:pathLst>
                <a:path w="604" h="306" extrusionOk="0">
                  <a:moveTo>
                    <a:pt x="0" y="207"/>
                  </a:moveTo>
                  <a:cubicBezTo>
                    <a:pt x="0" y="207"/>
                    <a:pt x="39" y="78"/>
                    <a:pt x="101" y="80"/>
                  </a:cubicBezTo>
                  <a:cubicBezTo>
                    <a:pt x="181" y="82"/>
                    <a:pt x="175" y="218"/>
                    <a:pt x="223" y="213"/>
                  </a:cubicBezTo>
                  <a:cubicBezTo>
                    <a:pt x="310" y="203"/>
                    <a:pt x="287" y="0"/>
                    <a:pt x="380" y="21"/>
                  </a:cubicBezTo>
                  <a:cubicBezTo>
                    <a:pt x="421" y="31"/>
                    <a:pt x="407" y="216"/>
                    <a:pt x="447" y="245"/>
                  </a:cubicBezTo>
                  <a:cubicBezTo>
                    <a:pt x="472" y="263"/>
                    <a:pt x="526" y="193"/>
                    <a:pt x="550" y="178"/>
                  </a:cubicBezTo>
                  <a:cubicBezTo>
                    <a:pt x="575" y="164"/>
                    <a:pt x="601" y="170"/>
                    <a:pt x="601" y="170"/>
                  </a:cubicBezTo>
                  <a:cubicBezTo>
                    <a:pt x="604" y="303"/>
                    <a:pt x="604" y="303"/>
                    <a:pt x="604" y="303"/>
                  </a:cubicBezTo>
                  <a:cubicBezTo>
                    <a:pt x="0" y="306"/>
                    <a:pt x="0" y="306"/>
                    <a:pt x="0" y="306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647;p48"/>
            <p:cNvSpPr/>
            <p:nvPr/>
          </p:nvSpPr>
          <p:spPr>
            <a:xfrm>
              <a:off x="7643100" y="1266163"/>
              <a:ext cx="338138" cy="100013"/>
            </a:xfrm>
            <a:custGeom>
              <a:avLst/>
              <a:gdLst/>
              <a:ahLst/>
              <a:cxnLst/>
              <a:rect l="l" t="t" r="r" b="b"/>
              <a:pathLst>
                <a:path w="126" h="37" extrusionOk="0">
                  <a:moveTo>
                    <a:pt x="19" y="37"/>
                  </a:moveTo>
                  <a:cubicBezTo>
                    <a:pt x="107" y="37"/>
                    <a:pt x="107" y="37"/>
                    <a:pt x="107" y="37"/>
                  </a:cubicBezTo>
                  <a:cubicBezTo>
                    <a:pt x="117" y="37"/>
                    <a:pt x="126" y="29"/>
                    <a:pt x="126" y="18"/>
                  </a:cubicBezTo>
                  <a:cubicBezTo>
                    <a:pt x="126" y="8"/>
                    <a:pt x="117" y="0"/>
                    <a:pt x="10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648;p48"/>
            <p:cNvSpPr/>
            <p:nvPr/>
          </p:nvSpPr>
          <p:spPr>
            <a:xfrm>
              <a:off x="7660775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649;p48"/>
            <p:cNvSpPr/>
            <p:nvPr/>
          </p:nvSpPr>
          <p:spPr>
            <a:xfrm>
              <a:off x="7754748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650;p48"/>
            <p:cNvSpPr/>
            <p:nvPr/>
          </p:nvSpPr>
          <p:spPr>
            <a:xfrm>
              <a:off x="7754748" y="1509006"/>
              <a:ext cx="61800" cy="5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651;p48"/>
            <p:cNvSpPr/>
            <p:nvPr/>
          </p:nvSpPr>
          <p:spPr>
            <a:xfrm>
              <a:off x="6285063" y="1022538"/>
              <a:ext cx="1843200" cy="1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652;p48"/>
            <p:cNvSpPr/>
            <p:nvPr/>
          </p:nvSpPr>
          <p:spPr>
            <a:xfrm>
              <a:off x="6380313" y="901888"/>
              <a:ext cx="76200" cy="7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653;p48"/>
            <p:cNvSpPr/>
            <p:nvPr/>
          </p:nvSpPr>
          <p:spPr>
            <a:xfrm>
              <a:off x="6520013" y="901888"/>
              <a:ext cx="77700" cy="7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654;p48"/>
            <p:cNvSpPr/>
            <p:nvPr/>
          </p:nvSpPr>
          <p:spPr>
            <a:xfrm>
              <a:off x="6659713" y="901888"/>
              <a:ext cx="77700" cy="7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445025"/>
            <a:ext cx="5890773" cy="572700"/>
          </a:xfrm>
        </p:spPr>
        <p:txBody>
          <a:bodyPr/>
          <a:lstStyle/>
          <a:p>
            <a:r>
              <a:rPr lang="en-US" dirty="0"/>
              <a:t>Datasets Description </a:t>
            </a:r>
            <a:r>
              <a:rPr lang="ak-Latn-GH" dirty="0"/>
              <a:t>–</a:t>
            </a:r>
            <a:r>
              <a:rPr lang="en-US" dirty="0"/>
              <a:t> cont’d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063351"/>
            <a:ext cx="7055787" cy="2628116"/>
          </a:xfrm>
        </p:spPr>
        <p:txBody>
          <a:bodyPr/>
          <a:lstStyle/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• SO₂ (µg/m³): Sulfur dioxide concentration.</a:t>
            </a:r>
            <a:br>
              <a:rPr lang="en-US" dirty="0"/>
            </a:br>
            <a:r>
              <a:rPr lang="en-US" dirty="0"/>
              <a:t>• CO (mg/m³): Carbon monoxide concentration.</a:t>
            </a:r>
            <a:br>
              <a:rPr lang="en-US" dirty="0"/>
            </a:br>
            <a:r>
              <a:rPr lang="en-US" dirty="0"/>
              <a:t>• Proximity to Industrial Areas (km): Distance from industrial zones.</a:t>
            </a:r>
            <a:br>
              <a:rPr lang="en-US" dirty="0"/>
            </a:br>
            <a:r>
              <a:rPr lang="en-US" dirty="0"/>
              <a:t>• Population Density (people per km²): Number of people living in an area.</a:t>
            </a:r>
            <a:br>
              <a:rPr lang="en-US" dirty="0"/>
            </a:br>
            <a:r>
              <a:rPr lang="en-US" dirty="0"/>
              <a:t>• Air Quality (Target Variable): Categorical classification (e.g., 'Good,' 'Moderate,' etc.).</a:t>
            </a:r>
          </a:p>
        </p:txBody>
      </p:sp>
      <p:grpSp>
        <p:nvGrpSpPr>
          <p:cNvPr id="9" name="Google Shape;1698;p48"/>
          <p:cNvGrpSpPr/>
          <p:nvPr/>
        </p:nvGrpSpPr>
        <p:grpSpPr>
          <a:xfrm>
            <a:off x="5560907" y="3400214"/>
            <a:ext cx="3306648" cy="1565357"/>
            <a:chOff x="5076863" y="3525301"/>
            <a:chExt cx="1096963" cy="420687"/>
          </a:xfrm>
        </p:grpSpPr>
        <p:sp>
          <p:nvSpPr>
            <p:cNvPr id="10" name="Google Shape;1699;p48"/>
            <p:cNvSpPr/>
            <p:nvPr/>
          </p:nvSpPr>
          <p:spPr>
            <a:xfrm>
              <a:off x="5194338" y="3684051"/>
              <a:ext cx="106500" cy="19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00;p48"/>
            <p:cNvSpPr/>
            <p:nvPr/>
          </p:nvSpPr>
          <p:spPr>
            <a:xfrm>
              <a:off x="5386425" y="3638013"/>
              <a:ext cx="108000" cy="241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01;p48"/>
            <p:cNvSpPr/>
            <p:nvPr/>
          </p:nvSpPr>
          <p:spPr>
            <a:xfrm>
              <a:off x="5583275" y="3591976"/>
              <a:ext cx="106500" cy="287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02;p48"/>
            <p:cNvSpPr/>
            <p:nvPr/>
          </p:nvSpPr>
          <p:spPr>
            <a:xfrm>
              <a:off x="5778538" y="3525301"/>
              <a:ext cx="106500" cy="354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03;p48"/>
            <p:cNvSpPr/>
            <p:nvPr/>
          </p:nvSpPr>
          <p:spPr>
            <a:xfrm>
              <a:off x="5076863" y="3549113"/>
              <a:ext cx="1096963" cy="396875"/>
            </a:xfrm>
            <a:custGeom>
              <a:avLst/>
              <a:gdLst/>
              <a:ahLst/>
              <a:cxnLst/>
              <a:rect l="l" t="t" r="r" b="b"/>
              <a:pathLst>
                <a:path w="691" h="250" extrusionOk="0">
                  <a:moveTo>
                    <a:pt x="691" y="250"/>
                  </a:moveTo>
                  <a:lnTo>
                    <a:pt x="0" y="25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243"/>
                  </a:lnTo>
                  <a:lnTo>
                    <a:pt x="691" y="243"/>
                  </a:lnTo>
                  <a:lnTo>
                    <a:pt x="691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"/>
          <p:cNvSpPr txBox="1">
            <a:spLocks noGrp="1"/>
          </p:cNvSpPr>
          <p:nvPr>
            <p:ph type="title"/>
          </p:nvPr>
        </p:nvSpPr>
        <p:spPr>
          <a:xfrm>
            <a:off x="407564" y="2178706"/>
            <a:ext cx="4919700" cy="1376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METHODOLOGY</a:t>
            </a:r>
            <a:endParaRPr sz="4800" dirty="0"/>
          </a:p>
        </p:txBody>
      </p:sp>
      <p:grpSp>
        <p:nvGrpSpPr>
          <p:cNvPr id="920" name="Google Shape;920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7"/>
          <p:cNvSpPr txBox="1">
            <a:spLocks noGrp="1"/>
          </p:cNvSpPr>
          <p:nvPr>
            <p:ph type="title"/>
          </p:nvPr>
        </p:nvSpPr>
        <p:spPr>
          <a:xfrm>
            <a:off x="1374430" y="162561"/>
            <a:ext cx="400021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Processing</a:t>
            </a:r>
            <a:endParaRPr sz="4000" dirty="0"/>
          </a:p>
        </p:txBody>
      </p:sp>
      <p:sp>
        <p:nvSpPr>
          <p:cNvPr id="1081" name="Google Shape;1081;p37"/>
          <p:cNvSpPr txBox="1">
            <a:spLocks noGrp="1"/>
          </p:cNvSpPr>
          <p:nvPr>
            <p:ph type="subTitle" idx="1"/>
          </p:nvPr>
        </p:nvSpPr>
        <p:spPr>
          <a:xfrm>
            <a:off x="968030" y="1273046"/>
            <a:ext cx="3990339" cy="275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0.1 Importing Required Libraries</a:t>
            </a:r>
          </a:p>
          <a:p>
            <a:r>
              <a:rPr lang="en-US" dirty="0"/>
              <a:t>```python</a:t>
            </a:r>
            <a:br>
              <a:rPr lang="en-US" dirty="0"/>
            </a:br>
            <a:r>
              <a:rPr lang="en-US" dirty="0"/>
              <a:t>import numpy as np</a:t>
            </a:r>
            <a:br>
              <a:rPr lang="en-US" dirty="0"/>
            </a:br>
            <a:r>
              <a:rPr lang="en-US" dirty="0"/>
              <a:t>import pandas as pd</a:t>
            </a:r>
            <a:br>
              <a:rPr lang="en-US" dirty="0"/>
            </a:br>
            <a:r>
              <a:rPr lang="en-US" dirty="0"/>
              <a:t>```</a:t>
            </a:r>
          </a:p>
          <a:p>
            <a:r>
              <a:rPr lang="en-US" b="1" dirty="0"/>
              <a:t>0.2 Loading the Dataset</a:t>
            </a:r>
          </a:p>
          <a:p>
            <a:r>
              <a:rPr lang="en-US" dirty="0"/>
              <a:t>```python</a:t>
            </a:r>
            <a:br>
              <a:rPr lang="en-US" dirty="0"/>
            </a:br>
            <a:r>
              <a:rPr lang="en-US" dirty="0"/>
              <a:t>air_quality_data = pd.read_csv('/content/AirQualityUCI.csv', )</a:t>
            </a:r>
            <a:br>
              <a:rPr lang="en-US" dirty="0"/>
            </a:br>
            <a:r>
              <a:rPr lang="en-US" dirty="0"/>
              <a:t>```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1273046"/>
            <a:ext cx="4348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4157"/>
                </a:solidFill>
              </a:rPr>
              <a:t>0.3 Cleaning the Data</a:t>
            </a:r>
          </a:p>
          <a:p>
            <a:r>
              <a:rPr lang="en-US" dirty="0">
                <a:solidFill>
                  <a:srgbClr val="334157"/>
                </a:solidFill>
              </a:rPr>
              <a:t>• Removing unnecessary columns</a:t>
            </a:r>
            <a:br>
              <a:rPr lang="en-US" dirty="0">
                <a:solidFill>
                  <a:srgbClr val="334157"/>
                </a:solidFill>
              </a:rPr>
            </a:br>
            <a:r>
              <a:rPr lang="en-US" dirty="0">
                <a:solidFill>
                  <a:srgbClr val="334157"/>
                </a:solidFill>
              </a:rPr>
              <a:t>• Handling missing values</a:t>
            </a:r>
            <a:br>
              <a:rPr lang="en-US" dirty="0">
                <a:solidFill>
                  <a:srgbClr val="334157"/>
                </a:solidFill>
              </a:rPr>
            </a:br>
            <a:r>
              <a:rPr lang="en-US" dirty="0">
                <a:solidFill>
                  <a:srgbClr val="334157"/>
                </a:solidFill>
              </a:rPr>
              <a:t>• Converting Date and Time into date time format</a:t>
            </a:r>
          </a:p>
        </p:txBody>
      </p:sp>
      <p:grpSp>
        <p:nvGrpSpPr>
          <p:cNvPr id="110" name="Google Shape;1785;p48"/>
          <p:cNvGrpSpPr/>
          <p:nvPr/>
        </p:nvGrpSpPr>
        <p:grpSpPr>
          <a:xfrm flipH="1">
            <a:off x="7014861" y="2338571"/>
            <a:ext cx="1736284" cy="2653375"/>
            <a:chOff x="2597950" y="316701"/>
            <a:chExt cx="2781150" cy="4510087"/>
          </a:xfrm>
        </p:grpSpPr>
        <p:sp>
          <p:nvSpPr>
            <p:cNvPr id="111" name="Google Shape;1786;p48"/>
            <p:cNvSpPr/>
            <p:nvPr/>
          </p:nvSpPr>
          <p:spPr>
            <a:xfrm>
              <a:off x="3891763" y="1007263"/>
              <a:ext cx="854075" cy="895350"/>
            </a:xfrm>
            <a:custGeom>
              <a:avLst/>
              <a:gdLst/>
              <a:ahLst/>
              <a:cxnLst/>
              <a:rect l="l" t="t" r="r" b="b"/>
              <a:pathLst>
                <a:path w="233" h="244" extrusionOk="0">
                  <a:moveTo>
                    <a:pt x="155" y="106"/>
                  </a:moveTo>
                  <a:cubicBezTo>
                    <a:pt x="155" y="106"/>
                    <a:pt x="23" y="244"/>
                    <a:pt x="0" y="222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3"/>
                    <a:pt x="135" y="71"/>
                    <a:pt x="135" y="71"/>
                  </a:cubicBezTo>
                  <a:cubicBezTo>
                    <a:pt x="135" y="71"/>
                    <a:pt x="154" y="23"/>
                    <a:pt x="162" y="23"/>
                  </a:cubicBezTo>
                  <a:cubicBezTo>
                    <a:pt x="169" y="23"/>
                    <a:pt x="154" y="50"/>
                    <a:pt x="156" y="54"/>
                  </a:cubicBezTo>
                  <a:cubicBezTo>
                    <a:pt x="159" y="57"/>
                    <a:pt x="204" y="0"/>
                    <a:pt x="209" y="7"/>
                  </a:cubicBezTo>
                  <a:cubicBezTo>
                    <a:pt x="212" y="11"/>
                    <a:pt x="181" y="41"/>
                    <a:pt x="183" y="46"/>
                  </a:cubicBezTo>
                  <a:cubicBezTo>
                    <a:pt x="185" y="48"/>
                    <a:pt x="219" y="27"/>
                    <a:pt x="223" y="28"/>
                  </a:cubicBezTo>
                  <a:cubicBezTo>
                    <a:pt x="233" y="31"/>
                    <a:pt x="185" y="54"/>
                    <a:pt x="187" y="55"/>
                  </a:cubicBezTo>
                  <a:cubicBezTo>
                    <a:pt x="190" y="57"/>
                    <a:pt x="226" y="34"/>
                    <a:pt x="227" y="42"/>
                  </a:cubicBezTo>
                  <a:cubicBezTo>
                    <a:pt x="227" y="47"/>
                    <a:pt x="194" y="63"/>
                    <a:pt x="194" y="66"/>
                  </a:cubicBezTo>
                  <a:cubicBezTo>
                    <a:pt x="195" y="69"/>
                    <a:pt x="213" y="57"/>
                    <a:pt x="219" y="59"/>
                  </a:cubicBezTo>
                  <a:cubicBezTo>
                    <a:pt x="225" y="61"/>
                    <a:pt x="194" y="77"/>
                    <a:pt x="192" y="79"/>
                  </a:cubicBezTo>
                  <a:cubicBezTo>
                    <a:pt x="190" y="82"/>
                    <a:pt x="173" y="98"/>
                    <a:pt x="155" y="106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787;p48"/>
            <p:cNvSpPr/>
            <p:nvPr/>
          </p:nvSpPr>
          <p:spPr>
            <a:xfrm>
              <a:off x="3404400" y="1021551"/>
              <a:ext cx="658813" cy="800100"/>
            </a:xfrm>
            <a:custGeom>
              <a:avLst/>
              <a:gdLst/>
              <a:ahLst/>
              <a:cxnLst/>
              <a:rect l="l" t="t" r="r" b="b"/>
              <a:pathLst>
                <a:path w="180" h="218" extrusionOk="0">
                  <a:moveTo>
                    <a:pt x="98" y="0"/>
                  </a:moveTo>
                  <a:cubicBezTo>
                    <a:pt x="98" y="0"/>
                    <a:pt x="130" y="11"/>
                    <a:pt x="138" y="36"/>
                  </a:cubicBezTo>
                  <a:cubicBezTo>
                    <a:pt x="146" y="60"/>
                    <a:pt x="180" y="133"/>
                    <a:pt x="180" y="133"/>
                  </a:cubicBezTo>
                  <a:cubicBezTo>
                    <a:pt x="134" y="218"/>
                    <a:pt x="134" y="218"/>
                    <a:pt x="134" y="218"/>
                  </a:cubicBezTo>
                  <a:cubicBezTo>
                    <a:pt x="134" y="218"/>
                    <a:pt x="0" y="48"/>
                    <a:pt x="98" y="0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788;p48"/>
            <p:cNvSpPr/>
            <p:nvPr/>
          </p:nvSpPr>
          <p:spPr>
            <a:xfrm>
              <a:off x="3359950" y="973925"/>
              <a:ext cx="703263" cy="654050"/>
            </a:xfrm>
            <a:custGeom>
              <a:avLst/>
              <a:gdLst/>
              <a:ahLst/>
              <a:cxnLst/>
              <a:rect l="l" t="t" r="r" b="b"/>
              <a:pathLst>
                <a:path w="192" h="178" extrusionOk="0">
                  <a:moveTo>
                    <a:pt x="107" y="5"/>
                  </a:moveTo>
                  <a:cubicBezTo>
                    <a:pt x="142" y="0"/>
                    <a:pt x="161" y="40"/>
                    <a:pt x="192" y="115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3" y="178"/>
                    <a:pt x="0" y="22"/>
                    <a:pt x="107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789;p48"/>
            <p:cNvSpPr/>
            <p:nvPr/>
          </p:nvSpPr>
          <p:spPr>
            <a:xfrm>
              <a:off x="3312325" y="316701"/>
              <a:ext cx="476250" cy="506413"/>
            </a:xfrm>
            <a:custGeom>
              <a:avLst/>
              <a:gdLst/>
              <a:ahLst/>
              <a:cxnLst/>
              <a:rect l="l" t="t" r="r" b="b"/>
              <a:pathLst>
                <a:path w="130" h="138" extrusionOk="0">
                  <a:moveTo>
                    <a:pt x="121" y="35"/>
                  </a:moveTo>
                  <a:cubicBezTo>
                    <a:pt x="104" y="14"/>
                    <a:pt x="66" y="0"/>
                    <a:pt x="35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14" y="20"/>
                    <a:pt x="0" y="39"/>
                    <a:pt x="1" y="60"/>
                  </a:cubicBezTo>
                  <a:cubicBezTo>
                    <a:pt x="1" y="74"/>
                    <a:pt x="5" y="88"/>
                    <a:pt x="11" y="99"/>
                  </a:cubicBezTo>
                  <a:cubicBezTo>
                    <a:pt x="25" y="124"/>
                    <a:pt x="52" y="135"/>
                    <a:pt x="80" y="133"/>
                  </a:cubicBezTo>
                  <a:cubicBezTo>
                    <a:pt x="85" y="133"/>
                    <a:pt x="90" y="134"/>
                    <a:pt x="93" y="138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30" y="74"/>
                    <a:pt x="130" y="47"/>
                    <a:pt x="12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790;p48"/>
            <p:cNvSpPr/>
            <p:nvPr/>
          </p:nvSpPr>
          <p:spPr>
            <a:xfrm>
              <a:off x="3129763" y="529426"/>
              <a:ext cx="222300" cy="22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791;p48"/>
            <p:cNvSpPr/>
            <p:nvPr/>
          </p:nvSpPr>
          <p:spPr>
            <a:xfrm>
              <a:off x="3334550" y="445288"/>
              <a:ext cx="447675" cy="766763"/>
            </a:xfrm>
            <a:custGeom>
              <a:avLst/>
              <a:gdLst/>
              <a:ahLst/>
              <a:cxnLst/>
              <a:rect l="l" t="t" r="r" b="b"/>
              <a:pathLst>
                <a:path w="122" h="209" extrusionOk="0">
                  <a:moveTo>
                    <a:pt x="37" y="55"/>
                  </a:moveTo>
                  <a:cubicBezTo>
                    <a:pt x="37" y="56"/>
                    <a:pt x="33" y="48"/>
                    <a:pt x="32" y="47"/>
                  </a:cubicBezTo>
                  <a:cubicBezTo>
                    <a:pt x="27" y="46"/>
                    <a:pt x="17" y="41"/>
                    <a:pt x="11" y="52"/>
                  </a:cubicBezTo>
                  <a:cubicBezTo>
                    <a:pt x="6" y="64"/>
                    <a:pt x="15" y="74"/>
                    <a:pt x="21" y="77"/>
                  </a:cubicBezTo>
                  <a:cubicBezTo>
                    <a:pt x="23" y="78"/>
                    <a:pt x="30" y="82"/>
                    <a:pt x="31" y="84"/>
                  </a:cubicBezTo>
                  <a:cubicBezTo>
                    <a:pt x="39" y="101"/>
                    <a:pt x="28" y="135"/>
                    <a:pt x="27" y="149"/>
                  </a:cubicBezTo>
                  <a:cubicBezTo>
                    <a:pt x="24" y="178"/>
                    <a:pt x="0" y="146"/>
                    <a:pt x="0" y="146"/>
                  </a:cubicBezTo>
                  <a:cubicBezTo>
                    <a:pt x="0" y="146"/>
                    <a:pt x="80" y="209"/>
                    <a:pt x="92" y="174"/>
                  </a:cubicBezTo>
                  <a:cubicBezTo>
                    <a:pt x="82" y="157"/>
                    <a:pt x="76" y="104"/>
                    <a:pt x="84" y="107"/>
                  </a:cubicBezTo>
                  <a:cubicBezTo>
                    <a:pt x="95" y="111"/>
                    <a:pt x="119" y="97"/>
                    <a:pt x="122" y="47"/>
                  </a:cubicBezTo>
                  <a:cubicBezTo>
                    <a:pt x="109" y="9"/>
                    <a:pt x="93" y="3"/>
                    <a:pt x="92" y="0"/>
                  </a:cubicBezTo>
                  <a:cubicBezTo>
                    <a:pt x="91" y="27"/>
                    <a:pt x="76" y="44"/>
                    <a:pt x="37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792;p48"/>
            <p:cNvSpPr/>
            <p:nvPr/>
          </p:nvSpPr>
          <p:spPr>
            <a:xfrm>
              <a:off x="3390113" y="610388"/>
              <a:ext cx="53975" cy="84138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0" y="12"/>
                  </a:moveTo>
                  <a:cubicBezTo>
                    <a:pt x="0" y="12"/>
                    <a:pt x="13" y="0"/>
                    <a:pt x="15" y="23"/>
                  </a:cubicBezTo>
                </a:path>
              </a:pathLst>
            </a:custGeom>
            <a:solidFill>
              <a:srgbClr val="894C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793;p48"/>
            <p:cNvSpPr/>
            <p:nvPr/>
          </p:nvSpPr>
          <p:spPr>
            <a:xfrm>
              <a:off x="3543316" y="683352"/>
              <a:ext cx="95248" cy="30278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7" y="2"/>
                  </a:moveTo>
                  <a:cubicBezTo>
                    <a:pt x="22" y="4"/>
                    <a:pt x="26" y="10"/>
                    <a:pt x="24" y="16"/>
                  </a:cubicBezTo>
                  <a:cubicBezTo>
                    <a:pt x="22" y="22"/>
                    <a:pt x="15" y="25"/>
                    <a:pt x="9" y="23"/>
                  </a:cubicBezTo>
                  <a:cubicBezTo>
                    <a:pt x="4" y="21"/>
                    <a:pt x="0" y="15"/>
                    <a:pt x="2" y="9"/>
                  </a:cubicBezTo>
                  <a:cubicBezTo>
                    <a:pt x="4" y="3"/>
                    <a:pt x="11" y="0"/>
                    <a:pt x="17" y="2"/>
                  </a:cubicBezTo>
                  <a:close/>
                </a:path>
              </a:pathLst>
            </a:custGeom>
            <a:solidFill>
              <a:srgbClr val="894C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794;p48"/>
            <p:cNvSpPr/>
            <p:nvPr/>
          </p:nvSpPr>
          <p:spPr>
            <a:xfrm>
              <a:off x="3628238" y="581813"/>
              <a:ext cx="42863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2" y="6"/>
                  </a:moveTo>
                  <a:cubicBezTo>
                    <a:pt x="0" y="8"/>
                    <a:pt x="3" y="1"/>
                    <a:pt x="6" y="0"/>
                  </a:cubicBezTo>
                  <a:cubicBezTo>
                    <a:pt x="9" y="0"/>
                    <a:pt x="12" y="1"/>
                    <a:pt x="12" y="3"/>
                  </a:cubicBezTo>
                  <a:cubicBezTo>
                    <a:pt x="12" y="3"/>
                    <a:pt x="7" y="3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795;p48"/>
            <p:cNvSpPr/>
            <p:nvPr/>
          </p:nvSpPr>
          <p:spPr>
            <a:xfrm>
              <a:off x="3723488" y="577050"/>
              <a:ext cx="47625" cy="30163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1" y="6"/>
                  </a:moveTo>
                  <a:cubicBezTo>
                    <a:pt x="13" y="8"/>
                    <a:pt x="9" y="1"/>
                    <a:pt x="7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6" y="3"/>
                    <a:pt x="1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796;p48"/>
            <p:cNvSpPr/>
            <p:nvPr/>
          </p:nvSpPr>
          <p:spPr>
            <a:xfrm>
              <a:off x="3656813" y="632613"/>
              <a:ext cx="14400" cy="30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797;p48"/>
            <p:cNvSpPr/>
            <p:nvPr/>
          </p:nvSpPr>
          <p:spPr>
            <a:xfrm>
              <a:off x="3723488" y="626263"/>
              <a:ext cx="14288" cy="2857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4"/>
                  </a:moveTo>
                  <a:cubicBezTo>
                    <a:pt x="0" y="6"/>
                    <a:pt x="1" y="8"/>
                    <a:pt x="2" y="8"/>
                  </a:cubicBezTo>
                  <a:cubicBezTo>
                    <a:pt x="3" y="8"/>
                    <a:pt x="4" y="6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798;p48"/>
            <p:cNvSpPr/>
            <p:nvPr/>
          </p:nvSpPr>
          <p:spPr>
            <a:xfrm>
              <a:off x="3502825" y="786601"/>
              <a:ext cx="131763" cy="150813"/>
            </a:xfrm>
            <a:custGeom>
              <a:avLst/>
              <a:gdLst/>
              <a:ahLst/>
              <a:cxnLst/>
              <a:rect l="l" t="t" r="r" b="b"/>
              <a:pathLst>
                <a:path w="36" h="41" extrusionOk="0">
                  <a:moveTo>
                    <a:pt x="36" y="14"/>
                  </a:moveTo>
                  <a:cubicBezTo>
                    <a:pt x="36" y="14"/>
                    <a:pt x="20" y="8"/>
                    <a:pt x="10" y="4"/>
                  </a:cubicBezTo>
                  <a:cubicBezTo>
                    <a:pt x="0" y="0"/>
                    <a:pt x="25" y="41"/>
                    <a:pt x="36" y="14"/>
                  </a:cubicBezTo>
                  <a:close/>
                </a:path>
              </a:pathLst>
            </a:custGeom>
            <a:solidFill>
              <a:srgbClr val="894C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799;p48"/>
            <p:cNvSpPr/>
            <p:nvPr/>
          </p:nvSpPr>
          <p:spPr>
            <a:xfrm>
              <a:off x="3558388" y="4394988"/>
              <a:ext cx="215900" cy="344488"/>
            </a:xfrm>
            <a:custGeom>
              <a:avLst/>
              <a:gdLst/>
              <a:ahLst/>
              <a:cxnLst/>
              <a:rect l="l" t="t" r="r" b="b"/>
              <a:pathLst>
                <a:path w="59" h="94" extrusionOk="0">
                  <a:moveTo>
                    <a:pt x="0" y="2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21" y="94"/>
                    <a:pt x="32" y="79"/>
                  </a:cubicBezTo>
                  <a:cubicBezTo>
                    <a:pt x="44" y="65"/>
                    <a:pt x="55" y="58"/>
                    <a:pt x="55" y="58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800;p48"/>
            <p:cNvSpPr/>
            <p:nvPr/>
          </p:nvSpPr>
          <p:spPr>
            <a:xfrm>
              <a:off x="2701138" y="4383876"/>
              <a:ext cx="182563" cy="246063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50" y="0"/>
                  </a:move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9" y="67"/>
                    <a:pt x="15" y="67"/>
                  </a:cubicBezTo>
                  <a:cubicBezTo>
                    <a:pt x="6" y="66"/>
                    <a:pt x="2" y="51"/>
                    <a:pt x="2" y="5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801;p48"/>
            <p:cNvSpPr/>
            <p:nvPr/>
          </p:nvSpPr>
          <p:spPr>
            <a:xfrm>
              <a:off x="3564738" y="4571200"/>
              <a:ext cx="388938" cy="190500"/>
            </a:xfrm>
            <a:custGeom>
              <a:avLst/>
              <a:gdLst/>
              <a:ahLst/>
              <a:cxnLst/>
              <a:rect l="l" t="t" r="r" b="b"/>
              <a:pathLst>
                <a:path w="106" h="52" extrusionOk="0">
                  <a:moveTo>
                    <a:pt x="57" y="9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6" y="49"/>
                    <a:pt x="104" y="52"/>
                    <a:pt x="101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1" y="52"/>
                    <a:pt x="29" y="52"/>
                    <a:pt x="29" y="5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37"/>
                    <a:pt x="19" y="37"/>
                    <a:pt x="19" y="4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2"/>
                    <a:pt x="1" y="51"/>
                    <a:pt x="1" y="50"/>
                  </a:cubicBezTo>
                  <a:cubicBezTo>
                    <a:pt x="0" y="41"/>
                    <a:pt x="2" y="11"/>
                    <a:pt x="3" y="3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5" y="6"/>
                    <a:pt x="29" y="19"/>
                    <a:pt x="37" y="17"/>
                  </a:cubicBezTo>
                  <a:cubicBezTo>
                    <a:pt x="43" y="15"/>
                    <a:pt x="49" y="11"/>
                    <a:pt x="52" y="10"/>
                  </a:cubicBezTo>
                  <a:cubicBezTo>
                    <a:pt x="53" y="8"/>
                    <a:pt x="56" y="8"/>
                    <a:pt x="57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802;p48"/>
            <p:cNvSpPr/>
            <p:nvPr/>
          </p:nvSpPr>
          <p:spPr>
            <a:xfrm>
              <a:off x="2597950" y="4563263"/>
              <a:ext cx="252413" cy="263525"/>
            </a:xfrm>
            <a:custGeom>
              <a:avLst/>
              <a:gdLst/>
              <a:ahLst/>
              <a:cxnLst/>
              <a:rect l="l" t="t" r="r" b="b"/>
              <a:pathLst>
                <a:path w="69" h="72" extrusionOk="0">
                  <a:moveTo>
                    <a:pt x="29" y="0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49"/>
                    <a:pt x="1" y="54"/>
                    <a:pt x="7" y="57"/>
                  </a:cubicBezTo>
                  <a:cubicBezTo>
                    <a:pt x="15" y="62"/>
                    <a:pt x="21" y="72"/>
                    <a:pt x="27" y="72"/>
                  </a:cubicBezTo>
                  <a:cubicBezTo>
                    <a:pt x="36" y="72"/>
                    <a:pt x="51" y="62"/>
                    <a:pt x="59" y="58"/>
                  </a:cubicBezTo>
                  <a:cubicBezTo>
                    <a:pt x="65" y="56"/>
                    <a:pt x="69" y="52"/>
                    <a:pt x="68" y="48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1" y="3"/>
                    <a:pt x="60" y="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7" y="15"/>
                    <a:pt x="38" y="15"/>
                    <a:pt x="36" y="11"/>
                  </a:cubicBezTo>
                  <a:cubicBezTo>
                    <a:pt x="34" y="9"/>
                    <a:pt x="31" y="0"/>
                    <a:pt x="31" y="0"/>
                  </a:cubicBezTo>
                  <a:cubicBezTo>
                    <a:pt x="30" y="0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803;p48"/>
            <p:cNvSpPr/>
            <p:nvPr/>
          </p:nvSpPr>
          <p:spPr>
            <a:xfrm>
              <a:off x="2678913" y="1667663"/>
              <a:ext cx="1370013" cy="2811463"/>
            </a:xfrm>
            <a:custGeom>
              <a:avLst/>
              <a:gdLst/>
              <a:ahLst/>
              <a:cxnLst/>
              <a:rect l="l" t="t" r="r" b="b"/>
              <a:pathLst>
                <a:path w="374" h="766" extrusionOk="0">
                  <a:moveTo>
                    <a:pt x="163" y="2"/>
                  </a:moveTo>
                  <a:cubicBezTo>
                    <a:pt x="142" y="39"/>
                    <a:pt x="114" y="79"/>
                    <a:pt x="102" y="127"/>
                  </a:cubicBezTo>
                  <a:cubicBezTo>
                    <a:pt x="88" y="182"/>
                    <a:pt x="7" y="652"/>
                    <a:pt x="0" y="753"/>
                  </a:cubicBezTo>
                  <a:cubicBezTo>
                    <a:pt x="18" y="757"/>
                    <a:pt x="44" y="754"/>
                    <a:pt x="55" y="754"/>
                  </a:cubicBezTo>
                  <a:cubicBezTo>
                    <a:pt x="90" y="653"/>
                    <a:pt x="196" y="286"/>
                    <a:pt x="211" y="222"/>
                  </a:cubicBezTo>
                  <a:cubicBezTo>
                    <a:pt x="213" y="213"/>
                    <a:pt x="228" y="215"/>
                    <a:pt x="227" y="225"/>
                  </a:cubicBezTo>
                  <a:cubicBezTo>
                    <a:pt x="218" y="297"/>
                    <a:pt x="240" y="564"/>
                    <a:pt x="240" y="762"/>
                  </a:cubicBezTo>
                  <a:cubicBezTo>
                    <a:pt x="249" y="766"/>
                    <a:pt x="289" y="763"/>
                    <a:pt x="299" y="762"/>
                  </a:cubicBezTo>
                  <a:cubicBezTo>
                    <a:pt x="311" y="638"/>
                    <a:pt x="374" y="163"/>
                    <a:pt x="282" y="11"/>
                  </a:cubicBezTo>
                  <a:cubicBezTo>
                    <a:pt x="240" y="5"/>
                    <a:pt x="206" y="0"/>
                    <a:pt x="16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804;p48"/>
            <p:cNvSpPr/>
            <p:nvPr/>
          </p:nvSpPr>
          <p:spPr>
            <a:xfrm>
              <a:off x="3034513" y="918363"/>
              <a:ext cx="812800" cy="896938"/>
            </a:xfrm>
            <a:custGeom>
              <a:avLst/>
              <a:gdLst/>
              <a:ahLst/>
              <a:cxnLst/>
              <a:rect l="l" t="t" r="r" b="b"/>
              <a:pathLst>
                <a:path w="222" h="244" extrusionOk="0">
                  <a:moveTo>
                    <a:pt x="166" y="16"/>
                  </a:moveTo>
                  <a:cubicBezTo>
                    <a:pt x="170" y="20"/>
                    <a:pt x="209" y="112"/>
                    <a:pt x="208" y="141"/>
                  </a:cubicBezTo>
                  <a:cubicBezTo>
                    <a:pt x="206" y="170"/>
                    <a:pt x="222" y="226"/>
                    <a:pt x="222" y="226"/>
                  </a:cubicBezTo>
                  <a:cubicBezTo>
                    <a:pt x="222" y="226"/>
                    <a:pt x="174" y="244"/>
                    <a:pt x="49" y="224"/>
                  </a:cubicBezTo>
                  <a:cubicBezTo>
                    <a:pt x="18" y="157"/>
                    <a:pt x="0" y="79"/>
                    <a:pt x="41" y="37"/>
                  </a:cubicBezTo>
                  <a:cubicBezTo>
                    <a:pt x="41" y="37"/>
                    <a:pt x="98" y="1"/>
                    <a:pt x="109" y="0"/>
                  </a:cubicBezTo>
                  <a:cubicBezTo>
                    <a:pt x="109" y="0"/>
                    <a:pt x="146" y="55"/>
                    <a:pt x="162" y="55"/>
                  </a:cubicBezTo>
                  <a:cubicBezTo>
                    <a:pt x="169" y="54"/>
                    <a:pt x="167" y="27"/>
                    <a:pt x="166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805;p48"/>
            <p:cNvSpPr/>
            <p:nvPr/>
          </p:nvSpPr>
          <p:spPr>
            <a:xfrm>
              <a:off x="3407575" y="850101"/>
              <a:ext cx="374650" cy="388938"/>
            </a:xfrm>
            <a:custGeom>
              <a:avLst/>
              <a:gdLst/>
              <a:ahLst/>
              <a:cxnLst/>
              <a:rect l="l" t="t" r="r" b="b"/>
              <a:pathLst>
                <a:path w="102" h="106" extrusionOk="0">
                  <a:moveTo>
                    <a:pt x="0" y="2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5"/>
                    <a:pt x="102" y="106"/>
                    <a:pt x="69" y="97"/>
                  </a:cubicBezTo>
                  <a:cubicBezTo>
                    <a:pt x="35" y="87"/>
                    <a:pt x="0" y="22"/>
                    <a:pt x="0" y="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806;p48"/>
            <p:cNvSpPr/>
            <p:nvPr/>
          </p:nvSpPr>
          <p:spPr>
            <a:xfrm>
              <a:off x="3118650" y="1091400"/>
              <a:ext cx="277813" cy="674688"/>
            </a:xfrm>
            <a:custGeom>
              <a:avLst/>
              <a:gdLst/>
              <a:ahLst/>
              <a:cxnLst/>
              <a:rect l="l" t="t" r="r" b="b"/>
              <a:pathLst>
                <a:path w="76" h="184" extrusionOk="0">
                  <a:moveTo>
                    <a:pt x="30" y="26"/>
                  </a:moveTo>
                  <a:cubicBezTo>
                    <a:pt x="37" y="66"/>
                    <a:pt x="54" y="103"/>
                    <a:pt x="65" y="142"/>
                  </a:cubicBezTo>
                  <a:cubicBezTo>
                    <a:pt x="69" y="156"/>
                    <a:pt x="72" y="170"/>
                    <a:pt x="76" y="184"/>
                  </a:cubicBezTo>
                  <a:cubicBezTo>
                    <a:pt x="62" y="182"/>
                    <a:pt x="45" y="180"/>
                    <a:pt x="26" y="177"/>
                  </a:cubicBezTo>
                  <a:cubicBezTo>
                    <a:pt x="1" y="124"/>
                    <a:pt x="0" y="49"/>
                    <a:pt x="21" y="0"/>
                  </a:cubicBezTo>
                  <a:cubicBezTo>
                    <a:pt x="24" y="9"/>
                    <a:pt x="27" y="17"/>
                    <a:pt x="30" y="26"/>
                  </a:cubicBezTo>
                  <a:close/>
                </a:path>
              </a:pathLst>
            </a:custGeom>
            <a:solidFill>
              <a:srgbClr val="3919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807;p48"/>
            <p:cNvSpPr/>
            <p:nvPr/>
          </p:nvSpPr>
          <p:spPr>
            <a:xfrm>
              <a:off x="3093250" y="1483513"/>
              <a:ext cx="1095375" cy="547688"/>
            </a:xfrm>
            <a:custGeom>
              <a:avLst/>
              <a:gdLst/>
              <a:ahLst/>
              <a:cxnLst/>
              <a:rect l="l" t="t" r="r" b="b"/>
              <a:pathLst>
                <a:path w="299" h="149" extrusionOk="0">
                  <a:moveTo>
                    <a:pt x="195" y="115"/>
                  </a:moveTo>
                  <a:cubicBezTo>
                    <a:pt x="195" y="115"/>
                    <a:pt x="22" y="149"/>
                    <a:pt x="12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4" y="71"/>
                    <a:pt x="217" y="84"/>
                    <a:pt x="217" y="84"/>
                  </a:cubicBezTo>
                  <a:cubicBezTo>
                    <a:pt x="217" y="84"/>
                    <a:pt x="244" y="84"/>
                    <a:pt x="259" y="91"/>
                  </a:cubicBezTo>
                  <a:cubicBezTo>
                    <a:pt x="260" y="92"/>
                    <a:pt x="289" y="114"/>
                    <a:pt x="299" y="127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6" y="131"/>
                    <a:pt x="195" y="115"/>
                    <a:pt x="195" y="11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808;p48"/>
            <p:cNvSpPr/>
            <p:nvPr/>
          </p:nvSpPr>
          <p:spPr>
            <a:xfrm>
              <a:off x="2905925" y="1007263"/>
              <a:ext cx="498475" cy="573088"/>
            </a:xfrm>
            <a:custGeom>
              <a:avLst/>
              <a:gdLst/>
              <a:ahLst/>
              <a:cxnLst/>
              <a:rect l="l" t="t" r="r" b="b"/>
              <a:pathLst>
                <a:path w="136" h="156" extrusionOk="0">
                  <a:moveTo>
                    <a:pt x="108" y="5"/>
                  </a:moveTo>
                  <a:cubicBezTo>
                    <a:pt x="108" y="5"/>
                    <a:pt x="136" y="25"/>
                    <a:pt x="130" y="50"/>
                  </a:cubicBezTo>
                  <a:cubicBezTo>
                    <a:pt x="125" y="75"/>
                    <a:pt x="129" y="135"/>
                    <a:pt x="129" y="135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8" y="156"/>
                    <a:pt x="0" y="0"/>
                    <a:pt x="108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809;p48"/>
            <p:cNvSpPr/>
            <p:nvPr/>
          </p:nvSpPr>
          <p:spPr>
            <a:xfrm>
              <a:off x="3536163" y="1931188"/>
              <a:ext cx="571500" cy="6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810;p48"/>
            <p:cNvSpPr/>
            <p:nvPr/>
          </p:nvSpPr>
          <p:spPr>
            <a:xfrm>
              <a:off x="3536163" y="1931188"/>
              <a:ext cx="369888" cy="69850"/>
            </a:xfrm>
            <a:custGeom>
              <a:avLst/>
              <a:gdLst/>
              <a:ahLst/>
              <a:cxnLst/>
              <a:rect l="l" t="t" r="r" b="b"/>
              <a:pathLst>
                <a:path w="233" h="44" extrusionOk="0">
                  <a:moveTo>
                    <a:pt x="0" y="0"/>
                  </a:moveTo>
                  <a:lnTo>
                    <a:pt x="233" y="0"/>
                  </a:lnTo>
                  <a:lnTo>
                    <a:pt x="215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811;p48"/>
            <p:cNvSpPr/>
            <p:nvPr/>
          </p:nvSpPr>
          <p:spPr>
            <a:xfrm>
              <a:off x="3920338" y="1377150"/>
              <a:ext cx="1117600" cy="623888"/>
            </a:xfrm>
            <a:custGeom>
              <a:avLst/>
              <a:gdLst/>
              <a:ahLst/>
              <a:cxnLst/>
              <a:rect l="l" t="t" r="r" b="b"/>
              <a:pathLst>
                <a:path w="704" h="393" extrusionOk="0">
                  <a:moveTo>
                    <a:pt x="568" y="393"/>
                  </a:moveTo>
                  <a:lnTo>
                    <a:pt x="0" y="393"/>
                  </a:lnTo>
                  <a:lnTo>
                    <a:pt x="136" y="0"/>
                  </a:lnTo>
                  <a:lnTo>
                    <a:pt x="704" y="0"/>
                  </a:lnTo>
                  <a:lnTo>
                    <a:pt x="568" y="3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812;p48"/>
            <p:cNvSpPr/>
            <p:nvPr/>
          </p:nvSpPr>
          <p:spPr>
            <a:xfrm>
              <a:off x="4418813" y="1648613"/>
              <a:ext cx="114300" cy="1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813;p48"/>
            <p:cNvSpPr/>
            <p:nvPr/>
          </p:nvSpPr>
          <p:spPr>
            <a:xfrm>
              <a:off x="3379000" y="2001038"/>
              <a:ext cx="2000100" cy="88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trips/>
      </p:transition>
    </mc:Choice>
    <mc:Fallback xmlns="">
      <p:transition spd="slow">
        <p:strips/>
      </p:transition>
    </mc:Fallback>
  </mc:AlternateContent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698</Words>
  <Application>Microsoft Office PowerPoint</Application>
  <PresentationFormat>On-screen Show (16:9)</PresentationFormat>
  <Paragraphs>80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DM Sans</vt:lpstr>
      <vt:lpstr>Nunito Light</vt:lpstr>
      <vt:lpstr>Arial</vt:lpstr>
      <vt:lpstr>Anaheim</vt:lpstr>
      <vt:lpstr>Baloo 2 ExtraBold</vt:lpstr>
      <vt:lpstr>Statistics and Data Analysis - 6th Grade by Slidesgo</vt:lpstr>
      <vt:lpstr>Air Quality Prediction.</vt:lpstr>
      <vt:lpstr>01</vt:lpstr>
      <vt:lpstr>Introduction</vt:lpstr>
      <vt:lpstr>Project Objectives</vt:lpstr>
      <vt:lpstr>OBJECTIVES</vt:lpstr>
      <vt:lpstr>Datasets Description</vt:lpstr>
      <vt:lpstr>Datasets Description – cont’d</vt:lpstr>
      <vt:lpstr>METHODOLOGY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 &amp; Forecasting</vt:lpstr>
      <vt:lpstr>PowerPoint Presentation</vt:lpstr>
      <vt:lpstr>PowerPoint Presentation</vt:lpstr>
      <vt:lpstr>Result and Visualisation</vt:lpstr>
      <vt:lpstr>PowerPoint Presentation</vt:lpstr>
      <vt:lpstr>PowerPoint Presentation</vt:lpstr>
      <vt:lpstr>PowerPoint Presentation</vt:lpstr>
      <vt:lpstr>Conclusions</vt:lpstr>
      <vt:lpstr>DARLINGTON YEBOAH GILBERT                 BC/ICT/22/036 DANIEL KWOFIE                                                   BC/ICT/22/065 JANESSA MENSAH ADOBEA                           BC/ICT/22/107 SELORM KOFI ASEM                                           BC/ICT/22/067 ADI KOI AYISI ADDISON                                   BC/ICT/22/008 ARABA JULIET ANDERSON ESSON              BC/ICT/22/011 OBED BLANKSON                                                 BC/ICT/22/016 JOSHUA KWESI MENSAH                                        BC/ICT/22/263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Qaulity Prediction.</dc:title>
  <dc:creator>Gilbert Darlington Yeboah</dc:creator>
  <cp:lastModifiedBy>Ova Wise</cp:lastModifiedBy>
  <cp:revision>38</cp:revision>
  <dcterms:modified xsi:type="dcterms:W3CDTF">2025-03-04T11:43:49Z</dcterms:modified>
</cp:coreProperties>
</file>