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Goals Scored by Clubs in English Premier League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AI and Machine Learning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3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8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63272"/>
            <a:ext cx="10363826" cy="3827928"/>
          </a:xfrm>
        </p:spPr>
        <p:txBody>
          <a:bodyPr>
            <a:normAutofit/>
          </a:bodyPr>
          <a:lstStyle/>
          <a:p>
            <a:r>
              <a:rPr lang="en-GB" dirty="0"/>
              <a:t>Problem: </a:t>
            </a:r>
          </a:p>
          <a:p>
            <a:pPr marL="0" indent="0">
              <a:buNone/>
            </a:pPr>
            <a:r>
              <a:rPr lang="en-GB" dirty="0" smtClean="0"/>
              <a:t>Predicting </a:t>
            </a:r>
            <a:r>
              <a:rPr lang="en-GB" dirty="0"/>
              <a:t>goals scored by clubs in English Premier League using AI and machine learning algorithms.</a:t>
            </a:r>
          </a:p>
          <a:p>
            <a:r>
              <a:rPr lang="en-GB" dirty="0"/>
              <a:t>Motivation: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Leveraging </a:t>
            </a:r>
            <a:r>
              <a:rPr lang="en-GB" dirty="0"/>
              <a:t>the power of Machine Learning to </a:t>
            </a:r>
            <a:r>
              <a:rPr lang="en-GB" dirty="0" err="1"/>
              <a:t>analyze</a:t>
            </a:r>
            <a:r>
              <a:rPr lang="en-GB" dirty="0"/>
              <a:t> historical data and generate insights for predictions.</a:t>
            </a:r>
          </a:p>
          <a:p>
            <a:r>
              <a:rPr lang="en-GB" dirty="0"/>
              <a:t>Target audience: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Football </a:t>
            </a:r>
            <a:r>
              <a:rPr lang="en-GB" dirty="0"/>
              <a:t>enthusiasts, betting enthusiasts, and sports analysts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Dataset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/>
              <a:t>2020/2021 English Premier League season dataset from </a:t>
            </a:r>
            <a:r>
              <a:rPr lang="en-GB" dirty="0" err="1"/>
              <a:t>Kaggle</a:t>
            </a:r>
            <a:r>
              <a:rPr lang="en-GB" dirty="0"/>
              <a:t>.</a:t>
            </a:r>
          </a:p>
          <a:p>
            <a:r>
              <a:rPr lang="en-GB" dirty="0"/>
              <a:t>Features: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Clubs</a:t>
            </a:r>
            <a:r>
              <a:rPr lang="en-GB" dirty="0"/>
              <a:t>, player names, nationality of players, goals, assists, expected goals, expected assists, passes attempted, cards, and other relevant information.</a:t>
            </a:r>
          </a:p>
          <a:p>
            <a:r>
              <a:rPr lang="en-GB" dirty="0"/>
              <a:t>Data source: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Official </a:t>
            </a:r>
            <a:r>
              <a:rPr lang="en-GB" dirty="0"/>
              <a:t>Premier League websites or reputable sports data providers.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3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Analysis and 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79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Total number of players in the 20/21 EPL season: 532.</a:t>
            </a:r>
          </a:p>
          <a:p>
            <a:r>
              <a:rPr lang="en-GB" dirty="0"/>
              <a:t>Club with the highest number of registered players: West Bromwich Albion (30 players).</a:t>
            </a:r>
          </a:p>
          <a:p>
            <a:r>
              <a:rPr lang="en-GB" dirty="0"/>
              <a:t>Club with the fewest registered players: Leeds United (23 players).</a:t>
            </a:r>
          </a:p>
          <a:p>
            <a:r>
              <a:rPr lang="en-GB" dirty="0"/>
              <a:t>Total goals scored in the 20/21 EPL season: 986.</a:t>
            </a:r>
          </a:p>
          <a:p>
            <a:r>
              <a:rPr lang="en-GB" dirty="0"/>
              <a:t>Total goals assisted in the 20/21 EPL season: 685.</a:t>
            </a:r>
          </a:p>
          <a:p>
            <a:r>
              <a:rPr lang="en-GB" dirty="0"/>
              <a:t>Age distribution analysis of Premier League </a:t>
            </a:r>
            <a:r>
              <a:rPr lang="en-GB" dirty="0" smtClean="0"/>
              <a:t>players</a:t>
            </a:r>
          </a:p>
          <a:p>
            <a:pPr marL="0" indent="0">
              <a:buNone/>
            </a:pPr>
            <a:r>
              <a:rPr lang="en-GB" dirty="0" smtClean="0"/>
              <a:t>Majority of the players 207 and 181 were in their peak years that is between the ages of 25-29, then 20-24 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7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90166"/>
            <a:ext cx="10363826" cy="380103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ML Algorithm Selection: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Consideration </a:t>
            </a:r>
            <a:r>
              <a:rPr lang="en-GB" dirty="0"/>
              <a:t>of various ML algorithms based on performance metrics such as Mean Squared Error (MSE) and R-Squared scores.</a:t>
            </a:r>
          </a:p>
          <a:p>
            <a:r>
              <a:rPr lang="en-GB" dirty="0"/>
              <a:t>Model Evaluation: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Linear </a:t>
            </a:r>
            <a:r>
              <a:rPr lang="en-GB" dirty="0"/>
              <a:t>Regression and Random Forest Regression algorithms used for predicting goals scored by clubs. Evaluation based on MSE and R-squared scores.</a:t>
            </a:r>
          </a:p>
          <a:p>
            <a:r>
              <a:rPr lang="en-GB" dirty="0"/>
              <a:t>Feature Selection: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Initial </a:t>
            </a:r>
            <a:r>
              <a:rPr lang="en-GB" dirty="0"/>
              <a:t>selection of features: '</a:t>
            </a:r>
            <a:r>
              <a:rPr lang="en-GB" dirty="0" err="1"/>
              <a:t>Passes_Attempted</a:t>
            </a:r>
            <a:r>
              <a:rPr lang="en-GB" dirty="0"/>
              <a:t>', '</a:t>
            </a:r>
            <a:r>
              <a:rPr lang="en-GB" dirty="0" err="1"/>
              <a:t>Perc_Passes_Completed</a:t>
            </a:r>
            <a:r>
              <a:rPr lang="en-GB" dirty="0"/>
              <a:t>', '</a:t>
            </a:r>
            <a:r>
              <a:rPr lang="en-GB" dirty="0" err="1"/>
              <a:t>xG</a:t>
            </a:r>
            <a:r>
              <a:rPr lang="en-GB" dirty="0"/>
              <a:t>', and '</a:t>
            </a:r>
            <a:r>
              <a:rPr lang="en-GB" dirty="0" err="1"/>
              <a:t>xA</a:t>
            </a:r>
            <a:r>
              <a:rPr lang="en-GB" dirty="0"/>
              <a:t>'. Conduct feature selection process to identify the most important features. Final selection: '</a:t>
            </a:r>
            <a:r>
              <a:rPr lang="en-GB" dirty="0" err="1"/>
              <a:t>xG</a:t>
            </a:r>
            <a:r>
              <a:rPr lang="en-GB" dirty="0"/>
              <a:t>' and '</a:t>
            </a:r>
            <a:r>
              <a:rPr lang="en-GB" dirty="0" err="1"/>
              <a:t>xA</a:t>
            </a:r>
            <a:r>
              <a:rPr lang="en-GB" dirty="0"/>
              <a:t>' as primary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Comparison of model performance:</a:t>
            </a:r>
          </a:p>
          <a:p>
            <a:pPr lvl="1"/>
            <a:r>
              <a:rPr lang="en-GB" dirty="0"/>
              <a:t>Linear Regression:</a:t>
            </a:r>
          </a:p>
          <a:p>
            <a:pPr lvl="2"/>
            <a:r>
              <a:rPr lang="en-GB" dirty="0" smtClean="0"/>
              <a:t>MSE (Mean Squared error): </a:t>
            </a:r>
            <a:r>
              <a:rPr lang="en-GB" dirty="0"/>
              <a:t>12.4536</a:t>
            </a:r>
          </a:p>
          <a:p>
            <a:pPr lvl="2"/>
            <a:r>
              <a:rPr lang="en-GB" dirty="0"/>
              <a:t>R-squared Score: 0.8045</a:t>
            </a:r>
          </a:p>
          <a:p>
            <a:pPr lvl="1"/>
            <a:r>
              <a:rPr lang="en-GB" dirty="0"/>
              <a:t>Random Forest Regression with Scaling:</a:t>
            </a:r>
          </a:p>
          <a:p>
            <a:pPr lvl="2"/>
            <a:r>
              <a:rPr lang="en-GB" dirty="0"/>
              <a:t>MSE: 45.5739</a:t>
            </a:r>
          </a:p>
          <a:p>
            <a:pPr lvl="2"/>
            <a:r>
              <a:rPr lang="en-GB" dirty="0"/>
              <a:t>R-squared Score: 0.2844</a:t>
            </a:r>
          </a:p>
          <a:p>
            <a:r>
              <a:rPr lang="en-GB" dirty="0"/>
              <a:t>Interpretation of MSE and R-squared scores.</a:t>
            </a:r>
          </a:p>
          <a:p>
            <a:r>
              <a:rPr lang="en-GB" dirty="0"/>
              <a:t>Selection of Linear Regression model as the preferred choice for this prediction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0423"/>
            <a:ext cx="10363826" cy="487244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Retrained model and residual plot analysis.</a:t>
            </a:r>
          </a:p>
          <a:p>
            <a:r>
              <a:rPr lang="en-GB" dirty="0"/>
              <a:t>Residual plot characteristics indicating good overall performance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Model </a:t>
            </a:r>
            <a:r>
              <a:rPr lang="en-GB" dirty="0" smtClean="0"/>
              <a:t>predictions(67, 55, 61, 63) </a:t>
            </a:r>
            <a:r>
              <a:rPr lang="en-GB" dirty="0"/>
              <a:t>vs. actual goals scored by </a:t>
            </a:r>
            <a:r>
              <a:rPr lang="en-GB" dirty="0" smtClean="0"/>
              <a:t>clubs(53, 33, 47,52).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AutoShape 2" descr="data:image/png;base64,iVBORw0KGgoAAAANSUhEUgAAAj4AAAHFCAYAAADyj/PrAAAAOXRFWHRTb2Z0d2FyZQBNYXRwbG90bGliIHZlcnNpb24zLjcuMCwgaHR0cHM6Ly9tYXRwbG90bGliLm9yZy88F64QAAAACXBIWXMAAA9hAAAPYQGoP6dpAABC7ElEQVR4nO3de1yUZf7/8fdwcEDFUVROSYpiJWGamYa1YpmGFavbapnZT1MrtbbaTuZ2QPumltu5VjpsamUnd6PSDqTloW1TyVOJdFRMSgjzgKaCCtfvD5aREQYBgTncr+fjMY+Hc9/X3PO55mZm3l73fV9jM8YYAQAAWECApwsAAABoKgQfAABgGQQfAABgGQQfAABgGQQfAABgGQQfAABgGQQfAABgGQQfAABgGQQfAABgGQQfwMvMnz9fNptNa9euddtm27Ztstlsmj9/ftMVVk/Tpk2TzWZzWTZnzpxGrf23336T3W4/4evor9y9vr70dwM0FoIP4IOio6O1atUqXXbZZZ4u5YQmTJigVatWuSxr7ODz6quv6vDhw5Kkl156qdGex1u5e3196e8GaCwEH8AH2e12nXfeeWrfvr2nS3Hr4MGDkqQOHTrovPPOa9Lnnjt3riIiInTuuefqjTfe0KFDh5r0+b2VL/zdAI2N4AP4oOoOWVQcUtq8ebOuvvpqORwORUZGaty4cSoqKnJ5vDFGc+bMUc+ePRUaGqo2bdpo+PDh2rp1q0u7pUuXaujQoerQoYNCQkIUHx+vG2+8Ub/99ptLu4rnXr9+vYYPH642bdqoS5cuLusqdOrUSZs3b9bKlStls9lks9nUqVMn/f7772rdurVuvPHGavsbGBiov//97yd8bdasWaPs7Gxde+21uv7661VUVKS33367SrsNGzbo8ssvV0REhOx2u2JiYnTZZZfp559/drb517/+pb59+8rhcKh58+bq3Lmzxo0b51xfcVhy27ZtLttesWKFbDabVqxY4Vw2YMAAJSYmatWqVerXr59CQ0PVqVMnzZs3T5L0wQcfqFevXmrevLm6d++uzMzMal/jDRs26IorrlCrVq3kcDg0evRo7dy584Svb8XrWN2hrs8//1wDBw5UWFiYmjdvrn79+umDDz5waVPR1+XLl2vSpElq166d2rZtqyuuuEI7duw44X4BvAXBB/Azf/7zn3Xaaafp7bff1j333KPXX39df/3rX13a3Hjjjbrtttt08cUX691339WcOXO0efNm9evXT7/++quz3ZYtW5SUlKT09HQtWbJEDzzwgNasWaMLLrhAR44cqfLcV1xxheLj4/Wvf/1Lzz33XLX1vfPOO+rcubPOPvtsrVq1SqtWrdI777yjli1baty4cXrttdeqBLU5c+aoWbNmLqHDnYpDW+PGjdPIkSPVvHnzKoe7Dhw4oEGDBunXX3/VP/7xDy1dulRPPvmkTj31VO3fv1+StGrVKl111VXq3Lmz3nzzTX3wwQd64IEHdPTo0RPW4E5BQYGuu+46TZgwQe+99566d++ucePG6cEHH9TUqVN199136+2331bLli01bNiwagPFn/70J8XHx+vf//63pk2bpnfffVeXXHKJc3+4e33dWblypS666CIVFRXppZde0htvvKGwsDClpqbqrbfeqtJ+woQJCg4O1uuvv67Zs2drxYoVGj16dL1fE6DJGQBeZd68eUaS+fLLL922yc3NNZLMvHnznMvS0tKMJDN79myXtpMnTzYhISGmrKzMGGPMqlWrjCTz2GOPubTLy8szoaGh5u677672OcvKysyRI0fMTz/9ZCSZ9957r8pzP/DAA1UeV7GusjPPPNMkJydXabtlyxYTEBBgnnjiCeeyQ4cOmbZt25rrrruu2roqO3DggGnVqpU577zznMvGjBljbDab+fHHH53L1q5daySZd9991+22Hn30USPJ7N27122bin2Vm5vrsnz58uVGklm+fLlzWXJyspFk1q5d61y2a9cuExgYaEJDQ80vv/ziXL5x40YjyTz99NPOZRWv41//+leX53rttdeMJLNgwQLnMnevb3V/N+edd56JiIgw+/fvdy47evSoSUxMNB06dHD+3VT0dfLkyS7bnD17tpFk8vPz3b5OgDdhxAfwM3/84x9d7p911lkqLi5WYWGhJOn999+XzWbT6NGjdfToUectKipKPXr0cDk8U1hYqIkTJyo2NlZBQUEKDg5Wx44dJUnffPNNlef+85//fFK1d+7cWZdffrnmzJkjY4wk6fXXX9euXbt08803n/DxCxcu1L59+1xGhsaNGydjjPOQkiTFx8erTZs2mjJlip577jnl5ORU2da5554rSbryyiu1cOFC/fLLLyfVN6n85OJzzjnHeT88PFwRERHq2bOnYmJinMu7desmSfrpp5+qbOOaa65xuX/llVcqKChIy5cvr3M9Bw4c0Jo1azR8+HC1bNnSuTwwMFDXXnutfv75Z3333Xcuj6nu78tdrYA3IvgAfqZt27Yu9+12uyQ5T/D99ddfZYxRZGSkgoODXW6rV692nr9TVlamwYMHKyMjQ3fffbc+/fRTZWVlafXq1S7bqyw6Ovqk67/11lv1ww8/aOnSpZKkf/zjH0pKSlKvXr1O+NiXXnpJISEhSklJ0d69e7V3716dddZZ6tSpk+bPn6/S0lJJksPh0MqVK9WzZ0/97W9/05lnnqmYmBilpaU5Dxn1799f7777ro4ePar/9//+nzp06KDExES98cYb9e5beHh4lWXNmjWrsrxZs2aSpOLi4irto6KiXO4HBQWpbdu22rVrV53r2bNnj4wx1e63iiB2/HZP9PcFeLsgTxcAoGm1a9dONptN//nPf5xfWpVVLMvOztZXX32l+fPna8yYMc71P/74o9ttHz9fT31cdNFFSkxM1LPPPquWLVtq/fr1WrBgwQkf9/333+vzzz+XJJ166qnVtvn444916aWXSpK6d++uN998U8YYff3115o/f74efPBBhYaG6p577pEkDR06VEOHDlVJSYlWr16tWbNmadSoUerUqZOSkpIUEhIiSSopKXF5nuNP/m5IBQUFOuWUU5z3jx49ql27dlUJJLXRpk0bBQQEKD8/v8q6ivOL2rVrV/9iAS9E8AEs5vLLL9fDDz+sX375RVdeeaXbdhUh5vhw9Pzzz590DXa7vcYRgltuuUUTJ05UUVGRIiMjNWLEiBNus+IE5hdffFHx8fEu6w4dOqShQ4dq7ty5zuBTwWazqUePHnriiSc0f/58rV+/vtp6k5OT1bp1a3388cfasGGDkpKSnFdLff311zr99NOd7RctWnTCeuvrtddeczlctnDhQh09elQDBgxwqbc2IzAtWrRQ3759lZGRoUcffVShoaGSykf7FixYoA4dOui0005r8D4AnkTwAbzUsmXLqlwmLanKF3ddnX/++brhhht03XXXae3aterfv79atGih/Px8ff755+revbsmTZqkM844Q126dNE999wjY4zCw8O1ePFi5yGok1Ex2vLWW2+pc+fOCgkJUffu3Z3rR48eralTp+qzzz7Tfffd5zz0487Ro0f1yiuvqFu3bpowYUK1bVJTU7Vo0SLt3LlTa9as0Zw5czRs2DB17txZxhhlZGRo7969GjRokCTpgQce0M8//6yBAweqQ4cO2rt3r5566ikFBwcrOTlZUvl5QKeffrruvPNOHT16VG3atNE777zjHHlqDBkZGQoKCtKgQYO0efNm3X///erRo4dLiD3R61vZrFmzNGjQIF144YW688471axZM82ZM0fZ2dl64403GmQUD/AmBB/AS02ZMqXa5bm5uSe97eeff17nnXeenn/+ec2ZM0dlZWWKiYnR+eefrz59+kiSgoODtXjxYt1666268cYbFRQUpIsvvliffPKJ20NJtTV9+nTl5+fr+uuv1/79+9WxY0eXkBcaGqrU1FQtWLBAEydOPOH2PvjgAxUUFDgPUVXnhhtuUEZGhl599VVddtllat26tWbPnq0dO3aoWbNmOv30010O6/Xt21dr167VlClTtHPnTrVu3Vq9e/fWsmXLdOaZZ0oqPwl48eLFuvnmmzVx4kTZ7XaNHDlSzz77bKPNjpyRkaFp06YpPT1dNptNqampevLJJ13C4Yle38qSk5O1bNkypaWlaezYsSorK1OPHj20aNEiXX755Y3SB8CTbKbi0gkA8BKHDx9Wp06ddMEFF2jhwoWeLscrTJs2TdOnT9fOnTs57wY4CYz4APAaO3fu1Hfffad58+bp119/rXEEBwDqg+ADwGt88MEHuu666xQdHa05c+bU6hJ2AKgLDnUBAADLYAJDAABgGQQfAABgGQQfAABgGZzcfJyysjLt2LFDYWFhTNwFAICPMMZo//79iomJUUCA+3Edgs9xduzYodjYWE+XAQAA6iEvL08dOnRwu57gc5ywsDBJ5S9cq1atPFwNAACojX379ik2Ntb5Pe4Owec4FYe3WrVqRfABAMDHnOg0FU5uBgAAlkHwAQAAlkHwAQAAlkHwAQAAlkHwAQAAlkHwAQAAlkHwAQAAlkHwAQAAlkHwAQAAlsHMzQAAnITSMqOs3N0q3F+siLAQ9YkLV2AAP3LtrQg+AADUU2Z2vqYvzlF+UbFzWbQjRGmpCUpJjPZgZXCHQ10AANRDZna+Ji1Y7xJ6JKmgqFiTFqxXZna+hypDTQg+AADUUWmZ0fTFOTLVrKtYNn1xjkrLqmsBTyL4AABQR1m5u6uM9FRmJOUXFSsrd3fTFYVaIfgAAFBHhfvdh576tEPTIfgAAFBHEWEhDdoOTYfgAwBAHfWJC1e0I0TuLlq3qfzqrj5x4U1ZFmqB4APAa5WWGa3askvvbfxFq7bs4kRReI3AAJvSUhMkqUr4qbiflprAfD5eiHl8AHgl5keBt0tJjFb66F5V/k6j+Dv1ajZjDP+FqmTfvn1yOBwqKipSq1atPF0OYEkV86Mc/+FU8X/n9NG9+FKB12DmZu9Q2+9vRnwAeJUTzY9iU/n8KIMSovhygVcIDLApqUtbT5eBWuIcHwBehflRADQmgg8Ar8L8KAAaE8EHgFdhfhQAjYngA8CrMD8KgMZE8AHgVZgfBUBj8pngM2vWLJ177rkKCwtTRESEhg0bpu+++86ljTFG06ZNU0xMjEJDQzVgwABt3rzZQxUDqK+K+VGiHK6Hs6IcIVzKDuCk+Mw8PikpKRo5cqTOPfdcHT16VPfee682bdqknJwctWjRQpL0yCOPaMaMGZo/f75OO+00PfTQQ/rss8/03XffKSwsrFbPwzw+gPdgfhQAtVXb72+fCT7H27lzpyIiIrRy5Ur1799fxhjFxMTotttu05QpUyRJJSUlioyM1COPPKIbb7yxVtsl+AAA4Htq+/3tM4e6jldUVCRJCg8vP8ExNzdXBQUFGjx4sLON3W5XcnKyvvjiC4/UCAAAvItPztxsjNHtt9+uCy64QImJiZKkgoICSVJkZKRL28jISP30009ut1VSUqKSkhLn/X379jVCxQAAwBv45IjPzTffrK+//lpvvPFGlXU2m+vxf2NMlWWVzZo1Sw6Hw3mLjY1t8HoBAIB38Lng85e//EWLFi3S8uXL1aFDB+fyqKgoScdGfioUFhZWGQWqbOrUqSoqKnLe8vLyGqdwAADgcT4TfIwxuvnmm5WRkaFly5YpLi7OZX1cXJyioqK0dOlS57LDhw9r5cqV6tevn9vt2u12tWrVyuUGAAD8k8+c43PTTTfp9ddf13vvvaewsDDnyI7D4VBoaKhsNptuu+02zZw5U127dlXXrl01c+ZMNW/eXKNGjfJw9QAAwBv4TPBJT0+XJA0YMMBl+bx58zR27FhJ0t13361Dhw5p8uTJ2rNnj/r27aslS5bUeg4fAADg33x2Hp/Gwjw+AAD4Hr+fxwcAAKCu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CD4AAMAygjxdAADAd5SWGWXl7lbh/mJFhIWoT1y4AgNsni4LqDWCDwCgVjKz8zV9cY7yi4qdy6IdIUpLTVBKYrQHKwNqj0NdAIATyszO16QF611CjyQVFBVr0oL1yszO91BlQN0QfAAANSotM5q+OEemmnUVy6YvzlFpWXUtAO/iU8Hns88+U2pqqmJiYmSz2fTuu++6rDfGaNq0aYqJiVFoaKgGDBigzZs3e6ZYAPATWbm7q4z0VGYk5RcVKyt3d9MVBdSTTwWfAwcOqEePHnr22WerXT979mw9/vjjevbZZ/Xll18qKipKgwYN0v79+5u4UgDwH4X73Yee+rQDPMmnTm4eMmSIhgwZUu06Y4yefPJJ3XvvvbriiiskSS+//LIiIyP1+uuv68Ybb2zKUgHAb0SEhTRoO8CTfGrEpya5ubkqKCjQ4MGDncvsdruSk5P1xRdfuH1cSUmJ9u3b53IDABzTJy5c0Y4Qubto3abyq7v6xIU3ZVlAvfhN8CkoKJAkRUZGuiyPjIx0rqvOrFmz5HA4nLfY2NhGrRMAfE1ggE1pqQmSVCX8VNxPS01gPh/4BL8JPhVsNtc3njGmyrLKpk6dqqKiIuctLy+vsUsEAJ+Tkhit9NG9FOVwPZwV5QhR+uhezOMDn+FT5/jUJCoqSlL5yE909LE3YGFhYZVRoMrsdrvsdnuj1wcAvi4lMVqDEqKYuRk+zW9GfOLi4hQVFaWlS5c6lx0+fFgrV65Uv379PFgZAPiPwACbkrq01dCepyipS1tCD3yOT434/P777/rxxx+d93Nzc7Vx40aFh4fr1FNP1W233aaZM2eqa9eu6tq1q2bOnKnmzZtr1KhRHqwaAAB4C58KPmvXrtWFF17ovH/77bdLksaMGaP58+fr7rvv1qFDhzR58mTt2bNHffv21ZIlSxQWFuapkgEAgBexGWOYY7ySffv2yeFwqKioSK1atfJ0OQAAoBZq+/3tN+f4AAAAnAjBBwAAWAbBBwAAWAbBBwAAWAbBBwAAWAbBBwAAWAbBBwAAWAbBBwAAWAbBBwAAWAbBBwAAWAbBBwAAWAbBBwAAWAbBBwAAWAbBBwAAWAbBBwAAWEaQpwsAAPim0jKjrNzdKtxfrIiwEPWJC1dggM3TZQE1IvgAAOosMztf0xfnKL+o2Lks2hGitNQEpSRGe7AyoGYc6gIA1Elmdr4mLVjvEnokqaCoWJMWrFdmdr6HKgNOjOADAKi10jKj6YtzZKpZV7Fs+uIclZZV1wLwPIIPAKDWsnJ3VxnpqcxIyi8qVlbu7qYrCqgDgg8AoNYK97sPPfVpBzQ1gg8AoNYiwkIatB3Q1Ag+AIBa6xMXrmhHiNxdtG5T+dVdfeLCm7IsoNYIPgCAWgsMsCktNUGSqoSfivtpqQnM5wOvRfABANRJSmK00kf3UpTD9XBWlCNE6aN7MY8PvBoTGAIA6iwlMVqDEqKYuRk+h+ADAKiXwACbkrq09XQZQJ1wqAsAAFgGwQcAAFgGwQcAAFgG5/gAAIBGV1pmvOJkeIIPAMDrecuXJuonMztf0xfnuPzOW7QjRGmpCU0+/QHBBwDg1bzpSxN1l5mdr0kL1ssct7ygqFiTFqxv8rmfOMcHAOC1Kr40j/9F+IovzczsfA9VhtooLTOavjinSuiR5Fw2fXGOSsuqa9E4CD4AAK/kjV+aqJus3N1VQmtlRlJ+UbGycnc3WU0EH1haaZnRqi279N7GX7Rqyy4+QAEv4o1fmqibwv3u91992jUEzvGBZXHeAODdvPFLE3UTERZy4kZ1aNcQGPGBJVn5vAFGueArvPFLE3XTJy5c0Y4Qubv+zqby/3D2iQtvspoY8YHlnOi8AZvKzxsYlBDld5fLMsoFX1LxpVlQVFzt+9Wm8l+Eb8ovTdRNYIBNaakJmrRgvWySy36s+HRNS01o0s9aRnxgOVY9b8DKo1zwTRVfmpKqjBh46ksTdZeSGK300b0U5XAdmYtyhDT5pewSIz6wICueN+ALo1xMUIfqVHxpHj9SGcVIpU9JSYzWoIQor3iPE3xgOVY8b6Auo1xJXdo2XWH/wyE41MSbvjRRf4EBNo98vhyP4APLseJ5A948yuVts7rCO3nLlyZ8H+f4wHKseN6At45yMUEdgKZG8IEledvJdo3NGy8plax7ojkAz2mQQ12lpaXatGmTOnbsqDZt2jTEJoFGZ6XzBrzxklLJuw/BAfBP9Rrxue222/TSSy9JKg89ycnJ6tWrl2JjY7VixYqGrA9oVBXnDQzteYqSurT1y9BTwRtHubz1EJy3YLJJoOHVa8Tn3//+t0aPHi1JWrx4sXJzc/Xtt9/qlVde0b333qv//ve/DVokgIbhbaNcVjzRvLa40g1oHPUa8fntt98UFRUlSfrwww81YsQInXbaaRo/frw2bdrUoAUCaFjeNMplxRPNa4PJJoHGU6/gExkZqZycHJWWliozM1MXX3yxJOngwYMKDAxs0AIB+DdvPATnSVzpBjSueh3quu6663TllVcqOjpaNptNgwYNkiStWbNGZ5xxRoMWCMD/edshOE/y9skmAV9Xr+Azbdo0JSYmKi8vTyNGjJDdbpckBQYG6p577mnQAgFYAxPUleNKN6Bx1fty9uHDh1dZNmbMmJMqBgCszkpXuvH7bPCEWgefp59+utYbveWWW+pVDABYnVWudOOqNXiKzRhTqzPk4uLiardBm01bt249qaI8ad++fXI4HCoqKlKrVq08XY5f4X93QO1UXNUlVT/ZpK+f9O3u99n8pX/wjNp+f9c6+FgFwadx8L87oG789T1TWmZ0wSPL3J7AXTGi9fmUi/iPEeqktt/f/Do7Gh2/vg3Unb9e6cZVa/C0egefn3/+WYsWLdL27dt1+PBhl3WPP/74SRcG/3CiOUlsKp+TZFBClM9/oAMNzR+vdOOqNXhavYLPp59+qj/+8Y+Ki4vTd999p8TERG3btk3GGPXq1auha4QP4393ACqz0lVr8E71mrl56tSpuuOOO5Sdna2QkBC9/fbbysvLU3JyskaMGNHQNdbZnDlzFBcXp5CQEJ1zzjn6z3/+4+mSLIv/3QGorOKqNXfjuzaVn8vk61etwXvVK/h88803zjl7goKCdOjQIbVs2VIPPvigHnnkkQYtsK7eeust3Xbbbbr33nu1YcMG/eEPf9CQIUO0fft2j9ZlVfzvDkBl/D4bPK1eh7patGihkpISSVJMTIy2bNmiM888U1L5D5h60uOPP67x48drwoQJkqQnn3xSH3/8sdLT0zVr1qzab+jAAam63x0LDJRCQlzbuRMQIIWG1q/twYOSuwvubDapefP6tT10SCorc19Hixb1a1tcLJWWVmnSJ8KuuFCjbYdszvN87EcPK+B/27VJinTY1SfCfuz1ad68vG5JKimRjh51X0Nd2oaGlr/OknT4sHTkSMO0DQk59rdSl7ZHjpS3d8dul4KC6t726NHy18KdZs2k4OC6ty0tLd/P7gQHl7eva9uysvK/tYZoGxRU/lpI5e+Jgwcbpm1d3vd8RlTfttJnREpcK71wxRma+dE3Kigq//s71CxEURVXrcW3qfm14DOinBd+RpQePKS123Zr5+8lat/Srt6dKp2Q3xSfEbVh6mHo0KHmhRdeMMYYc9ddd5n4+Hjz0EMPmV69epmBAwfWZ5MNoqSkxAQGBpqMjAyX5bfccovp379/tY8pLi42RUVFzlteXp6RZIrKPyaq3i691HUDzZtX304yJjnZtW27du7b9u7t2rZjR/dtExJc2yYkuG/bsaNr29693bdt1861bXKy+7bNm7u2vfRS920l02nK+6bTlPdNxynvm/dPP7/Gtub3349td8yYmtsWFh5rO3lyzW1zc4+1vfPOmttmZx9rm5ZWc9usrGNtZ8+uue3y5cfaPvtszW3ff/9Y23nzam67cOGxtgsX1tx23rxjbd9/v+a2zz57rO3y5TW3nT37WNusrJrbpqUda5udXXPbO+881jY3t+a2kycfa1tYWHPbMWOOtf3995rbDh9uXNTUls+I8lsdPyO++PE3c7S0rLzt8OE1v8Z8RpTfvOwzYs3cf9fctpE/I4qKiowkU1RUZGpSr0Ndjz/+uPr27Sup/He7Bg0apLfeeksdO3bUSy+9VJ9NNojffvtNpaWlioyMdFkeGRmpgoKCah8za9YsORwO5y02NrYpSrWc9NG95Gge7OkyAHippC5tObzlwzKz8/X40u89XUat+NUEhjt27NApp5yiL774QklJSc7lM2bM0Kuvvqpvv/22ymNKSkqch+2k8gmQYmNjVbRjR/UTIDGMXX1bN4e6KmTm7tPE/81Ee/yhLkl6amRPDTozqvwOw9jlvHAYm0Nd/8Ohrrq3PcFnRJ3a8hlRzks+I0oDg3TBI8v0654Dsh+t2reKUxo+mTJIgSH/e881wmeEJScwbNeunQIDA6uM7hQWFlYZBapgt9udvy7vokUL1zeiO7VpU5+2lT+IGrJt5Q/Ohmwb4v7k5PK5fFY775cEuR6LtUl64NNtuqh356r/47Pbj305nUhd2jZrVvtjwo3VNjj42IdLQ7YNCjr2AdeQbQMDa/83XJe2AQGN09Zma5y2kne09aPPiJNqy2dE3ds28GdE1pZd5dOWBATqULNqzo2VlHtIyvrldyV1+d/r31ifEbXZXL0eFBCgwMBAtzdPadasmc455xwtXbrUZfnSpUvVr18/D1WFuszlAwDwLb42bUm9Rnzeeecdl/tHjhzRhg0b9PLLL2v69OkNUlh93X777br22mvVu3dvJSUl6YUXXtD27ds1ceJEj9ZlZb72pgAA1J6vTVtSr+AzdOjQKsuGDx+uM888U2+99ZbGjx9/0oXV11VXXaVdu3bpwQcfVH5+vhITE/Xhhx+qY8eOHqvJ6nztTQEAqL2KSSkLioqr/Xmiih+e9ZZJKet1qMudvn376pNPPmnITdbL5MmTtW3bNpWUlGjdunXq37+/p0uyNGZqBQD/5WuTUjZY8Dl06JCeeeYZdejQoaE2CT/ha28KAEDdpCRGK310L0U5XEfuoxwhSh/dSymJ0R6qrKp6Hepq06aNbLZjX1LGGO3fv1/NmzfXggULGqw4+I+KN8X0xTkuJzo7Z2r1ojcFAKDuUhKjNSghSlm5u1W4v1gRYeUj+d72n9p6zeMzf/58l+ATEBCg9u3bq2/fvmrTpk2DFtjUajsPAOqntMx4/ZsCAOB7avv97VcTGDYEgg8AAL6nwScw/Prrr2v95GeddVat2wIAADSVWgefnj17ymazqWKAqPKhruOV1jTVOAAAgIfU+qqu3Nxcbd26Vbm5ucrIyFBcXJzmzJmjDRs2aMOGDZozZ466dOmit99+uzHrBQAAqLdaj/hUngBwxIgRevrpp3XppZc6l5111lmKjY3V/fffr2HDhjVokQAAAA2hXvP4bNq0SXFxcVWWx8XFKScn56SLAgAAaAz1Cj7dunXTQw89pOJKPylfUlKihx56SN26dWuw4gAAABpSvSYwfO6555SamqrY2Fj16NFDkvTVV1/JZrPp/fffb9ACAQAAGkq95/E5ePCgFixYoG+//VbGGCUkJGjUqFFq0aJFQ9fYpJjHBwAA39Pg8/gcr3nz5rrhhhvq+3AAAIAmV+vgs2jRIg0ZMkTBwcFatGhRjW3/+Mc/nnRhAAAADa3Wh7oCAgJUUFCgiIgIBQS4PyfaZrP59ASGHOoCAMD3NPihrrKysmr/DQAA4CvqfY7P8fbu3avWrVs31OYAwG+Ulhll5e5W4f5iRYSFqE9cuAID3P/sD4DGU6/g88gjj6hTp0666qqrJJXP5Pz2228rOjpaH374ofMSdwCwuszsfE1fnKP8omPznkU7QpSWmqCUxGgPVgZYU70mMHz++ecVGxsrSVq6dKk++eQTZWZmasiQIbrrrrsatEAA8FWZ2fmatGC9S+iRpIKiYk1asF6Z2fkeqgywrnqN+OTn5zuDz/vvv68rr7xSgwcPVqdOndS3b98GLRAAfFFpmdH0xTmq7uoRI8kmafriHA1KiOKwF9CE6jXi06ZNG+Xl5UmSMjMzdfHFF0uSjDE+fUUXADSUrNzdVUZ6KjOS8ouKlZW7u+mKAlC/EZ8rrrhCo0aNUteuXbVr1y4NGTJEkrRx40bFx8c3aIEA4IsK97sPPfVpB6Bh1Cv4PPHEE+rUqZPy8vI0e/ZstWzZUlL5IbDJkyc3aIEA4IsiwkIatB2AhlHv3+ryV0xgCKAhlJYZXfDIMhUUFVd7no9NUpQjRJ9PuYhzfIAGUNvv73qd4yNJr776qi644ALFxMTop59+kiQ9+eSTeu+99+q7SQDwG4EBNqWlJkgqDzmVVdxPS00g9ABNrF7BJz09XbfffruGDBmivXv3Ok9obt26tZ588smGrA8AfFZKYrTSR/dSlMP1cFaUI0Tpo3sxjw/gAfU61JWQkKCZM2dq2LBhCgsL01dffaXOnTsrOztbAwYM0G+//dYYtTYJDnUBaGjM3Owb2E++rcF/q6uy3NxcnX322VWW2+12HThwoD6bBAC/FRhgU1KXtp4uAzVghm3rqNehrri4OG3cuLHK8o8++kjdunU72ZoAAGgyzLBtLfUa8bnrrrt00003qbi4WMYYZWVl6Y033tDMmTP10ksvNXSNAAA0CmbYtp56BZ/rrrtOR48e1d13362DBw9q1KhROuWUU/TMM8/oD3/4Q0PXCABAo6jLDNscrvQP9b6c/frrr9dPP/2kwsJCFRQUKCsrSxs2bGDmZgCAz2CGbeupU/DZu3evrrnmGrVv314xMTF6+umnFR4ern/84x+Kj4/X6tWrNXfu3MaqFQCABsUM29ZTp0Ndf/vb3/TZZ59pzJgxyszM1F//+ldlZmaquLhYH374oZKTkxurTgAAGlyfuHBFO0JOOMN2n7jwpi4NjaROIz4ffPCB5s2bp0cffVSLFi2SMUannXaali1bRugBAPgcZti2njoFnx07dighofwPpHPnzgoJCdGECRMapTAAAJoCM2xbS50OdZWVlSk4ONh5PzAwUC1atGjwogAAaEopidEalBDFzM0WUKfgY4zR2LFjZbfbJUnFxcWaOHFilfCTkZHRcBUCANAEmGHbGuoUfMaMGeNyf/To0Q1aDAAAQGOqU/CZN29eY9UBAADQ6Oo9gSEAAICvIfgAAADLqNdvdaFuSssMVwoAAOAFCD6NLDM7X9MX57j8CF60I0RpqQnMDQEAQBPjUFcjyszO16QF66v88m9BUbEmLVivzOx8D1UGAIA1EXwaSWmZ0fTFOdX+9kvFsumLc1RaVl0LAADQGAg+jSQrd3eVkZ7KjKT8omJl5e5uuqIAALA4gk8jKdzvPvTUpx0AADh5BJ9GEhEWcuJGdWgHAABOHsGnkfSJC1e0I0TuLlq3qfzqrj5x4U1ZFgAAlkbwaSSBATalpSZIUpXwU3E/LTWB+XwAAGhCBJ9GlJIYrfTRvRTlcD2cFeUIUfroXszjAwBAE2MCw0aWkhitQQlRzNwMAIAXIPg0gcAAm5K6tPV0GQAAWB6HugAAgGUQfAAAgGUQfAAAgGUQfAAAgGX4TPCZMWOG+vXrp+bNm6t169bVttm+fbtSU1PVokULtWvXTrfccosOHz7ctIUCAACv5TNXdR0+fFgjRoxQUlKSXnrppSrrS0tLddlll6l9+/b6/PPPtWvXLo0ZM0bGGD3zzDMeqBgAAHgbnwk+06dPlyTNnz+/2vVLlixRTk6O8vLyFBMTI0l67LHHNHbsWM2YMUOtWrVqqlIBAICX8plDXSeyatUqJSYmOkOPJF1yySUqKSnRunXr3D6upKRE+/btc7kBAAD/5DfBp6CgQJGRkS7L2rRpo2bNmqmgoMDt42bNmiWHw+G8xcbGNnapAADAQzwafKZNmyabzVbjbe3atbXens1W9WcgjDHVLq8wdepUFRUVOW95eXn16gsAAPB+Hj3H5+abb9bIkSNrbNOpU6dabSsqKkpr1qxxWbZnzx4dOXKkykhQZXa7XXa7vVbPAQAAfJtHg0+7du3Url27BtlWUlKSZsyYofz8fEVHl//q+ZIlS2S323XOOec0yHMAAADf5jNXdW3fvl27d+/W9u3bVVpaqo0bN0qS4uPj1bJlSw0ePFgJCQm69tpr9fe//127d+/WnXfeqeuvv54rugAAgCQfCj4PPPCAXn75Zef9s88+W5K0fPlyDRgwQIGBgfrggw80efJknX/++QoNDdWoUaP06KOPeqpkAADgZWzGGOPpIrzJvn375HA4VFRUxEgRAAA+orbf335zOTsAAMCJEHwAAIBlEHwAAIBlEHwAAIBlEHwAAIBlEHwAAIBlEHwAAIBlEHwAAIBlEHwAAIBlEHwAAIBlEHwAAIBlEHwAAIBlEHwAAIBlEHwAAIBlEHwAAIBlEHwAAIBlEHwAAIBlEHwAAIBlEHwAAIBlEHwAAIBlEHwAAIBlEHwAAIBlEHwAAIBlEHwAAIBlEHwAAIBlEHwAAIBlEHwAAIBlEHwAAIBlEHwAAIBlBHm6AADeqbTMKCt3twr3FysiLER94sIVGGDzdFkAcFIIPgCqyMzO1/TFOcovKnYui3aEKC01QSmJ0R6sDABODoe6ALjIzM7XpAXrXUKPJBUUFWvSgvXKzM73UGUAcPIIPgCcSsuMpi/OkalmXcWy6YtzVFpWXQsA8H4EHwBOWbm7q4z0VGYk5RcVKyt3d9MVBQANiOADwKlwv/vQU592AOBtCD4AnCLCQhq0HQB4G4IPAKc+ceGKdoTI3UXrNpVf3dUnLrwpywKABkPwAeAUGGBTWmqCJFUJPxX301ITmM8HgM8i+ABwkZIYrfTRvRTlcD2cFeUIUfroXszjA8CnMYEhgCpSEqM1KCGKmZsB+B2CD4BqBQbYlNSlrafLAIAGxaEuAABgGQQfAABgGQQfAABgGQQfAABgGQQfAABgGQQfAABgGQQfAABgGQQfAABgGQQfAABgGQQfAABgGQQfAABgGQQfAABgGQQfAABgGQQfAABgGQQfAABgGUGeLgAAAG9UWmaUlbtbhfuLFREWoj5x4QoMsHm6LJwkgg8AAMfJzM7X9MU5yi8qdi6LdoQoLTVBKYnRHqwMJ4tDXQAAVJKZna9JC9a7hB5JKigq1qQF65WZne+hytAQfCL4bNu2TePHj1dcXJxCQ0PVpUsXpaWl6fDhwy7ttm/frtTUVLVo0ULt2rXTLbfcUqUNAADulJYZTV+cI1PNuopl0xfnqLSsuhbwBT5xqOvbb79VWVmZnn/+ecXHxys7O1vXX3+9Dhw4oEcffVSSVFpaqssuu0zt27fX559/rl27dmnMmDEyxuiZZ57xcA8AAL4gK3d3lZGeyoyk/KJiZeXuVlKXtk1XGBqMTwSflJQUpaSkOO937txZ3333ndLT053BZ8mSJcrJyVFeXp5iYmIkSY899pjGjh2rGTNmqFWrVh6pHQDgOwr3uw899WkH7+MTh7qqU1RUpPDwcOf9VatWKTEx0Rl6JOmSSy5RSUmJ1q1b53Y7JSUl2rdvn8sNAGBNEWEhDdoO3scng8+WLVv0zDPPaOLEic5lBQUFioyMdGnXpk0bNWvWTAUFBW63NWvWLDkcDuctNja20eoGAHi3PnHhinaEyN1F6zaVX93VJy7cTQt4O48Gn2nTpslms9V4W7t2rctjduzYoZSUFI0YMUITJkxwWWezVf1TNcZUu7zC1KlTVVRU5Lzl5eU1TOcAAD4nMMCmtNQESaoSfirup6UmMJ+PD/PoOT4333yzRo4cWWObTp06Of+9Y8cOXXjhhUpKStILL7zg0i4qKkpr1qxxWbZnzx4dOXKkykhQZXa7XXa7ve7FAwD8UkpitNJH96oyj08U8/j4BY8Gn3bt2qldu3a1avvLL7/owgsv1DnnnKN58+YpIMB1sCopKUkzZsxQfn6+oqPL/yiXLFkiu92uc845p8FrBwD4r5TEaA1KiGLmZj9kM8Z4/WQEO3bsUHJysk499VS98sorCgwMdK6LioqSVH45e8+ePRUZGam///3v2r17t8aOHathw4bV6XL2ffv2yeFwqKioiCvBAADwEbX9/vaJy9mXLFmiH3/8UT/++KM6dOjgsq4itwUGBuqDDz7Q5MmTdf755ys0NFSjRo1yXu4OAADgEyM+TYkRHwAAfE9tv7998nJ2AACA+iD4AAAAyyD4AAAAyyD4AAAAyyD4AAAAyyD4AAAAyyD4AAAAyyD4AAAAyyD4AAAAyyD4AAAAyyD4AAAAyyD4AAAAyyD4AAAAyyD4AAAAyyD4AAAAyyD4AAAAyyD4AAAAyyD4AAAAyyD4AAAAyyD4AAAAyyD4AAAAyyD4AAAAyyD4AAAAyyD4AAAAyyD4AAAAyyD4AAAAyyD4AAAAyyD4AAAAyyD4AAAAywjydAEAAPiL0jKjrNzdKtxfrIiwEPWJC1dggM3TZaESgg8AAA0gMztf0xfnKL+o2Lks2hGitNQEpSRGe7AyVMahLgAATlJmdr4mLVjvEnokqaCoWJMWrFdmdr6HKsPxCD4AAJyE0jKj6YtzZKpZV7Fs+uIclZZV1wJNjeADAMBJyMrdXWWkpzIjKb+oWFm5u5uuKLhF8AEA4CQU7ncfeurTDo2L4AMAwEmICAtp0HZoXAQfAABOQp+4cEU7QuTuonWbyq/u6hMX3pRlwQ2CDwAAJyEwwKa01ARJqhJ+Ku6npSYwn4+XIPgAAHCSUhKjlT66l6IcroezohwhSh/di3l8vAgTGAIA0ABSEqM1KCGKmZu9HMEHAIAGEhhgU1KXtp4uAzXgUBcAALAMgg8AALAMgg8AALAMgg8AALAMgg8AALAMgg8AALAMgg8AALAMgg8AALAMgg8AALAMZm4+jjFGkrRv3z4PVwIAAGqr4nu74nvcHYLPcfbv3y9Jio2N9XAlAACgrvbv3y+Hw+F2vc2cKBpZTFlZmXbs2CFjjE499VTl5eWpVatWni6r0ezbt0+xsbF+3U/66D+s0E/66D+s0E9v6qMxRvv371dMTIwCAtyfycOIz3ECAgLUoUMH55BZq1atPL4zm4IV+kkf/YcV+kkf/YcV+uktfaxppKcCJzcDAADLIPgAAADLIPi4YbfblZaWJrvd7ulSGpUV+kkf/YcV+kkf/YcV+umLfeTkZgAAYBmM+AAAAMsg+AAAAMsg+AAAAMsg+AAAAMuwfPCZNWuWzj33XIWFhSkiIkLDhg3Td99959Jm7NixstlsLrfzzjvPQxXXXXp6us466yznBFNJSUn66KOPnOuNMZo2bZpiYmIUGhqqAQMGaPPmzR6suO5O1Edf34fVmTVrlmw2m2677TbnMn/Yl5VV10d/2JfTpk2r0oeoqCjnen/Yjyfqoz/sxwq//PKLRo8erbZt26p58+bq2bOn1q1b51zvD/vzRH30pf1p+eCzcuVK3XTTTVq9erWWLl2qo0ePavDgwTpw4IBLu5SUFOXn5ztvH374oYcqrrsOHTro4Ycf1tq1a7V27VpddNFFGjp0qPONN3v2bD3++ON69tln9eWXXyoqKkqDBg1y/m6ZLzhRHyXf3ofH+/LLL/XCCy/orLPOclnuD/uygrs+Sv6xL88880yXPmzatMm5zl/2Y019lPxjP+7Zs0fnn3++goOD9dFHHyknJ0ePPfaYWrdu7Wzj6/uzNn2UfGh/GrgoLCw0kszKlSudy8aMGWOGDh3quaIaQZs2bcw///lPU1ZWZqKioszDDz/sXFdcXGwcDod57rnnPFjhyavoozH+tQ/3799vunbtapYuXWqSk5PNrbfeaowxfrUv3fXRGP/Yl2lpaaZHjx7VrvOX/VhTH43xj/1ojDFTpkwxF1xwgdv1/rA/T9RHY3xrf1p+xOd4RUVFkqTw8HCX5StWrFBERIROO+00XX/99SosLPREeSettLRUb775pg4cOKCkpCTl5uaqoKBAgwcPdrax2+1KTk7WF1984cFK6+/4Plbwl31400036bLLLtPFF1/sstyf9qW7Plbwh335ww8/KCYmRnFxcRo5cqS2bt0qyb/2o7s+VvCH/bho0SL17t1bI0aMUEREhM4++2y9+OKLzvX+sD9P1McKvrI/CT6VGGN0++2364ILLlBiYqJz+ZAhQ/Taa69p2bJleuyxx/Tll1/qoosuUklJiQerrZtNmzapZcuWstvtmjhxot555x0lJCSooKBAkhQZGenSPjIy0rnOV7jro+Qf+1CS3nzzTa1fv16zZs2qss5f9mVNfZT8Y1/27dtXr7zyij7++GO9+OKLKigoUL9+/bRr1y6/2Y819VHyj/0oSVu3blV6erq6du2qjz/+WBMnTtQtt9yiV155RZJ/vC9P1EfJx/anp4ecvMnkyZNNx44dTV5eXo3tduzYYYKDg83bb7/dRJWdvJKSEvPDDz+YL7/80txzzz2mXbt2ZvPmzea///2vkWR27Njh0n7ChAnmkksu8VC19eOuj9XxxX24fft2ExERYTZu3OhcVvkwkD/syxP1sTq+uC+P9/vvv5vIyEjz2GOP+cV+rE7lPlbHV/djcHCwSUpKcln2l7/8xZx33nnGGP94X56oj9Xx5v3JiM///OUvf9GiRYu0fPlydejQoca20dHR6tixo3744Ycmqu7kNWvWTPHx8erdu7dmzZqlHj166KmnnnJeZXH8/zwKCwur/A/F27nrY3V8cR+uW7dOhYWFOueccxQUFKSgoCCtXLlSTz/9tIKCgpz7y5f35Yn6WFpaWuUxvrgvj9eiRQt1795dP/zwg1+9Jyur3Mfq+Op+jI6Odo4sV+jWrZu2b98uSX6xP0/UR3eP8db9afngY4zRzTffrIyMDC1btkxxcXEnfMyuXbuUl5en6OjoJqiwcRhjVFJSori4OEVFRWnp0qXOdYcPH9bKlSvVr18/D1Z48ir6WB1f3IcDBw7Upk2btHHjRuetd+/euuaaa7Rx40Z17tzZ5/flifoYGBhY5TG+uC+PV1JSom+++UbR0dF++56s3Mfq+Op+PP/886tMgfL999+rY8eOkuQX+/NEfayOV+9PD484edykSZOMw+EwK1asMPn5+c7bwYMHjTHlV5fccccd5osvvjC5ublm+fLlJikpyZxyyilm3759Hq6+dqZOnWo+++wzk5uba77++mvzt7/9zQQEBJglS5YYY4x5+OGHjcPhMBkZGWbTpk3m6quvNtHR0T7TP2Nq7qM/7EN3jj8M5A/78niV++gv+/KOO+4wK1asMFu3bjWrV682l19+uQkLCzPbtm0zxvjHfqypj/6yH40xJisrywQFBZkZM2aYH374wbz22mumefPmZsGCBc42vr4/T9RHX9uflg8+kqq9zZs3zxhjzMGDB83gwYNN+/btTXBwsDn11FPNmDFjzPbt2z1beB2MGzfOdOzY0TRr1sy0b9/eDBw40Bl6jCm/3DItLc1ERUUZu91u+vfvbzZt2uTBiuuupj76wz505/jg4w/78niV++gv+/Kqq64y0dHRJjg42MTExJgrrrjC5Xw0f9iPNfXRX/ZjhcWLF5vExERjt9vNGWecYV544QWX9f6wP2vqo6/tT5sxxnhyxAkAAKCpWP4cHwAAYB0EHwAAYBkEHwAAYBkEHwAAYBkEHwAAYBkEHwAAYBkEHwAAYBkEHwAeMW3aNPXs2dN5f+zYsRo2bFiT17Ft2zbZbDZt3LixUZ+nU6dOevLJJxv1OQCcGMEHgNPYsWNls9lks9kUHByszp07684779SBAwca/bmfeuopzZ8/v1ZtmyqsSFL37t01YcKEate98cYbCg4O1q+//trodQBoGAQfAC5SUlKUn5+vrVu36qGHHtKcOXN05513Vtv2yJEjDfa8DodDrVu3brDtNZTx48dr4cKFOnjwYJV1c+fO1eWXX+4zv7INgOAD4Dh2u11RUVGKjY3VqFGjdM011+jdd9+VdOzw1Ny5c9W5c2fZ7XYZY1RUVKQbbrhBERERatWqlS666CJ99dVXLtt9+OGHFRkZqbCwMI0fP17FxcUu648/1FVWVqZHHnlE8fHxstvtOvXUUzVjxgxJ5b94LUlnn322bDabBgwY4HzcvHnz1K1bN4WEhOiMM87QnDlzXJ4nKytLZ599tkJCQtS7d29t2LChxtfj2muvVUlJif71r3+5LN++fbuWLVum8ePHa8uWLRo6dKgiIyPVsmVLnXvuufrkk0/cbrO6Eau9e/fKZrNpxYoVzmU5OTm69NJL1bJlS0VGRuraa6/Vb7/95lz/73//W927d1doaKjatm2riy++uElG5wBfRvABUKPQ0FCXkZ0ff/xRCxcu1Ntvv+384r7ssstUUFCgDz/8UOvWrVOvXr00cOBA7d69W5K0cOFCpaWlacaMGVq7dq2io6OrBJLjTZ06VY888ojuv/9+5eTk6PXXX3eOrGRlZUmSPvnkE+Xn5ysjI0OS9OKLL+ree+/VjBkz9M0332jmzJm6//779fLLL0uSDhw4oMsvv1ynn3661q1bp2nTprkdzarQtm1bDR06VPPmzXNZPm/ePEVGRmrIkCH6/fffdemll+qTTz7Rhg0bdMkllyg1NVXbt2+v5atcVX5+vpKTk9WzZ0+tXbtWmZmZ+vXXX3XllVc611999dUaN26cvvnmG61YsUJXXHGF+PlF4AQ8+xupALzJmDFjzNChQ53316xZY9q2bWuuvPJKY4wxaWlpJjg42BQWFjrbfPrpp6ZVq1amuLjYZVtdunQxzz//vDHGmKSkJDNx4kSX9X379jU9evSo9rn37dtn7Ha7efHFF6utMzc310gyGzZscFkeGxtrXn/9dZdl//d//2eSkpKMMcY8//zzJjw83Bw4cMC5Pj09vdptVfbRRx8Zm81mtmzZYowp/7XtTp06malTp7p9TEJCgnnmmWec9zt27GieeOIJt/Xv2bPHSDLLly83xhhz//33m8GDB7tsMy8vz0gy3333nVm3bp2RZLZt2+a2BgBVMeIDwMX777+vli1bKiQkRElJSerfv7+eeeYZ5/qOHTuqffv2zvvr1q3T77//rrZt26ply5bOW25urrZs2SJJ+uabb5SUlOTyPMffr+ybb75RSUmJBg4cWOu6d+7cqby8PI0fP96ljoceesiljh49eqh58+a1qqPC4MGD1aFDB+eoz7Jly7Rt2zZdd911kspHku6++24lJCSodevWatmypb799tuTGvFZt26dli9f7tKXM844Q5K0ZcsW9ejRQwMHDlT37t01YsQIvfjii9qzZ0+9nw+wiiBPFwDAu1x44YVKT09XcHCwYmJiFBwc7LK+RYsWLvfLysoUHR3tcm5KhfqerBwaGlrnx5SVlUkqP9zVt29fl3WBgYGSVO/DQAEBARo7dqzmz5+v6dOna968eerfv7+6du0qSbrrrrv08ccf69FHH1V8fLxCQ0M1fPhwHT582O32jq/n+BPFy8rKlJqaqkceeaTK46OjoxUYGKilS5fqiy++0JIlS/TMM8/o3nvv1Zo1a5znQAGoihEfAC5atGih+Ph4dezYsUroqU6vXr1UUFCgoKAgxcfHu9zatWsnSerWrZtWr17t8rjj71fWtWtXhYaG6tNPP612fbNmzSRJpaWlzmWRkZE65ZRTtHXr1ip1VASBhIQEffXVVzp06FCt6qjsuuuu088//6yMjAxlZGRo/PjxznX/+c9/NHbsWP3pT39S9+7dFRUVpW3btrndVsWIWX5+vnPZ8Zfm9+rVS5s3b1anTp2q9KcifNpsNp1//vmaPn26NmzYoGbNmumdd96pVX8AqyL4ADgpF198sZKSkjRs2DB9/PHH2rZtm7744gvdd999Wrt2rSTp1ltv1dy5czV37lx9//33SktL0+bNm91uMyQkRFOmTNHdd9+tV155RVu2bNHq1av10ksvSZIiIiIUGhrqPOG3qKhIUvlVZ7NmzdJTTz2l77//Xps2bdK8efP0+OOPS5JGjRqlgIAAjR8/Xjk5Ofrwww/16KOP1qqfcXFxuuiii3TDDTcoODhYw4cPd66Lj49XRkaGNm7cqK+++kqjRo1yjkBVJzQ0VOedd54efvhh5eTk6LPPPtN9993n0uamm27S7t27dfXVVysrK0tbt27VkiVLNG7cOJWWlmrNmjWaOXOm1q5dq+3btysjI0M7d+5Ut27datUfwKoIPgBOis1m04cffqj+/ftr3LhxOu200zRy5Eht27bNeRXWVVddpQceeEBTpkzROeeco59++kmTJk2qcbv333+/7rjjDj3wwAPq1q2brrrqKhUWFkqSgoKC9PTTT+v5559XTEyMhg4dKkmaMGGC/vnPf2r+/Pnq3r27kpOTNX/+fOeIT8uWLbV48WLl5OTo7LPP1r333lvtoSR3xo8frz179mjkyJEu5wk98cQTatOmjfr166fU1FRdcskl6tWrV43bmjt3ro4cOaLevXvr1ltv1UMPPeSyPiYmRv/9739VWlqqSy65RImJibr11lvlcDgUEBCgVq1a6bPPPtOll16q0047Tffdd58ee+wxDRkypNb9AazIZup70BsAAMDHMOIDAAAsg+ADAAAsg+ADAAAsg+ADAAAsg+ADAAAsg+ADAAAsg+ADAAAsg+ADAAAsg+ADAAAsg+ADAAAsg+ADAAAsg+ADAAAs4/8DBWHGLXwJQes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4" y="2566206"/>
            <a:ext cx="4658271" cy="29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7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Summary of the study's objectives and methodology.</a:t>
            </a:r>
          </a:p>
          <a:p>
            <a:r>
              <a:rPr lang="en-GB" dirty="0"/>
              <a:t>Linear Regression model outperformed the Random Forest Regression model.</a:t>
            </a:r>
          </a:p>
          <a:p>
            <a:r>
              <a:rPr lang="en-GB" dirty="0"/>
              <a:t>Accuracy and explanatory power of the linear regression model (MSE: 12.4536, R-squared Score: 0.8045).</a:t>
            </a:r>
          </a:p>
          <a:p>
            <a:r>
              <a:rPr lang="en-GB" dirty="0"/>
              <a:t>Implications of the study for football enthusiasts, betting enthusiasts, and sports analysts.</a:t>
            </a:r>
          </a:p>
          <a:p>
            <a:r>
              <a:rPr lang="en-GB" dirty="0"/>
              <a:t>Potential for further research and refinement of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Potential violations of linearity assumptions in the model.</a:t>
            </a:r>
          </a:p>
          <a:p>
            <a:r>
              <a:rPr lang="en-GB" dirty="0"/>
              <a:t>Need for further investigation and refinement.</a:t>
            </a:r>
          </a:p>
          <a:p>
            <a:r>
              <a:rPr lang="en-GB" dirty="0"/>
              <a:t>Consideration of additional features and algorithms for improved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882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</TotalTime>
  <Words>500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Predicting Goals Scored by Clubs in English Premier League</vt:lpstr>
      <vt:lpstr>Introduction</vt:lpstr>
      <vt:lpstr>Dataset</vt:lpstr>
      <vt:lpstr>Preliminary Analysis and Exploratory Data Analysis</vt:lpstr>
      <vt:lpstr>Methods</vt:lpstr>
      <vt:lpstr>Results</vt:lpstr>
      <vt:lpstr>Results (continued)</vt:lpstr>
      <vt:lpstr>Conclusion</vt:lpstr>
      <vt:lpstr>Limitations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Goals Scored by Clubs in English Premier League</dc:title>
  <dc:creator>Windows User</dc:creator>
  <cp:lastModifiedBy>Windows User</cp:lastModifiedBy>
  <cp:revision>5</cp:revision>
  <dcterms:created xsi:type="dcterms:W3CDTF">2023-06-25T23:14:52Z</dcterms:created>
  <dcterms:modified xsi:type="dcterms:W3CDTF">2023-06-26T01:09:04Z</dcterms:modified>
</cp:coreProperties>
</file>