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89098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0019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dirty="0"/>
              <a:t>With figures from Weiss: 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95D08-73EB-4E59-B6A0-D2DD67FC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575"/>
            <a:ext cx="809625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C6E45-E240-C8C7-FF8F-5E106C0BF92D}"/>
              </a:ext>
            </a:extLst>
          </p:cNvPr>
          <p:cNvCxnSpPr/>
          <p:nvPr/>
        </p:nvCxnSpPr>
        <p:spPr>
          <a:xfrm flipH="1" flipV="1">
            <a:off x="2198917" y="1547810"/>
            <a:ext cx="348343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A86E4-3645-AD8F-1237-B6A18B6C0511}"/>
              </a:ext>
            </a:extLst>
          </p:cNvPr>
          <p:cNvCxnSpPr>
            <a:cxnSpLocks/>
          </p:cNvCxnSpPr>
          <p:nvPr/>
        </p:nvCxnSpPr>
        <p:spPr>
          <a:xfrm flipV="1">
            <a:off x="2198917" y="1153884"/>
            <a:ext cx="440872" cy="217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C6682-1B5C-1E75-71AA-57C46D7FCC7F}"/>
              </a:ext>
            </a:extLst>
          </p:cNvPr>
          <p:cNvSpPr txBox="1"/>
          <p:nvPr/>
        </p:nvSpPr>
        <p:spPr>
          <a:xfrm>
            <a:off x="4857040" y="5196010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1. swap k1 and k2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E630-E97D-713A-DCD3-54A8873A179B}"/>
              </a:ext>
            </a:extLst>
          </p:cNvPr>
          <p:cNvSpPr txBox="1"/>
          <p:nvPr/>
        </p:nvSpPr>
        <p:spPr>
          <a:xfrm>
            <a:off x="4858118" y="5447476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2. swap k2 and k3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931C18-7058-CDA4-1177-3859C9E3F414}"/>
              </a:ext>
            </a:extLst>
          </p:cNvPr>
          <p:cNvCxnSpPr>
            <a:cxnSpLocks/>
          </p:cNvCxnSpPr>
          <p:nvPr/>
        </p:nvCxnSpPr>
        <p:spPr>
          <a:xfrm flipV="1">
            <a:off x="6499381" y="522514"/>
            <a:ext cx="0" cy="383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6C8C73-6812-B2FB-9937-F10F0E8DBB2F}"/>
              </a:ext>
            </a:extLst>
          </p:cNvPr>
          <p:cNvSpPr txBox="1"/>
          <p:nvPr/>
        </p:nvSpPr>
        <p:spPr>
          <a:xfrm>
            <a:off x="2367563" y="1394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122-7813-1A8E-66EF-94FC1A4D6C0B}"/>
              </a:ext>
            </a:extLst>
          </p:cNvPr>
          <p:cNvSpPr txBox="1"/>
          <p:nvPr/>
        </p:nvSpPr>
        <p:spPr>
          <a:xfrm>
            <a:off x="2187866" y="8811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In a binary search tree, all items in each left subtree are smaller than the items in the right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</a:t>
                </a:r>
              </a:p>
              <a:p>
                <a:r>
                  <a:rPr lang="en-US" dirty="0"/>
                  <a:t>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Remember,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means that the problem size is halved with each step.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Problem: </a:t>
                </a:r>
                <a:r>
                  <a:rPr lang="en-US" dirty="0"/>
                  <a:t>The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average running time is only true if no deletions are used! Deletions often replace a node with a node for the right subtree, resulting in an </a:t>
                </a:r>
                <a:r>
                  <a:rPr lang="en-US" b="1" dirty="0"/>
                  <a:t>unbalanced tree </a:t>
                </a:r>
                <a:r>
                  <a:rPr lang="en-US" dirty="0"/>
                  <a:t>that is left heavy!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(Adelson-</a:t>
            </a:r>
            <a:r>
              <a:rPr lang="en-US" dirty="0" err="1"/>
              <a:t>Velskii</a:t>
            </a:r>
            <a:r>
              <a:rPr lang="en-US" dirty="0"/>
              <a:t> and Landis) tree is a binary search tree with the following balance condition:</a:t>
            </a:r>
          </a:p>
          <a:p>
            <a:pPr marL="0" indent="0">
              <a:buNone/>
            </a:pPr>
            <a:r>
              <a:rPr lang="en-US" b="1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9" y="2684745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2047144" cy="909379"/>
          </a:xfrm>
          <a:prstGeom prst="wedgeRoundRectCallout">
            <a:avLst>
              <a:gd name="adj1" fmla="val -86268"/>
              <a:gd name="adj2" fmla="val 125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Balance condition is violated!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Diff(2, 0) 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1336912" y="47862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7A4E9-E613-48A5-F024-C8C5756BEC6D}"/>
              </a:ext>
            </a:extLst>
          </p:cNvPr>
          <p:cNvSpPr txBox="1"/>
          <p:nvPr/>
        </p:nvSpPr>
        <p:spPr>
          <a:xfrm>
            <a:off x="4395797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6365-8C9F-E8B5-1156-3532C19FE3B7}"/>
              </a:ext>
            </a:extLst>
          </p:cNvPr>
          <p:cNvSpPr txBox="1"/>
          <p:nvPr/>
        </p:nvSpPr>
        <p:spPr>
          <a:xfrm>
            <a:off x="2587651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40F7-E60D-D5E2-7E71-99E744533172}"/>
              </a:ext>
            </a:extLst>
          </p:cNvPr>
          <p:cNvSpPr txBox="1"/>
          <p:nvPr/>
        </p:nvSpPr>
        <p:spPr>
          <a:xfrm>
            <a:off x="3133054" y="567290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C8D7-EB0D-4BC2-3CEF-C03E7763DEFD}"/>
              </a:ext>
            </a:extLst>
          </p:cNvPr>
          <p:cNvSpPr txBox="1"/>
          <p:nvPr/>
        </p:nvSpPr>
        <p:spPr>
          <a:xfrm>
            <a:off x="838200" y="2388899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Missing nodes have height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BEC00-906C-D810-31C5-7898B4252662}"/>
              </a:ext>
            </a:extLst>
          </p:cNvPr>
          <p:cNvSpPr txBox="1"/>
          <p:nvPr/>
        </p:nvSpPr>
        <p:spPr>
          <a:xfrm>
            <a:off x="6863183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75DED-3543-280D-764A-925FB397507A}"/>
              </a:ext>
            </a:extLst>
          </p:cNvPr>
          <p:cNvSpPr txBox="1"/>
          <p:nvPr/>
        </p:nvSpPr>
        <p:spPr>
          <a:xfrm>
            <a:off x="4767459" y="4474070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E34D0D-C213-32BD-F841-525F447FA29D}"/>
              </a:ext>
            </a:extLst>
          </p:cNvPr>
          <p:cNvCxnSpPr>
            <a:cxnSpLocks/>
          </p:cNvCxnSpPr>
          <p:nvPr/>
        </p:nvCxnSpPr>
        <p:spPr>
          <a:xfrm>
            <a:off x="4767459" y="4149064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029A-8A25-41FF-2EED-7DD3AD81EEA9}"/>
              </a:ext>
            </a:extLst>
          </p:cNvPr>
          <p:cNvCxnSpPr>
            <a:cxnSpLocks/>
          </p:cNvCxnSpPr>
          <p:nvPr/>
        </p:nvCxnSpPr>
        <p:spPr>
          <a:xfrm>
            <a:off x="3705863" y="5055527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4BCA8-5D75-32F8-271D-8BE72A3F6566}"/>
              </a:ext>
            </a:extLst>
          </p:cNvPr>
          <p:cNvSpPr txBox="1"/>
          <p:nvPr/>
        </p:nvSpPr>
        <p:spPr>
          <a:xfrm>
            <a:off x="1934826" y="389684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A94B-84E6-2AE4-9DB8-FE5F79E2FAC5}"/>
              </a:ext>
            </a:extLst>
          </p:cNvPr>
          <p:cNvSpPr txBox="1"/>
          <p:nvPr/>
        </p:nvSpPr>
        <p:spPr>
          <a:xfrm>
            <a:off x="3705863" y="5325819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0BBFF-63BA-EB1D-B801-6ACDCED8F162}"/>
              </a:ext>
            </a:extLst>
          </p:cNvPr>
          <p:cNvSpPr txBox="1"/>
          <p:nvPr/>
        </p:nvSpPr>
        <p:spPr>
          <a:xfrm>
            <a:off x="4808628" y="3901506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(in the subtree)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+ fix 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right child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blipFill>
                <a:blip r:embed="rId5"/>
                <a:stretch>
                  <a:fillRect l="-373" t="-5660" r="-29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249989" y="3127940"/>
            <a:ext cx="4532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Outside Insertion</a:t>
            </a:r>
          </a:p>
          <a:p>
            <a:r>
              <a:rPr lang="en-US" sz="2400" dirty="0"/>
              <a:t>These cases a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2484767" y="44242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5286311" y="43577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38AA-446F-B855-80C9-D4392AA2E444}"/>
              </a:ext>
            </a:extLst>
          </p:cNvPr>
          <p:cNvSpPr txBox="1"/>
          <p:nvPr/>
        </p:nvSpPr>
        <p:spPr>
          <a:xfrm>
            <a:off x="8142480" y="15712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4841507" y="1586450"/>
            <a:ext cx="1664080" cy="1325563"/>
          </a:xfrm>
          <a:prstGeom prst="wedgeRoundRectCallout">
            <a:avLst>
              <a:gd name="adj1" fmla="val -63645"/>
              <a:gd name="adj2" fmla="val 66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  <a:p>
            <a:pPr algn="ctr"/>
            <a:r>
              <a:rPr lang="en-US" dirty="0"/>
              <a:t>Diff(1, -1) &gt;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>
            <a:cxnSpLocks/>
          </p:cNvCxnSpPr>
          <p:nvPr/>
        </p:nvCxnSpPr>
        <p:spPr>
          <a:xfrm>
            <a:off x="4637315" y="3699675"/>
            <a:ext cx="1334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86601" y="3731244"/>
            <a:ext cx="149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8 with </a:t>
            </a:r>
          </a:p>
          <a:p>
            <a:pPr algn="ctr"/>
            <a:r>
              <a:rPr lang="en-US" dirty="0"/>
              <a:t>left child</a:t>
            </a:r>
          </a:p>
          <a:p>
            <a:pPr algn="ctr"/>
            <a:r>
              <a:rPr lang="en-US" dirty="0"/>
              <a:t>(= pull up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714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Y (right subtree of 7)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472841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right child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4314155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34555" y="3968806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left child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5120923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743482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549596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549596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5120923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743482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1925557" y="348870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double rotation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</a:t>
            </a:r>
            <a:r>
              <a:rPr lang="en-US" dirty="0" err="1"/>
              <a:t>RotationFails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723204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577D30-D789-6280-7FF0-6CDD643245EC}"/>
              </a:ext>
            </a:extLst>
          </p:cNvPr>
          <p:cNvCxnSpPr/>
          <p:nvPr/>
        </p:nvCxnSpPr>
        <p:spPr>
          <a:xfrm flipV="1">
            <a:off x="7650352" y="40395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32A3A-09F0-230D-E96B-CA89CE303BEB}"/>
              </a:ext>
            </a:extLst>
          </p:cNvPr>
          <p:cNvCxnSpPr/>
          <p:nvPr/>
        </p:nvCxnSpPr>
        <p:spPr>
          <a:xfrm flipV="1">
            <a:off x="6335303" y="455836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73D4D-225F-C9D2-57A6-8F007E1C0559}"/>
              </a:ext>
            </a:extLst>
          </p:cNvPr>
          <p:cNvCxnSpPr/>
          <p:nvPr/>
        </p:nvCxnSpPr>
        <p:spPr>
          <a:xfrm flipV="1">
            <a:off x="9903695" y="423519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1E3DCD2-49E0-EF12-1510-FC6A06A45D0A}"/>
              </a:ext>
            </a:extLst>
          </p:cNvPr>
          <p:cNvSpPr/>
          <p:nvPr/>
        </p:nvSpPr>
        <p:spPr>
          <a:xfrm>
            <a:off x="2020036" y="4961252"/>
            <a:ext cx="2148700" cy="1385891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B360E-3D93-A69C-86E2-6E14D4A73D45}"/>
              </a:ext>
            </a:extLst>
          </p:cNvPr>
          <p:cNvSpPr txBox="1"/>
          <p:nvPr/>
        </p:nvSpPr>
        <p:spPr>
          <a:xfrm>
            <a:off x="2911398" y="494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79B0CD1-5203-9CEB-0672-67E3E5C793FA}"/>
              </a:ext>
            </a:extLst>
          </p:cNvPr>
          <p:cNvSpPr/>
          <p:nvPr/>
        </p:nvSpPr>
        <p:spPr>
          <a:xfrm>
            <a:off x="1023258" y="3491055"/>
            <a:ext cx="816429" cy="3446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EF209-E5AD-342D-64D0-185DBE5C9E9D}"/>
              </a:ext>
            </a:extLst>
          </p:cNvPr>
          <p:cNvSpPr txBox="1"/>
          <p:nvPr/>
        </p:nvSpPr>
        <p:spPr>
          <a:xfrm rot="5400000">
            <a:off x="9249989" y="3127940"/>
            <a:ext cx="4532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Inside Insertion</a:t>
            </a:r>
          </a:p>
          <a:p>
            <a:pPr algn="ctr"/>
            <a:r>
              <a:rPr lang="en-US" sz="2400" dirty="0"/>
              <a:t>These cases a perfectly symmetric!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A2242-771C-BCB0-22BF-341ED5BB5FC4}"/>
              </a:ext>
            </a:extLst>
          </p:cNvPr>
          <p:cNvCxnSpPr/>
          <p:nvPr/>
        </p:nvCxnSpPr>
        <p:spPr>
          <a:xfrm flipV="1">
            <a:off x="8521209" y="79398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B5137-CD31-0BBA-8B96-1A183C1741AF}"/>
              </a:ext>
            </a:extLst>
          </p:cNvPr>
          <p:cNvCxnSpPr/>
          <p:nvPr/>
        </p:nvCxnSpPr>
        <p:spPr>
          <a:xfrm flipV="1">
            <a:off x="8455896" y="372496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/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/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blipFill>
                <a:blip r:embed="rId6"/>
                <a:stretch>
                  <a:fillRect l="-2932" t="-8197" r="-2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/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blipFill>
                <a:blip r:embed="rId7"/>
                <a:stretch>
                  <a:fillRect l="-2932" t="-10000" r="-22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513793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B8E7-FAA7-09C4-0787-6EC3FFFE9EA7}"/>
              </a:ext>
            </a:extLst>
          </p:cNvPr>
          <p:cNvSpPr txBox="1"/>
          <p:nvPr/>
        </p:nvSpPr>
        <p:spPr>
          <a:xfrm>
            <a:off x="3039125" y="4815010"/>
            <a:ext cx="1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1. move Y to 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538-29E4-EDD2-CAD5-8192C159E053}"/>
              </a:ext>
            </a:extLst>
          </p:cNvPr>
          <p:cNvSpPr txBox="1"/>
          <p:nvPr/>
        </p:nvSpPr>
        <p:spPr>
          <a:xfrm>
            <a:off x="3073622" y="455978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find 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4A0AD-00BD-7AF0-FAF9-224B8A501C0B}"/>
              </a:ext>
            </a:extLst>
          </p:cNvPr>
          <p:cNvSpPr txBox="1"/>
          <p:nvPr/>
        </p:nvSpPr>
        <p:spPr>
          <a:xfrm>
            <a:off x="3039125" y="5028534"/>
            <a:ext cx="126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2. add k2 to 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0D3F-3C20-6A0E-8CDC-0A0060F963CD}"/>
              </a:ext>
            </a:extLst>
          </p:cNvPr>
          <p:cNvSpPr txBox="1"/>
          <p:nvPr/>
        </p:nvSpPr>
        <p:spPr>
          <a:xfrm>
            <a:off x="3036475" y="5738438"/>
            <a:ext cx="416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3. replace the subtree with k1 (note the reference passed 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F083E-E0D8-2B2B-B0C9-4F7BF86515E5}"/>
              </a:ext>
            </a:extLst>
          </p:cNvPr>
          <p:cNvSpPr txBox="1"/>
          <p:nvPr/>
        </p:nvSpPr>
        <p:spPr>
          <a:xfrm>
            <a:off x="6420679" y="5383486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update 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F9EC0-981C-E595-C874-CE6CA7808CEE}"/>
              </a:ext>
            </a:extLst>
          </p:cNvPr>
          <p:cNvCxnSpPr/>
          <p:nvPr/>
        </p:nvCxnSpPr>
        <p:spPr>
          <a:xfrm flipV="1">
            <a:off x="5397008" y="42667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FF3C-EBEF-BAF8-E7D8-514BAA08339C}"/>
              </a:ext>
            </a:extLst>
          </p:cNvPr>
          <p:cNvCxnSpPr>
            <a:cxnSpLocks/>
          </p:cNvCxnSpPr>
          <p:nvPr/>
        </p:nvCxnSpPr>
        <p:spPr>
          <a:xfrm flipV="1">
            <a:off x="5910943" y="1328057"/>
            <a:ext cx="381000" cy="261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BC078-CFC5-6ABC-7B31-F7BC42EDEA33}"/>
              </a:ext>
            </a:extLst>
          </p:cNvPr>
          <p:cNvCxnSpPr/>
          <p:nvPr/>
        </p:nvCxnSpPr>
        <p:spPr>
          <a:xfrm>
            <a:off x="5397008" y="979714"/>
            <a:ext cx="513935" cy="6096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0B55D-270B-7845-D20C-EC835DA4D200}"/>
              </a:ext>
            </a:extLst>
          </p:cNvPr>
          <p:cNvCxnSpPr>
            <a:cxnSpLocks/>
          </p:cNvCxnSpPr>
          <p:nvPr/>
        </p:nvCxnSpPr>
        <p:spPr>
          <a:xfrm>
            <a:off x="5672616" y="1220618"/>
            <a:ext cx="423384" cy="17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6190F-2B85-0759-61EC-E65CE48CC645}"/>
              </a:ext>
            </a:extLst>
          </p:cNvPr>
          <p:cNvGrpSpPr/>
          <p:nvPr/>
        </p:nvGrpSpPr>
        <p:grpSpPr>
          <a:xfrm>
            <a:off x="5528846" y="1184923"/>
            <a:ext cx="125129" cy="71390"/>
            <a:chOff x="8298791" y="2709724"/>
            <a:chExt cx="125129" cy="713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A8B7B-0034-8B83-FFA1-00D69F7C2C25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90" y="2709724"/>
              <a:ext cx="106830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B8ECD-2F07-EE43-0B7F-60B3FAEEC0BF}"/>
                </a:ext>
              </a:extLst>
            </p:cNvPr>
            <p:cNvCxnSpPr/>
            <p:nvPr/>
          </p:nvCxnSpPr>
          <p:spPr>
            <a:xfrm flipV="1">
              <a:off x="8298791" y="2709724"/>
              <a:ext cx="125129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CD1AEB-74D5-E04D-2E0A-FD0A966921D8}"/>
              </a:ext>
            </a:extLst>
          </p:cNvPr>
          <p:cNvCxnSpPr>
            <a:cxnSpLocks/>
          </p:cNvCxnSpPr>
          <p:nvPr/>
        </p:nvCxnSpPr>
        <p:spPr>
          <a:xfrm flipH="1" flipV="1">
            <a:off x="5528846" y="879303"/>
            <a:ext cx="763097" cy="341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45999E-AB6F-D452-F3AB-041884ED42C6}"/>
              </a:ext>
            </a:extLst>
          </p:cNvPr>
          <p:cNvSpPr txBox="1"/>
          <p:nvPr/>
        </p:nvSpPr>
        <p:spPr>
          <a:xfrm>
            <a:off x="5729764" y="1256313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5DFFE-38D6-5741-A14C-5F3E35A9076E}"/>
              </a:ext>
            </a:extLst>
          </p:cNvPr>
          <p:cNvSpPr txBox="1"/>
          <p:nvPr/>
        </p:nvSpPr>
        <p:spPr>
          <a:xfrm>
            <a:off x="5794207" y="766599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490B8-64B0-3A7C-3B80-2B01EE1578F5}"/>
              </a:ext>
            </a:extLst>
          </p:cNvPr>
          <p:cNvSpPr txBox="1"/>
          <p:nvPr/>
        </p:nvSpPr>
        <p:spPr>
          <a:xfrm>
            <a:off x="5440355" y="386607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636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Hahsler, Michael</cp:lastModifiedBy>
  <cp:revision>15</cp:revision>
  <dcterms:created xsi:type="dcterms:W3CDTF">2022-07-25T20:50:51Z</dcterms:created>
  <dcterms:modified xsi:type="dcterms:W3CDTF">2023-04-12T14:52:47Z</dcterms:modified>
</cp:coreProperties>
</file>