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7"/>
  </p:notesMasterIdLst>
  <p:handoutMasterIdLst>
    <p:handoutMasterId r:id="rId18"/>
  </p:handoutMasterIdLst>
  <p:sldIdLst>
    <p:sldId id="261" r:id="rId5"/>
    <p:sldId id="273" r:id="rId6"/>
    <p:sldId id="286" r:id="rId7"/>
    <p:sldId id="307" r:id="rId8"/>
    <p:sldId id="310" r:id="rId9"/>
    <p:sldId id="308" r:id="rId10"/>
    <p:sldId id="309" r:id="rId11"/>
    <p:sldId id="311" r:id="rId12"/>
    <p:sldId id="312" r:id="rId13"/>
    <p:sldId id="313" r:id="rId14"/>
    <p:sldId id="314" r:id="rId15"/>
    <p:sldId id="30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p:scale>
          <a:sx n="75" d="100"/>
          <a:sy n="75" d="100"/>
        </p:scale>
        <p:origin x="540" y="-1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7/29/2023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903380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96397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04731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96812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010020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48074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31082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55981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dirty="0" smtClean="0"/>
              <a:t>Capstone project: customer churn prediction</a:t>
            </a:r>
            <a:r>
              <a:rPr lang="en-US" dirty="0"/>
              <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GB" dirty="0" smtClean="0"/>
              <a:t>Group 5</a:t>
            </a:r>
            <a:endParaRPr lang="en-US" dirty="0"/>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pic>
        <p:nvPicPr>
          <p:cNvPr id="4" name="Content Placeholder 3"/>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12437" b="5217"/>
          <a:stretch/>
        </p:blipFill>
        <p:spPr>
          <a:xfrm>
            <a:off x="381000" y="2200753"/>
            <a:ext cx="5190848" cy="3657600"/>
          </a:xfrm>
        </p:spPr>
      </p:pic>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GB" sz="3200" dirty="0" smtClean="0"/>
              <a:t>DATA PREPARATION-CONT’D</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13852" b="6648"/>
          <a:stretch/>
        </p:blipFill>
        <p:spPr>
          <a:xfrm>
            <a:off x="5715000" y="1882140"/>
            <a:ext cx="5791200" cy="4495800"/>
          </a:xfrm>
          <a:prstGeom prst="rect">
            <a:avLst/>
          </a:prstGeom>
        </p:spPr>
      </p:pic>
    </p:spTree>
    <p:extLst>
      <p:ext uri="{BB962C8B-B14F-4D97-AF65-F5344CB8AC3E}">
        <p14:creationId xmlns:p14="http://schemas.microsoft.com/office/powerpoint/2010/main" val="56197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GB" sz="3200" dirty="0" smtClean="0"/>
              <a:t>DATA PREPARATION-CONT’D</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7" name="Content Placeholder 6"/>
          <p:cNvPicPr>
            <a:picLocks noGrp="1" noChangeAspect="1"/>
          </p:cNvPicPr>
          <p:nvPr>
            <p:ph sz="quarter" idx="13"/>
          </p:nvPr>
        </p:nvPicPr>
        <p:blipFill rotWithShape="1">
          <a:blip r:embed="rId4">
            <a:extLst>
              <a:ext uri="{28A0092B-C50C-407E-A947-70E740481C1C}">
                <a14:useLocalDpi xmlns:a14="http://schemas.microsoft.com/office/drawing/2010/main" val="0"/>
              </a:ext>
            </a:extLst>
          </a:blip>
          <a:srcRect l="11709" t="12489" r="11051" b="4250"/>
          <a:stretch/>
        </p:blipFill>
        <p:spPr>
          <a:xfrm>
            <a:off x="389465" y="2286000"/>
            <a:ext cx="5029200" cy="3048000"/>
          </a:xfr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1364" t="12097" r="12121" b="8402"/>
          <a:stretch/>
        </p:blipFill>
        <p:spPr>
          <a:xfrm>
            <a:off x="5791200" y="1752600"/>
            <a:ext cx="5715000" cy="4495801"/>
          </a:xfrm>
          <a:prstGeom prst="rect">
            <a:avLst/>
          </a:prstGeom>
        </p:spPr>
      </p:pic>
    </p:spTree>
    <p:extLst>
      <p:ext uri="{BB962C8B-B14F-4D97-AF65-F5344CB8AC3E}">
        <p14:creationId xmlns:p14="http://schemas.microsoft.com/office/powerpoint/2010/main" val="333626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xmlns=""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“QUOTE”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p:txBody>
          <a:bodyPr/>
          <a:lstStyle/>
          <a:p>
            <a:r>
              <a:rPr lang="en-US" dirty="0"/>
              <a:t>Lorem ipsum dolor sit amet, consectetuer adipiscing elit. Maecenas porttitor congue massa. Fusce posuere, magna sed pulvinar ultricies, purus lectus malesuada libero, sit</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xmlns=""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xmlns=""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885507"/>
            <a:ext cx="10288693" cy="4442141"/>
          </a:xfrm>
        </p:spPr>
        <p:txBody>
          <a:bodyPr/>
          <a:lstStyle/>
          <a:p>
            <a:r>
              <a:rPr lang="en-GB" dirty="0" smtClean="0"/>
              <a:t>Brief introduction on the topic</a:t>
            </a:r>
          </a:p>
          <a:p>
            <a:r>
              <a:rPr lang="en-GB" dirty="0" smtClean="0"/>
              <a:t>Problem Statement</a:t>
            </a:r>
          </a:p>
          <a:p>
            <a:r>
              <a:rPr lang="en-GB" dirty="0" smtClean="0"/>
              <a:t>Data preparation </a:t>
            </a:r>
          </a:p>
          <a:p>
            <a:r>
              <a:rPr lang="en-GB" dirty="0" smtClean="0"/>
              <a:t>Model selection</a:t>
            </a:r>
          </a:p>
          <a:p>
            <a:r>
              <a:rPr lang="en-GB" dirty="0" smtClean="0"/>
              <a:t>Model evaluation</a:t>
            </a:r>
          </a:p>
          <a:p>
            <a:r>
              <a:rPr lang="en-GB" dirty="0" smtClean="0"/>
              <a:t>Conclusion</a:t>
            </a:r>
          </a:p>
          <a:p>
            <a:endParaRPr lang="en-GB" dirty="0" smtClean="0"/>
          </a:p>
          <a:p>
            <a:endParaRPr lang="en-GB" dirty="0" smtClean="0"/>
          </a:p>
          <a:p>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US" sz="3200" dirty="0"/>
              <a:t>Overview of the presentation</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smtClean="0"/>
              <a:t>INTRODUCTION</a:t>
            </a:r>
            <a:r>
              <a:rPr lang="en-US" dirty="0" smtClean="0"/>
              <a:t> </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885507"/>
            <a:ext cx="10288693" cy="4442141"/>
          </a:xfrm>
        </p:spPr>
        <p:txBody>
          <a:bodyPr/>
          <a:lstStyle/>
          <a:p>
            <a:r>
              <a:rPr lang="en-GB" dirty="0"/>
              <a:t>When people decide to cancel their subscriptions, it becomes a big problem for businesses that rely on recurring customers, like those offering subscription-based services in different industries.</a:t>
            </a:r>
          </a:p>
          <a:p>
            <a:r>
              <a:rPr lang="en-GB" dirty="0"/>
              <a:t>To tackle this issue, a team is proposing a capstone project. Their goal is to create a smart model that can predict which customers might leave in the future.</a:t>
            </a:r>
          </a:p>
          <a:p>
            <a:r>
              <a:rPr lang="en-GB" dirty="0"/>
              <a:t>By using advanced data analysis techniques and machine learning, this model aims to give businesses a reliable way to foresee potential customer churn.</a:t>
            </a:r>
          </a:p>
          <a:p>
            <a:r>
              <a:rPr lang="en-GB" dirty="0"/>
              <a:t>The hope is that armed with this valuable information, businesses can take proactive steps to keep their customers happy and satisfied. Ultimately, this will help them grow sustainably and build lasting relationships with their clients, making better decisions based on data insights.</a:t>
            </a:r>
          </a:p>
          <a:p>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GB" sz="3200" dirty="0" smtClean="0"/>
              <a:t>INTRODUCTION</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74556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GB" dirty="0" smtClean="0"/>
              <a:t>PROBLEM STATEMENT</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04850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885507"/>
            <a:ext cx="10288693" cy="4442141"/>
          </a:xfrm>
        </p:spPr>
        <p:txBody>
          <a:bodyPr/>
          <a:lstStyle/>
          <a:p>
            <a:r>
              <a:rPr lang="en-GB" dirty="0"/>
              <a:t>The telecom industry provides phone, internet, and television services to consumers and businesses in a highly competitive market.</a:t>
            </a:r>
          </a:p>
          <a:p>
            <a:r>
              <a:rPr lang="en-GB" dirty="0"/>
              <a:t>Customer retention is important for telecom companies because acquiring new customers is often more expensive than retaining existing ones.</a:t>
            </a:r>
          </a:p>
          <a:p>
            <a:r>
              <a:rPr lang="en-GB" dirty="0"/>
              <a:t>Loyal customers can provide long-term revenue streams and refer new customers through word-of-mouth marketing.</a:t>
            </a:r>
          </a:p>
          <a:p>
            <a:r>
              <a:rPr lang="en-GB" dirty="0"/>
              <a:t>Churn, or the rate at which customers leave a company, can negatively impact a company's revenue, market share, reputation, and brand image.</a:t>
            </a:r>
          </a:p>
          <a:p>
            <a:r>
              <a:rPr lang="en-GB" dirty="0"/>
              <a:t>Reducing churn and increasing customer retention is a top priority for telecom companies.</a:t>
            </a:r>
          </a:p>
          <a:p>
            <a:r>
              <a:rPr lang="en-GB" dirty="0"/>
              <a:t>Strategies for reducing churn include improving service quality, offering competitive pricing and plans, providing exceptional customer service, expanding network coverage, and developing new and innovative </a:t>
            </a:r>
            <a:r>
              <a:rPr lang="en-GB" dirty="0" smtClean="0"/>
              <a:t>technologies.</a:t>
            </a:r>
            <a:endParaRPr lang="en-GB"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GB" sz="3200" dirty="0" smtClean="0"/>
              <a:t>PROBLEM STATEMENT</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1197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GB" dirty="0" smtClean="0"/>
              <a:t>DATA PREPARATION</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791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885507"/>
            <a:ext cx="10288693" cy="4442141"/>
          </a:xfrm>
        </p:spPr>
        <p:txBody>
          <a:bodyPr/>
          <a:lstStyle/>
          <a:p>
            <a:r>
              <a:rPr lang="en-GB" dirty="0"/>
              <a:t>Cleaned the data by removing duplicates, correcting errors, and standardizing formatting.</a:t>
            </a:r>
          </a:p>
          <a:p>
            <a:r>
              <a:rPr lang="en-GB" dirty="0"/>
              <a:t>Handled missing data through imputation, deletion, or using a default value.</a:t>
            </a:r>
          </a:p>
          <a:p>
            <a:r>
              <a:rPr lang="en-GB" dirty="0"/>
              <a:t>Created new features from the existing data through feature engineering.</a:t>
            </a:r>
          </a:p>
          <a:p>
            <a:r>
              <a:rPr lang="en-GB" dirty="0"/>
              <a:t>Visualized the distribution of the target variable and other relevant variables to identify patterns and outliers.</a:t>
            </a:r>
          </a:p>
          <a:p>
            <a:r>
              <a:rPr lang="en-GB" dirty="0" smtClean="0"/>
              <a:t>Analysed </a:t>
            </a:r>
            <a:r>
              <a:rPr lang="en-GB" dirty="0"/>
              <a:t>the distribution of categorical variables to identify imbalances or patterns in the data.</a:t>
            </a:r>
          </a:p>
          <a:p>
            <a:r>
              <a:rPr lang="en-GB" dirty="0"/>
              <a:t>Selected the most relevant features for the model through correlation analysis, feature importance ranking, or domain </a:t>
            </a:r>
            <a:r>
              <a:rPr lang="en-GB" dirty="0" smtClean="0"/>
              <a:t>knowledge</a:t>
            </a:r>
            <a:r>
              <a:rPr lang="en-GB" dirty="0"/>
              <a:t>.</a:t>
            </a:r>
            <a:endParaRPr lang="en-GB"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GB" sz="3200" dirty="0" smtClean="0"/>
              <a:t>DATA PREPARATION</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91620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45719"/>
          </a:xfrm>
        </p:spPr>
        <p:txBody>
          <a:bodyPr>
            <a:normAutofit fontScale="90000"/>
          </a:bodyPr>
          <a:lstStyle/>
          <a:p>
            <a:r>
              <a:rPr lang="en-US" dirty="0" smtClean="0"/>
              <a:t>Overview of the presentation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885507"/>
            <a:ext cx="10288693" cy="4442141"/>
          </a:xfrm>
        </p:spPr>
        <p:txBody>
          <a:bodyPr/>
          <a:lstStyle/>
          <a:p>
            <a:r>
              <a:rPr lang="en-GB" dirty="0"/>
              <a:t>Cleaned the data by removing duplicates, correcting errors, and standardizing formatting.</a:t>
            </a:r>
          </a:p>
          <a:p>
            <a:r>
              <a:rPr lang="en-GB" dirty="0"/>
              <a:t>Handled missing data through imputation, deletion, or using a default value.</a:t>
            </a:r>
          </a:p>
          <a:p>
            <a:r>
              <a:rPr lang="en-GB" dirty="0"/>
              <a:t>Created new features from the existing data through feature engineering.</a:t>
            </a:r>
          </a:p>
          <a:p>
            <a:r>
              <a:rPr lang="en-GB" dirty="0"/>
              <a:t>Visualized the distribution of the target variable and other relevant variables to identify patterns and outliers.</a:t>
            </a:r>
          </a:p>
          <a:p>
            <a:r>
              <a:rPr lang="en-GB" dirty="0" smtClean="0"/>
              <a:t>Analysed </a:t>
            </a:r>
            <a:r>
              <a:rPr lang="en-GB" dirty="0"/>
              <a:t>the distribution of categorical variables to identify imbalances or patterns in the data.</a:t>
            </a:r>
          </a:p>
          <a:p>
            <a:r>
              <a:rPr lang="en-GB" dirty="0"/>
              <a:t>Selected the most relevant features for the model through correlation analysis, feature importance ranking, or domain </a:t>
            </a:r>
            <a:r>
              <a:rPr lang="en-GB" dirty="0" smtClean="0"/>
              <a:t>knowledge</a:t>
            </a:r>
            <a:r>
              <a:rPr lang="en-GB" dirty="0"/>
              <a:t>.</a:t>
            </a:r>
            <a:endParaRPr lang="en-GB"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048511"/>
            <a:ext cx="10837333" cy="535531"/>
          </a:xfrm>
        </p:spPr>
        <p:txBody>
          <a:bodyPr/>
          <a:lstStyle/>
          <a:p>
            <a:r>
              <a:rPr lang="en-GB" sz="3200" dirty="0" smtClean="0"/>
              <a:t>DATA PREPARATION</a:t>
            </a:r>
            <a:endParaRPr lang="en-US" sz="32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776700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567</Words>
  <Application>Microsoft Office PowerPoint</Application>
  <PresentationFormat>Widescreen</PresentationFormat>
  <Paragraphs>69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ModernClassicBlock-3</vt:lpstr>
      <vt:lpstr>Capstone project: customer churn prediction </vt:lpstr>
      <vt:lpstr>Overview of the presentation</vt:lpstr>
      <vt:lpstr>INTRODUCTION </vt:lpstr>
      <vt:lpstr>Overview of the presentation</vt:lpstr>
      <vt:lpstr>PROBLEM STATEMENT</vt:lpstr>
      <vt:lpstr>Overview of the presentation</vt:lpstr>
      <vt:lpstr>DATA PREPARATION</vt:lpstr>
      <vt:lpstr>Overview of the presentation</vt:lpstr>
      <vt:lpstr>Overview of the presentation</vt:lpstr>
      <vt:lpstr>Overview of the presentation</vt:lpstr>
      <vt:lpstr>Overview of the presentation</vt:lpstr>
      <vt:lpstr>“QUOTE”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2023-07-29T08:59:29Z</dcterms:created>
  <dcterms:modified xsi:type="dcterms:W3CDTF">2023-07-29T09:46:20Z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