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1AC86FE-BF4B-4711-94C8-746078769861}">
  <a:tblStyle styleId="{31AC86FE-BF4B-4711-94C8-746078769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bektev/SmartCalc-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14414" y="1214428"/>
            <a:ext cx="6634500" cy="18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ru-RU" sz="4000" dirty="0" smtClean="0">
                <a:latin typeface="Minion Pro Cond" pitchFamily="18" charset="0"/>
              </a:rPr>
              <a:t>Создание оконного приложение с помощью веб-интерфейсов</a:t>
            </a:r>
            <a:endParaRPr sz="4000" b="0">
              <a:latin typeface="Minion Pro Cond" pitchFamily="18" charset="0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14612" y="3214692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2285984" y="500048"/>
            <a:ext cx="4110900" cy="233700"/>
          </a:xfrm>
        </p:spPr>
        <p:txBody>
          <a:bodyPr/>
          <a:lstStyle/>
          <a:p>
            <a:pPr algn="ctr"/>
            <a:r>
              <a:rPr lang="ru-RU" sz="2000" dirty="0" smtClean="0">
                <a:latin typeface="Minion Pro Cond" pitchFamily="18" charset="0"/>
              </a:rPr>
              <a:t>Как опробовать </a:t>
            </a:r>
            <a:r>
              <a:rPr lang="en-US" sz="2000" dirty="0" err="1" smtClean="0">
                <a:latin typeface="Minion Pro Cond" pitchFamily="18" charset="0"/>
              </a:rPr>
              <a:t>SmartCalc</a:t>
            </a:r>
            <a:endParaRPr lang="ru-RU" sz="2000" dirty="0">
              <a:latin typeface="Minion Pro Cond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2"/>
          </p:nvPr>
        </p:nvSpPr>
        <p:spPr>
          <a:xfrm>
            <a:off x="1500166" y="1285866"/>
            <a:ext cx="6215106" cy="3000396"/>
          </a:xfrm>
        </p:spPr>
        <p:txBody>
          <a:bodyPr anchor="t"/>
          <a:lstStyle/>
          <a:p>
            <a:r>
              <a:rPr lang="ru-RU" dirty="0" smtClean="0">
                <a:latin typeface="Minion Pro Cond" pitchFamily="18" charset="0"/>
              </a:rPr>
              <a:t>Программа была опробована на 5 компьютерах. И на 1 были найдены неполадки, поэтому предлагаю 3 способа для установки программы.  На последующих слайдах они отображены. Самый удобный – 3. Все они были размещены на </a:t>
            </a:r>
            <a:r>
              <a:rPr lang="en-US" dirty="0" err="1" smtClean="0">
                <a:latin typeface="Minion Pro Cond" pitchFamily="18" charset="0"/>
              </a:rPr>
              <a:t>github</a:t>
            </a:r>
            <a:r>
              <a:rPr lang="en-US" dirty="0" smtClean="0">
                <a:latin typeface="Minion Pro Cond" pitchFamily="18" charset="0"/>
              </a:rPr>
              <a:t>. </a:t>
            </a:r>
            <a:r>
              <a:rPr lang="ru-RU" dirty="0" smtClean="0">
                <a:latin typeface="Minion Pro Cond" pitchFamily="18" charset="0"/>
              </a:rPr>
              <a:t>Ссылка на </a:t>
            </a:r>
            <a:r>
              <a:rPr lang="ru-RU" dirty="0" err="1" smtClean="0">
                <a:latin typeface="Minion Pro Cond" pitchFamily="18" charset="0"/>
              </a:rPr>
              <a:t>репозиторий</a:t>
            </a:r>
            <a:r>
              <a:rPr lang="ru-RU" dirty="0" smtClean="0">
                <a:latin typeface="Minion Pro Cond" pitchFamily="18" charset="0"/>
              </a:rPr>
              <a:t> - </a:t>
            </a:r>
            <a:r>
              <a:rPr lang="en-US" dirty="0" smtClean="0">
                <a:latin typeface="Minion Pro Cond" pitchFamily="18" charset="0"/>
                <a:hlinkClick r:id="rId2"/>
              </a:rPr>
              <a:t>https://github.com/Obektev/SmartCalc-</a:t>
            </a:r>
            <a:r>
              <a:rPr lang="ru-RU" dirty="0" smtClean="0">
                <a:latin typeface="Minion Pro Cond" pitchFamily="18" charset="0"/>
              </a:rPr>
              <a:t/>
            </a:r>
            <a:br>
              <a:rPr lang="ru-RU" dirty="0" smtClean="0">
                <a:latin typeface="Minion Pro Cond" pitchFamily="18" charset="0"/>
              </a:rPr>
            </a:br>
            <a:r>
              <a:rPr lang="ru-RU" dirty="0" smtClean="0">
                <a:latin typeface="Minion Pro Cond" pitchFamily="18" charset="0"/>
              </a:rPr>
              <a:t>Можете скачать, опробовать приложение, посмотреть на код проекта.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2285984" y="500048"/>
            <a:ext cx="4110900" cy="233700"/>
          </a:xfrm>
        </p:spPr>
        <p:txBody>
          <a:bodyPr/>
          <a:lstStyle/>
          <a:p>
            <a:pPr algn="ctr"/>
            <a:r>
              <a:rPr lang="ru-RU" sz="2000" dirty="0" smtClean="0">
                <a:latin typeface="Minion Pro Cond" pitchFamily="18" charset="0"/>
              </a:rPr>
              <a:t>Первый способ</a:t>
            </a:r>
            <a:endParaRPr lang="ru-RU" sz="2000" dirty="0">
              <a:latin typeface="Minion Pro Cond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2"/>
          </p:nvPr>
        </p:nvSpPr>
        <p:spPr>
          <a:xfrm>
            <a:off x="1500166" y="785800"/>
            <a:ext cx="6215106" cy="1214446"/>
          </a:xfrm>
        </p:spPr>
        <p:txBody>
          <a:bodyPr anchor="t"/>
          <a:lstStyle/>
          <a:p>
            <a:r>
              <a:rPr lang="ru-RU" sz="1400" dirty="0" smtClean="0">
                <a:latin typeface="Minion Pro Cond" pitchFamily="18" charset="0"/>
              </a:rPr>
              <a:t>В первом способе вы скачиваете сам проект, где будет расположен файл </a:t>
            </a:r>
            <a:r>
              <a:rPr lang="en-US" sz="1400" dirty="0" smtClean="0">
                <a:latin typeface="Minion Pro Cond" pitchFamily="18" charset="0"/>
              </a:rPr>
              <a:t>python </a:t>
            </a:r>
            <a:r>
              <a:rPr lang="ru-RU" sz="1400" dirty="0" smtClean="0">
                <a:latin typeface="Minion Pro Cond" pitchFamily="18" charset="0"/>
              </a:rPr>
              <a:t>и зависимая папка. Чтобы открыть программу, нужно просто запустить файл </a:t>
            </a:r>
            <a:r>
              <a:rPr lang="en-US" sz="1400" dirty="0" smtClean="0">
                <a:latin typeface="Minion Pro Cond" pitchFamily="18" charset="0"/>
              </a:rPr>
              <a:t>main.py </a:t>
            </a:r>
            <a:r>
              <a:rPr lang="ru-RU" sz="1400" dirty="0" smtClean="0">
                <a:latin typeface="Minion Pro Cond" pitchFamily="18" charset="0"/>
              </a:rPr>
              <a:t>из командной строки.</a:t>
            </a:r>
            <a:r>
              <a:rPr lang="en-US" sz="1400" dirty="0" smtClean="0">
                <a:latin typeface="Minion Pro Cond" pitchFamily="18" charset="0"/>
              </a:rPr>
              <a:t> </a:t>
            </a:r>
            <a:r>
              <a:rPr lang="ru-RU" sz="1400" dirty="0" smtClean="0">
                <a:latin typeface="Minion Pro Cond" pitchFamily="18" charset="0"/>
              </a:rPr>
              <a:t>Этот способ очень неудобный и вам потребуется скачать библиотеки, которые использовались в проекте. Однако он 100% рабочий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14560"/>
            <a:ext cx="467342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786196"/>
            <a:ext cx="5581667" cy="122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2285984" y="500048"/>
            <a:ext cx="4110900" cy="233700"/>
          </a:xfrm>
        </p:spPr>
        <p:txBody>
          <a:bodyPr/>
          <a:lstStyle/>
          <a:p>
            <a:pPr algn="ctr"/>
            <a:r>
              <a:rPr lang="ru-RU" sz="2000" dirty="0" smtClean="0">
                <a:latin typeface="Minion Pro Cond" pitchFamily="18" charset="0"/>
              </a:rPr>
              <a:t>Второй способ</a:t>
            </a:r>
            <a:endParaRPr lang="ru-RU" sz="2000" dirty="0">
              <a:latin typeface="Minion Pro Cond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2"/>
          </p:nvPr>
        </p:nvSpPr>
        <p:spPr>
          <a:xfrm>
            <a:off x="1357290" y="1000114"/>
            <a:ext cx="6215106" cy="3000396"/>
          </a:xfrm>
        </p:spPr>
        <p:txBody>
          <a:bodyPr anchor="t"/>
          <a:lstStyle/>
          <a:p>
            <a:r>
              <a:rPr lang="ru-RU" dirty="0" smtClean="0">
                <a:latin typeface="Minion Pro Cond" pitchFamily="18" charset="0"/>
              </a:rPr>
              <a:t>Здесь проект уже скомпилирован в </a:t>
            </a:r>
            <a:r>
              <a:rPr lang="en-US" dirty="0" smtClean="0">
                <a:latin typeface="Minion Pro Cond" pitchFamily="18" charset="0"/>
              </a:rPr>
              <a:t>exe. </a:t>
            </a:r>
            <a:r>
              <a:rPr lang="ru-RU" dirty="0" smtClean="0">
                <a:latin typeface="Minion Pro Cond" pitchFamily="18" charset="0"/>
              </a:rPr>
              <a:t>Остаётся скачать этот способ и вынести себе на рабочий стол ярлык файла </a:t>
            </a:r>
            <a:r>
              <a:rPr lang="en-US" dirty="0" smtClean="0">
                <a:latin typeface="Minion Pro Cond" pitchFamily="18" charset="0"/>
              </a:rPr>
              <a:t>main.exe </a:t>
            </a:r>
            <a:r>
              <a:rPr lang="ru-RU" dirty="0" smtClean="0">
                <a:latin typeface="Minion Pro Cond" pitchFamily="18" charset="0"/>
              </a:rPr>
              <a:t>и после просто его запустить.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85932"/>
            <a:ext cx="2957515" cy="330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2285984" y="500048"/>
            <a:ext cx="4110900" cy="233700"/>
          </a:xfrm>
        </p:spPr>
        <p:txBody>
          <a:bodyPr/>
          <a:lstStyle/>
          <a:p>
            <a:pPr algn="ctr"/>
            <a:r>
              <a:rPr lang="ru-RU" sz="2000" dirty="0" smtClean="0">
                <a:latin typeface="Minion Pro Cond" pitchFamily="18" charset="0"/>
              </a:rPr>
              <a:t>Третий способ</a:t>
            </a:r>
            <a:endParaRPr lang="ru-RU" sz="2000" dirty="0">
              <a:latin typeface="Minion Pro Cond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2"/>
          </p:nvPr>
        </p:nvSpPr>
        <p:spPr>
          <a:xfrm>
            <a:off x="1500166" y="1285866"/>
            <a:ext cx="6215106" cy="3000396"/>
          </a:xfrm>
        </p:spPr>
        <p:txBody>
          <a:bodyPr anchor="t"/>
          <a:lstStyle/>
          <a:p>
            <a:r>
              <a:rPr lang="ru-RU" dirty="0" smtClean="0">
                <a:latin typeface="Minion Pro Cond" pitchFamily="18" charset="0"/>
              </a:rPr>
              <a:t>Третий способ самый удобный. Здесь вам нужно скачать лишь один файл, который установит программу самостоятельно. Так называемый </a:t>
            </a:r>
            <a:r>
              <a:rPr lang="en-US" dirty="0" smtClean="0">
                <a:latin typeface="Minion Pro Cond" pitchFamily="18" charset="0"/>
              </a:rPr>
              <a:t>setup. </a:t>
            </a:r>
            <a:r>
              <a:rPr lang="ru-RU" dirty="0" smtClean="0">
                <a:latin typeface="Minion Pro Cond" pitchFamily="18" charset="0"/>
              </a:rPr>
              <a:t>Просто запустите </a:t>
            </a:r>
            <a:r>
              <a:rPr lang="en-US" dirty="0" smtClean="0">
                <a:latin typeface="Minion Pro Cond" pitchFamily="18" charset="0"/>
              </a:rPr>
              <a:t>SmartCalc_setup.exe</a:t>
            </a:r>
            <a:r>
              <a:rPr lang="ru-RU" dirty="0" smtClean="0">
                <a:latin typeface="Minion Pro Cond" pitchFamily="18" charset="0"/>
              </a:rPr>
              <a:t>, и перед вами откроется стандартное окно установки приложений. Там всё интуитивно понятно. После у вас на рабочем столе появится ярлык программы.</a:t>
            </a:r>
          </a:p>
          <a:p>
            <a:r>
              <a:rPr lang="ru-RU" dirty="0" smtClean="0">
                <a:latin typeface="Minion Pro Cond" pitchFamily="18" charset="0"/>
              </a:rPr>
              <a:t>Непонятный недочёт этого способа – это то, что некоторые антивирусы расценивают этот установочный файл как вирус. Разумеется, такого там нет, но почему защитникам он не нравится, не понятно.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000510"/>
            <a:ext cx="1976443" cy="9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Minion Pro Cond" pitchFamily="18" charset="0"/>
              </a:rPr>
              <a:t>Введение</a:t>
            </a:r>
            <a:endParaRPr sz="2000">
              <a:latin typeface="Minion Pro Cond" pitchFamily="18" charset="0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Minion Pro Cond" pitchFamily="18" charset="0"/>
              </a:rPr>
              <a:t>Основная часть</a:t>
            </a:r>
            <a:endParaRPr sz="2000">
              <a:latin typeface="Minion Pro Cond" pitchFamily="18" charset="0"/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Minion Pro Cond" pitchFamily="18" charset="0"/>
              </a:rPr>
              <a:t>Заключение</a:t>
            </a:r>
            <a:endParaRPr sz="2000">
              <a:latin typeface="Minion Pro Cond" pitchFamily="18" charset="0"/>
            </a:endParaRPr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lt1"/>
                </a:solidFill>
                <a:latin typeface="Minion Pro Cond" pitchFamily="18" charset="0"/>
              </a:rPr>
              <a:t>Поставленные </a:t>
            </a:r>
            <a:r>
              <a:rPr lang="ru-RU" sz="1200" dirty="0" smtClean="0">
                <a:solidFill>
                  <a:schemeClr val="lt1"/>
                </a:solidFill>
                <a:latin typeface="Minion Pro Cond" pitchFamily="18" charset="0"/>
              </a:rPr>
              <a:t>задачи, цели и актуальность</a:t>
            </a:r>
            <a:endParaRPr sz="1600">
              <a:latin typeface="Minion Pro Cond" pitchFamily="18" charset="0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latin typeface="Minion Pro Cond" pitchFamily="18" charset="0"/>
              </a:rPr>
              <a:t>Описание </a:t>
            </a:r>
            <a:r>
              <a:rPr lang="ru-RU" sz="1200" dirty="0" smtClean="0">
                <a:latin typeface="Minion Pro Cond" pitchFamily="18" charset="0"/>
              </a:rPr>
              <a:t>проделанной работы</a:t>
            </a:r>
            <a:endParaRPr sz="1200">
              <a:latin typeface="Minion Pro Cond" pitchFamily="18" charset="0"/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lt1"/>
                </a:solidFill>
                <a:latin typeface="Minion Pro Cond" pitchFamily="18" charset="0"/>
              </a:rPr>
              <a:t>Выводы</a:t>
            </a:r>
            <a:endParaRPr sz="1200">
              <a:latin typeface="Minion Pro Cond" pitchFamily="18" charset="0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3286116" y="28573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 smtClean="0">
                <a:latin typeface="Minion Pro Cond" pitchFamily="18" charset="0"/>
              </a:rPr>
              <a:t>Содержание</a:t>
            </a:r>
            <a:endParaRPr b="0">
              <a:latin typeface="Minion Pro Cond" pitchFamily="18" charset="0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latin typeface="Minion Pro Cond" pitchFamily="18" charset="0"/>
              </a:rPr>
              <a:t>01</a:t>
            </a:r>
            <a:endParaRPr b="0">
              <a:latin typeface="Minion Pro Cond" pitchFamily="18" charset="0"/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latin typeface="Minion Pro Cond" pitchFamily="18" charset="0"/>
              </a:rPr>
              <a:t>02</a:t>
            </a:r>
            <a:endParaRPr b="0">
              <a:latin typeface="Minion Pro Cond" pitchFamily="18" charset="0"/>
            </a:endParaRPr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latin typeface="Minion Pro Cond" pitchFamily="18" charset="0"/>
              </a:rPr>
              <a:t>03</a:t>
            </a:r>
            <a:endParaRPr b="0">
              <a:latin typeface="Minion Pro Cond" pitchFamily="18" charset="0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lt1"/>
                </a:solidFill>
                <a:latin typeface="Minion Pro Cond" pitchFamily="18" charset="0"/>
              </a:rPr>
              <a:t>Инструкция, как скачать </a:t>
            </a:r>
            <a:r>
              <a:rPr lang="en-US" sz="1200" dirty="0" err="1" smtClean="0">
                <a:solidFill>
                  <a:schemeClr val="lt1"/>
                </a:solidFill>
                <a:latin typeface="Minion Pro Cond" pitchFamily="18" charset="0"/>
              </a:rPr>
              <a:t>SmartCalc</a:t>
            </a:r>
            <a:endParaRPr sz="1600">
              <a:latin typeface="Minion Pro Cond" pitchFamily="18" charset="0"/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latin typeface="Minion Pro Cond" pitchFamily="18" charset="0"/>
              </a:rPr>
              <a:t>04</a:t>
            </a:r>
            <a:endParaRPr b="0">
              <a:latin typeface="Minion Pro Cond" pitchFamily="18" charset="0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Minion Pro Cond" pitchFamily="18" charset="0"/>
              </a:rPr>
              <a:t>Как самому попробовать </a:t>
            </a:r>
            <a:r>
              <a:rPr lang="en-US" sz="2000" dirty="0" err="1" smtClean="0">
                <a:latin typeface="Minion Pro Cond" pitchFamily="18" charset="0"/>
              </a:rPr>
              <a:t>SmartCalc</a:t>
            </a:r>
            <a:endParaRPr sz="2000">
              <a:latin typeface="Minion Pro C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2"/>
          </p:nvPr>
        </p:nvSpPr>
        <p:spPr>
          <a:xfrm>
            <a:off x="3643306" y="642924"/>
            <a:ext cx="1785950" cy="233700"/>
          </a:xfrm>
        </p:spPr>
        <p:txBody>
          <a:bodyPr/>
          <a:lstStyle/>
          <a:p>
            <a:r>
              <a:rPr lang="ru-RU" sz="2800" dirty="0" smtClean="0">
                <a:latin typeface="Minion Pro Cond" pitchFamily="18" charset="0"/>
              </a:rPr>
              <a:t>Введение</a:t>
            </a:r>
            <a:endParaRPr lang="ru-RU" sz="2800" dirty="0">
              <a:latin typeface="Minion Pro Cond" pitchFamily="18" charset="0"/>
            </a:endParaRP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2"/>
          </p:nvPr>
        </p:nvSpPr>
        <p:spPr>
          <a:xfrm>
            <a:off x="1428728" y="1285866"/>
            <a:ext cx="6215106" cy="1143008"/>
          </a:xfrm>
        </p:spPr>
        <p:txBody>
          <a:bodyPr/>
          <a:lstStyle/>
          <a:p>
            <a:r>
              <a:rPr lang="ru-RU" dirty="0" smtClean="0">
                <a:latin typeface="Minion Pro Cond" pitchFamily="18" charset="0"/>
              </a:rPr>
              <a:t>Цель </a:t>
            </a:r>
            <a:r>
              <a:rPr lang="ru-RU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–</a:t>
            </a:r>
            <a:r>
              <a:rPr lang="ru-RU" dirty="0" smtClean="0">
                <a:latin typeface="Minion Pro Cond" pitchFamily="18" charset="0"/>
              </a:rPr>
              <a:t> </a:t>
            </a:r>
            <a:r>
              <a:rPr lang="ru-RU" dirty="0" smtClean="0">
                <a:latin typeface="Minion Pro Cond" pitchFamily="18" charset="0"/>
              </a:rPr>
              <a:t>создать оконное приложение (калькулятор) для компьютерных операционных систем с использованием веб-интерфейсов, изучить язык гипертекстовой разметки – </a:t>
            </a:r>
            <a:r>
              <a:rPr lang="en-US" dirty="0" smtClean="0">
                <a:latin typeface="Minion Pro Cond" pitchFamily="18" charset="0"/>
              </a:rPr>
              <a:t>HTML</a:t>
            </a:r>
            <a:r>
              <a:rPr lang="ru-RU" dirty="0" smtClean="0">
                <a:latin typeface="Minion Pro Cond" pitchFamily="18" charset="0"/>
              </a:rPr>
              <a:t>, язык стилей – </a:t>
            </a:r>
            <a:r>
              <a:rPr lang="en-US" dirty="0" smtClean="0">
                <a:latin typeface="Minion Pro Cond" pitchFamily="18" charset="0"/>
              </a:rPr>
              <a:t>CSS</a:t>
            </a:r>
            <a:r>
              <a:rPr lang="ru-RU" dirty="0" smtClean="0">
                <a:latin typeface="Minion Pro Cond" pitchFamily="18" charset="0"/>
              </a:rPr>
              <a:t>, языки программирования: </a:t>
            </a:r>
            <a:r>
              <a:rPr lang="en-US" dirty="0" smtClean="0">
                <a:latin typeface="Minion Pro Cond" pitchFamily="18" charset="0"/>
              </a:rPr>
              <a:t>Python</a:t>
            </a:r>
            <a:r>
              <a:rPr lang="ru-RU" dirty="0" smtClean="0">
                <a:latin typeface="Minion Pro Cond" pitchFamily="18" charset="0"/>
              </a:rPr>
              <a:t>, </a:t>
            </a:r>
            <a:r>
              <a:rPr lang="en-US" dirty="0" smtClean="0">
                <a:latin typeface="Minion Pro Cond" pitchFamily="18" charset="0"/>
              </a:rPr>
              <a:t>JavaScript</a:t>
            </a:r>
            <a:r>
              <a:rPr lang="ru-RU" dirty="0" smtClean="0">
                <a:latin typeface="Minion Pro Cond" pitchFamily="18" charset="0"/>
              </a:rPr>
              <a:t>.</a:t>
            </a:r>
            <a:endParaRPr lang="ru-RU" dirty="0">
              <a:latin typeface="Minion Pro Cond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71604" y="2571750"/>
            <a:ext cx="607223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Основная 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цель –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Minion Pro Cond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nion Pro Cond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д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оказать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nion Pro Cond" pitchFamily="18" charset="0"/>
                <a:ea typeface="Calibri" pitchFamily="34" charset="0"/>
                <a:cs typeface="Times New Roman" pitchFamily="18" charset="0"/>
              </a:rPr>
              <a:t>, что разработка приложений с веб-интерфейсами – это легко и полезно.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solidFill>
                <a:schemeClr val="bg1"/>
              </a:solidFill>
              <a:latin typeface="Minion Pro C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Актуальность – </a:t>
            </a:r>
            <a:r>
              <a:rPr lang="ru-RU" sz="1600" dirty="0" err="1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веб-интерфейсы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 развиваются с каждым днем. 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Относительно недавно 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вышли </a:t>
            </a:r>
            <a:r>
              <a:rPr lang="en-US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HTML5 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CSS3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, что позволило создавать абсолютно любые интерфейсы. Пример известного приложения на </a:t>
            </a:r>
            <a:r>
              <a:rPr lang="ru-RU" sz="1600" dirty="0" err="1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веб-интерфейсах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en-US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Discord </a:t>
            </a:r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и даже </a:t>
            </a:r>
            <a:r>
              <a:rPr lang="en-US" sz="1600" dirty="0" err="1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VSCode</a:t>
            </a:r>
            <a:r>
              <a:rPr lang="en-US" sz="1600" dirty="0" smtClean="0">
                <a:solidFill>
                  <a:schemeClr val="bg1"/>
                </a:solidFill>
                <a:latin typeface="Minion Pro Cond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Minion Pro Cond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 flipH="1">
            <a:off x="1285852" y="1142990"/>
            <a:ext cx="6821872" cy="3286147"/>
          </a:xfrm>
        </p:spPr>
        <p:txBody>
          <a:bodyPr/>
          <a:lstStyle/>
          <a:p>
            <a:r>
              <a:rPr lang="ru-RU" dirty="0" smtClean="0">
                <a:latin typeface="Minion Pro Cond" pitchFamily="18" charset="0"/>
              </a:rPr>
              <a:t>Основным инструментом для работы послужил </a:t>
            </a:r>
            <a:r>
              <a:rPr lang="ru-RU" dirty="0" err="1" smtClean="0">
                <a:latin typeface="Minion Pro Cond" pitchFamily="18" charset="0"/>
              </a:rPr>
              <a:t>Eel</a:t>
            </a:r>
            <a:r>
              <a:rPr lang="ru-RU" dirty="0" smtClean="0">
                <a:latin typeface="Minion Pro Cond" pitchFamily="18" charset="0"/>
              </a:rPr>
              <a:t>.</a:t>
            </a:r>
            <a:endParaRPr lang="en-US" dirty="0" smtClean="0">
              <a:latin typeface="Minion Pro Cond" pitchFamily="18" charset="0"/>
            </a:endParaRPr>
          </a:p>
          <a:p>
            <a:r>
              <a:rPr lang="ru-RU" dirty="0" smtClean="0">
                <a:latin typeface="Minion Pro Cond" pitchFamily="18" charset="0"/>
              </a:rPr>
              <a:t>Немного о </a:t>
            </a:r>
            <a:r>
              <a:rPr lang="ru-RU" dirty="0" err="1" smtClean="0">
                <a:latin typeface="Minion Pro Cond" pitchFamily="18" charset="0"/>
              </a:rPr>
              <a:t>Eel</a:t>
            </a:r>
            <a:r>
              <a:rPr lang="ru-RU" dirty="0" smtClean="0">
                <a:latin typeface="Minion Pro Cond" pitchFamily="18" charset="0"/>
              </a:rPr>
              <a:t>: </a:t>
            </a:r>
            <a:r>
              <a:rPr lang="ru-RU" dirty="0" err="1" smtClean="0">
                <a:latin typeface="Minion Pro Cond" pitchFamily="18" charset="0"/>
              </a:rPr>
              <a:t>Eel</a:t>
            </a:r>
            <a:r>
              <a:rPr lang="ru-RU" dirty="0" smtClean="0">
                <a:latin typeface="Minion Pro Cond" pitchFamily="18" charset="0"/>
              </a:rPr>
              <a:t> – </a:t>
            </a:r>
            <a:r>
              <a:rPr lang="ru-RU" dirty="0" err="1" smtClean="0">
                <a:latin typeface="Minion Pro Cond" pitchFamily="18" charset="0"/>
              </a:rPr>
              <a:t>фреймворк</a:t>
            </a:r>
            <a:r>
              <a:rPr lang="ru-RU" dirty="0" smtClean="0">
                <a:latin typeface="Minion Pro Cond" pitchFamily="18" charset="0"/>
              </a:rPr>
              <a:t>, разработанный </a:t>
            </a:r>
            <a:r>
              <a:rPr lang="ru-RU" dirty="0" err="1" smtClean="0">
                <a:latin typeface="Minion Pro Cond" pitchFamily="18" charset="0"/>
              </a:rPr>
              <a:t>Chris</a:t>
            </a:r>
            <a:r>
              <a:rPr lang="ru-RU" dirty="0" smtClean="0">
                <a:latin typeface="Minion Pro Cond" pitchFamily="18" charset="0"/>
              </a:rPr>
              <a:t> </a:t>
            </a:r>
            <a:r>
              <a:rPr lang="ru-RU" dirty="0" err="1" smtClean="0">
                <a:latin typeface="Minion Pro Cond" pitchFamily="18" charset="0"/>
              </a:rPr>
              <a:t>Knott</a:t>
            </a:r>
            <a:r>
              <a:rPr lang="ru-RU" dirty="0" smtClean="0">
                <a:latin typeface="Minion Pro Cond" pitchFamily="18" charset="0"/>
              </a:rPr>
              <a:t> на языке программирования Python.</a:t>
            </a:r>
            <a:r>
              <a:rPr lang="en-US" dirty="0" smtClean="0">
                <a:latin typeface="Minion Pro Cond" pitchFamily="18" charset="0"/>
              </a:rPr>
              <a:t> </a:t>
            </a:r>
            <a:r>
              <a:rPr lang="ru-RU" dirty="0" smtClean="0">
                <a:latin typeface="Minion Pro Cond" pitchFamily="18" charset="0"/>
              </a:rPr>
              <a:t>Позволяет запускать </a:t>
            </a:r>
            <a:r>
              <a:rPr lang="ru-RU" dirty="0" err="1" smtClean="0">
                <a:latin typeface="Minion Pro Cond" pitchFamily="18" charset="0"/>
              </a:rPr>
              <a:t>веб-страницы</a:t>
            </a:r>
            <a:r>
              <a:rPr lang="ru-RU" dirty="0" smtClean="0">
                <a:latin typeface="Minion Pro Cond" pitchFamily="18" charset="0"/>
              </a:rPr>
              <a:t>, как оконное приложение, созданные на HTML, CSS, JavaScript</a:t>
            </a:r>
            <a:r>
              <a:rPr lang="en-US" dirty="0" smtClean="0">
                <a:latin typeface="Minion Pro Cond" pitchFamily="18" charset="0"/>
              </a:rPr>
              <a:t>. </a:t>
            </a:r>
            <a:r>
              <a:rPr lang="ru-RU" dirty="0" err="1" smtClean="0">
                <a:latin typeface="Minion Pro Cond" pitchFamily="18" charset="0"/>
              </a:rPr>
              <a:t>Eel</a:t>
            </a:r>
            <a:r>
              <a:rPr lang="ru-RU" dirty="0" smtClean="0">
                <a:latin typeface="Minion Pro Cond" pitchFamily="18" charset="0"/>
              </a:rPr>
              <a:t> поддерживает взаимодействие алгоритмов Python и JavaScript, которое даёт полный контроль над программой, а самое главное – появляется возможность использовать полезные </a:t>
            </a:r>
            <a:r>
              <a:rPr lang="ru-RU" dirty="0" smtClean="0">
                <a:latin typeface="Minion Pro Cond" pitchFamily="18" charset="0"/>
              </a:rPr>
              <a:t>библиотеки</a:t>
            </a:r>
            <a:r>
              <a:rPr lang="en-US" dirty="0" smtClean="0">
                <a:latin typeface="Minion Pro Cond" pitchFamily="18" charset="0"/>
              </a:rPr>
              <a:t> </a:t>
            </a:r>
            <a:r>
              <a:rPr lang="ru-RU" dirty="0" err="1" smtClean="0">
                <a:latin typeface="Minion Pro Cond" pitchFamily="18" charset="0"/>
              </a:rPr>
              <a:t>python</a:t>
            </a:r>
            <a:r>
              <a:rPr lang="ru-RU" dirty="0" smtClean="0">
                <a:latin typeface="Minion Pro Cond" pitchFamily="18" charset="0"/>
              </a:rPr>
              <a:t>, которых на данный момент огромное множество, так как Python является популярным и быстроразвивающимся языком программирования.</a:t>
            </a:r>
            <a:endParaRPr lang="en-US" dirty="0" smtClean="0">
              <a:latin typeface="Minion Pro Cond" pitchFamily="18" charset="0"/>
            </a:endParaRPr>
          </a:p>
          <a:p>
            <a:r>
              <a:rPr lang="ru-RU" dirty="0" smtClean="0">
                <a:latin typeface="Minion Pro Cond" pitchFamily="18" charset="0"/>
              </a:rPr>
              <a:t>Первая практика с  </a:t>
            </a:r>
            <a:r>
              <a:rPr lang="en-US" dirty="0" smtClean="0">
                <a:latin typeface="Minion Pro Cond" pitchFamily="18" charset="0"/>
              </a:rPr>
              <a:t>HTML</a:t>
            </a:r>
            <a:r>
              <a:rPr lang="ru-RU" dirty="0" smtClean="0">
                <a:latin typeface="Minion Pro Cond" pitchFamily="18" charset="0"/>
              </a:rPr>
              <a:t> и </a:t>
            </a:r>
            <a:r>
              <a:rPr lang="en-US" dirty="0" smtClean="0">
                <a:latin typeface="Minion Pro Cond" pitchFamily="18" charset="0"/>
              </a:rPr>
              <a:t>CSS</a:t>
            </a:r>
            <a:r>
              <a:rPr lang="ru-RU" dirty="0" smtClean="0">
                <a:latin typeface="Minion Pro Cond" pitchFamily="18" charset="0"/>
              </a:rPr>
              <a:t> – создание домашней страницы и страницы с мануалом.</a:t>
            </a:r>
          </a:p>
          <a:p>
            <a:r>
              <a:rPr lang="ru-RU" dirty="0" smtClean="0">
                <a:latin typeface="Minion Pro Cond" pitchFamily="18" charset="0"/>
              </a:rPr>
              <a:t>Затем, когда они были готовы, начался процесс создания самого калькулятора. Особо ничего нового в верстке не было обнаружено, наибольшей сложностью в создании страницы было размещение кнопок калькулятора, но в конце удалось добиться их красивого расположения.</a:t>
            </a:r>
          </a:p>
          <a:p>
            <a:r>
              <a:rPr lang="ru-RU" dirty="0" smtClean="0">
                <a:latin typeface="Minion Pro Cond" pitchFamily="18" charset="0"/>
              </a:rPr>
              <a:t>После потребовалось придать интерактивности как кнопкам, что были расположены на первых страница, так и самому калькулятору. Здесь подключился JS. Сама логика калькулятора была написана на </a:t>
            </a:r>
            <a:r>
              <a:rPr lang="ru-RU" dirty="0" err="1" smtClean="0">
                <a:latin typeface="Minion Pro Cond" pitchFamily="18" charset="0"/>
              </a:rPr>
              <a:t>python</a:t>
            </a:r>
            <a:r>
              <a:rPr lang="ru-RU" dirty="0" smtClean="0">
                <a:latin typeface="Minion Pro Cond" pitchFamily="18" charset="0"/>
              </a:rPr>
              <a:t> с помощью </a:t>
            </a:r>
            <a:r>
              <a:rPr lang="ru-RU" dirty="0" smtClean="0">
                <a:latin typeface="Minion Pro Cond" pitchFamily="18" charset="0"/>
              </a:rPr>
              <a:t>функции</a:t>
            </a:r>
            <a:r>
              <a:rPr lang="ru-RU" dirty="0" smtClean="0">
                <a:latin typeface="Minion Pro Cond" pitchFamily="18" charset="0"/>
              </a:rPr>
              <a:t> </a:t>
            </a:r>
            <a:r>
              <a:rPr lang="ru-RU" dirty="0" err="1" smtClean="0">
                <a:latin typeface="Minion Pro Cond" pitchFamily="18" charset="0"/>
              </a:rPr>
              <a:t>eval</a:t>
            </a:r>
            <a:r>
              <a:rPr lang="ru-RU" dirty="0" smtClean="0">
                <a:latin typeface="Minion Pro Cond" pitchFamily="18" charset="0"/>
              </a:rPr>
              <a:t>(). На выходе </a:t>
            </a:r>
            <a:r>
              <a:rPr lang="ru-RU" dirty="0" smtClean="0">
                <a:latin typeface="Minion Pro Cond" pitchFamily="18" charset="0"/>
              </a:rPr>
              <a:t>получаем от неё ответ</a:t>
            </a:r>
            <a:r>
              <a:rPr lang="ru-RU" dirty="0" smtClean="0">
                <a:latin typeface="Minion Pro Cond" pitchFamily="18" charset="0"/>
              </a:rPr>
              <a:t>, который возвращается к JS и отображается на экране. </a:t>
            </a:r>
          </a:p>
          <a:p>
            <a:endParaRPr lang="ru-RU" dirty="0">
              <a:latin typeface="Minion Pro Cond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3071802" y="428610"/>
            <a:ext cx="2643206" cy="367499"/>
          </a:xfrm>
        </p:spPr>
        <p:txBody>
          <a:bodyPr/>
          <a:lstStyle/>
          <a:p>
            <a:r>
              <a:rPr lang="ru-RU" sz="2800" dirty="0" smtClean="0">
                <a:latin typeface="Minion Pro Cond" pitchFamily="18" charset="0"/>
              </a:rPr>
              <a:t>Основная часть</a:t>
            </a:r>
            <a:endParaRPr lang="ru-RU" sz="2800" dirty="0">
              <a:latin typeface="Minion Pro C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 flipH="1">
            <a:off x="1142976" y="1071552"/>
            <a:ext cx="6821872" cy="3286147"/>
          </a:xfrm>
        </p:spPr>
        <p:txBody>
          <a:bodyPr/>
          <a:lstStyle/>
          <a:p>
            <a:r>
              <a:rPr lang="ru-RU" sz="1600" dirty="0" smtClean="0">
                <a:latin typeface="Minion Pro Cond" pitchFamily="18" charset="0"/>
              </a:rPr>
              <a:t>Чтобы осуществить взаимодействие JS и </a:t>
            </a:r>
            <a:r>
              <a:rPr lang="ru-RU" sz="1600" dirty="0" err="1" smtClean="0">
                <a:latin typeface="Minion Pro Cond" pitchFamily="18" charset="0"/>
              </a:rPr>
              <a:t>python</a:t>
            </a:r>
            <a:r>
              <a:rPr lang="ru-RU" sz="1600" dirty="0" smtClean="0">
                <a:latin typeface="Minion Pro Cond" pitchFamily="18" charset="0"/>
              </a:rPr>
              <a:t>, были использованы асинхронные функции, которые работают параллельно с программой и не приостанавливают её работу. А далее просто обращались с помощью </a:t>
            </a:r>
            <a:r>
              <a:rPr lang="ru-RU" sz="1600" dirty="0" err="1" smtClean="0">
                <a:latin typeface="Minion Pro Cond" pitchFamily="18" charset="0"/>
              </a:rPr>
              <a:t>eel</a:t>
            </a:r>
            <a:r>
              <a:rPr lang="ru-RU" sz="1600" dirty="0" smtClean="0">
                <a:latin typeface="Minion Pro Cond" pitchFamily="18" charset="0"/>
              </a:rPr>
              <a:t> к </a:t>
            </a:r>
            <a:r>
              <a:rPr lang="ru-RU" sz="1600" dirty="0" smtClean="0">
                <a:latin typeface="Minion Pro Cond" pitchFamily="18" charset="0"/>
              </a:rPr>
              <a:t>функции </a:t>
            </a:r>
            <a:r>
              <a:rPr lang="ru-RU" sz="1600" dirty="0" smtClean="0">
                <a:latin typeface="Minion Pro Cond" pitchFamily="18" charset="0"/>
              </a:rPr>
              <a:t>из кода на </a:t>
            </a:r>
            <a:r>
              <a:rPr lang="ru-RU" sz="1600" dirty="0" err="1" smtClean="0">
                <a:latin typeface="Minion Pro Cond" pitchFamily="18" charset="0"/>
              </a:rPr>
              <a:t>python</a:t>
            </a:r>
            <a:r>
              <a:rPr lang="ru-RU" sz="1600" dirty="0" smtClean="0">
                <a:latin typeface="Minion Pro Cond" pitchFamily="18" charset="0"/>
              </a:rPr>
              <a:t>.</a:t>
            </a:r>
            <a:endParaRPr lang="ru-RU" sz="1600" dirty="0" smtClean="0">
              <a:latin typeface="Minion Pro Cond" pitchFamily="18" charset="0"/>
            </a:endParaRPr>
          </a:p>
          <a:p>
            <a:r>
              <a:rPr lang="ru-RU" sz="1600" dirty="0" smtClean="0">
                <a:latin typeface="Minion Pro Cond" pitchFamily="18" charset="0"/>
              </a:rPr>
              <a:t>Теперь нужно было добавить «изюминки» приложению. Первым делом я создал несколько вариаций оформления интерфейса – тем. Так же необходимо было сохранять выбор из главного меню «Не показывать</a:t>
            </a:r>
            <a:r>
              <a:rPr lang="en-US" sz="1600" dirty="0" smtClean="0">
                <a:latin typeface="Minion Pro Cond" pitchFamily="18" charset="0"/>
              </a:rPr>
              <a:t> </a:t>
            </a:r>
            <a:r>
              <a:rPr lang="ru-RU" sz="1600" dirty="0" smtClean="0">
                <a:latin typeface="Minion Pro Cond" pitchFamily="18" charset="0"/>
              </a:rPr>
              <a:t>вступление» или «Продолжить», а так же последнюю активную тему.</a:t>
            </a:r>
            <a:r>
              <a:rPr lang="ru-RU" sz="1600" dirty="0" smtClean="0">
                <a:latin typeface="Minion Pro Cond" pitchFamily="18" charset="0"/>
              </a:rPr>
              <a:t> </a:t>
            </a:r>
            <a:r>
              <a:rPr lang="ru-RU" sz="1600" dirty="0" smtClean="0">
                <a:latin typeface="Minion Pro Cond" pitchFamily="18" charset="0"/>
              </a:rPr>
              <a:t>Первое было реализовано через </a:t>
            </a:r>
            <a:r>
              <a:rPr lang="en-US" sz="1600" dirty="0" smtClean="0">
                <a:latin typeface="Minion Pro Cond" pitchFamily="18" charset="0"/>
              </a:rPr>
              <a:t>python, </a:t>
            </a:r>
            <a:r>
              <a:rPr lang="ru-RU" sz="1600" dirty="0" smtClean="0">
                <a:latin typeface="Minion Pro Cond" pitchFamily="18" charset="0"/>
              </a:rPr>
              <a:t>потому что именно там мы указываем окно при запуске, а второе – через </a:t>
            </a:r>
            <a:r>
              <a:rPr lang="en-US" sz="1600" dirty="0" smtClean="0">
                <a:latin typeface="Minion Pro Cond" pitchFamily="18" charset="0"/>
              </a:rPr>
              <a:t>JS</a:t>
            </a:r>
            <a:r>
              <a:rPr lang="ru-RU" sz="1600" dirty="0" smtClean="0">
                <a:latin typeface="Minion Pro Cond" pitchFamily="18" charset="0"/>
              </a:rPr>
              <a:t> с помощью </a:t>
            </a:r>
            <a:r>
              <a:rPr lang="en-US" sz="1600" dirty="0" smtClean="0">
                <a:latin typeface="Minion Pro Cond" pitchFamily="18" charset="0"/>
              </a:rPr>
              <a:t>local storage – </a:t>
            </a:r>
            <a:r>
              <a:rPr lang="ru-RU" sz="1600" dirty="0" smtClean="0">
                <a:latin typeface="Minion Pro Cond" pitchFamily="18" charset="0"/>
              </a:rPr>
              <a:t>локального хранилища данных в браузере.</a:t>
            </a:r>
            <a:endParaRPr lang="ru-RU" sz="1600" dirty="0" smtClean="0">
              <a:latin typeface="Minion Pro C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071948"/>
            <a:ext cx="661536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8"/>
            <a:ext cx="6891354" cy="40818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571736" y="428610"/>
            <a:ext cx="346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inion Pro Cond" pitchFamily="18" charset="0"/>
              </a:rPr>
              <a:t>Старт программы и работа с </a:t>
            </a:r>
            <a:r>
              <a:rPr lang="ru-RU" sz="1600" dirty="0" err="1" smtClean="0">
                <a:solidFill>
                  <a:schemeClr val="bg1"/>
                </a:solidFill>
                <a:latin typeface="Minion Pro Cond" pitchFamily="18" charset="0"/>
              </a:rPr>
              <a:t>конфигом</a:t>
            </a:r>
            <a:endParaRPr lang="ru-RU" sz="1600" dirty="0">
              <a:solidFill>
                <a:schemeClr val="bg1"/>
              </a:solidFill>
              <a:latin typeface="Minion Pro C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1928794" y="357172"/>
            <a:ext cx="4110900" cy="233700"/>
          </a:xfrm>
        </p:spPr>
        <p:txBody>
          <a:bodyPr/>
          <a:lstStyle/>
          <a:p>
            <a:pPr algn="ctr"/>
            <a:r>
              <a:rPr lang="ru-RU" dirty="0" smtClean="0">
                <a:latin typeface="Minion Pro Cond" pitchFamily="18" charset="0"/>
              </a:rPr>
              <a:t>Основной алгоритм</a:t>
            </a:r>
            <a:endParaRPr lang="ru-RU" dirty="0">
              <a:latin typeface="Minion Pro Cond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800"/>
            <a:ext cx="7929618" cy="400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 flipH="1">
            <a:off x="1285852" y="1142990"/>
            <a:ext cx="6821872" cy="3286147"/>
          </a:xfrm>
        </p:spPr>
        <p:txBody>
          <a:bodyPr/>
          <a:lstStyle/>
          <a:p>
            <a:r>
              <a:rPr lang="ru-RU" sz="1600" dirty="0" smtClean="0">
                <a:latin typeface="Minion Pro Cond" pitchFamily="18" charset="0"/>
              </a:rPr>
              <a:t>В итоге мы получили полностью рабочий калькулятор с поддержкой продвинутых математических операций, у которого </a:t>
            </a:r>
            <a:r>
              <a:rPr lang="ru-RU" sz="1600" dirty="0" smtClean="0">
                <a:latin typeface="Minion Pro Cond" pitchFamily="18" charset="0"/>
              </a:rPr>
              <a:t>даже есть несколько цветовых тем.</a:t>
            </a:r>
            <a:endParaRPr lang="ru-RU" sz="1600" dirty="0" smtClean="0">
              <a:latin typeface="Minion Pro Cond" pitchFamily="18" charset="0"/>
            </a:endParaRPr>
          </a:p>
          <a:p>
            <a:r>
              <a:rPr lang="ru-RU" sz="1600" dirty="0" smtClean="0">
                <a:latin typeface="Minion Pro Cond" pitchFamily="18" charset="0"/>
              </a:rPr>
              <a:t>Из этого следует вывод, что на </a:t>
            </a:r>
            <a:r>
              <a:rPr lang="ru-RU" sz="1600" dirty="0" err="1" smtClean="0">
                <a:latin typeface="Minion Pro Cond" pitchFamily="18" charset="0"/>
              </a:rPr>
              <a:t>веб-интерфейсах</a:t>
            </a:r>
            <a:r>
              <a:rPr lang="ru-RU" sz="1600" dirty="0" smtClean="0">
                <a:latin typeface="Minion Pro Cond" pitchFamily="18" charset="0"/>
              </a:rPr>
              <a:t> можно создать не только хорошо работающее, но и красивое приложение, для которого будут доступны различные библиотеки языка </a:t>
            </a:r>
            <a:r>
              <a:rPr lang="en-US" sz="1600" dirty="0" smtClean="0">
                <a:latin typeface="Minion Pro Cond" pitchFamily="18" charset="0"/>
              </a:rPr>
              <a:t>python, </a:t>
            </a:r>
            <a:r>
              <a:rPr lang="ru-RU" sz="1600" dirty="0" smtClean="0">
                <a:latin typeface="Minion Pro Cond" pitchFamily="18" charset="0"/>
              </a:rPr>
              <a:t>что открывает безграничное поле для творчества.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3000364" y="428610"/>
            <a:ext cx="4110900" cy="367499"/>
          </a:xfrm>
        </p:spPr>
        <p:txBody>
          <a:bodyPr/>
          <a:lstStyle/>
          <a:p>
            <a:r>
              <a:rPr lang="ru-RU" sz="2800" dirty="0" smtClean="0">
                <a:latin typeface="Minion Pro Cond" pitchFamily="18" charset="0"/>
              </a:rPr>
              <a:t>Заключение</a:t>
            </a:r>
            <a:endParaRPr lang="ru-RU" sz="2800" dirty="0">
              <a:latin typeface="Minion Pro C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2000232" y="428610"/>
            <a:ext cx="4680026" cy="233700"/>
          </a:xfrm>
        </p:spPr>
        <p:txBody>
          <a:bodyPr/>
          <a:lstStyle/>
          <a:p>
            <a:r>
              <a:rPr lang="ru-RU" sz="1800" dirty="0" smtClean="0">
                <a:latin typeface="Minion Pro Cond" pitchFamily="18" charset="0"/>
              </a:rPr>
              <a:t>Так выглядит калькулятор на данный момент</a:t>
            </a:r>
            <a:endParaRPr lang="ru-RU" sz="1800" dirty="0">
              <a:latin typeface="Minion Pro Cond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857238"/>
            <a:ext cx="2066926" cy="348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857238"/>
            <a:ext cx="208274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857238"/>
            <a:ext cx="207872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</TotalTime>
  <Words>712</Words>
  <PresentationFormat>Экран (16:9)</PresentationFormat>
  <Paragraphs>42</Paragraphs>
  <Slides>13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Elegant waves by slidesgo</vt:lpstr>
      <vt:lpstr>Создание оконного приложение с помощью веб-интерфейсов</vt:lpstr>
      <vt:lpstr>Содержание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оконного приложение с помощью веб-интерфейсов</dc:title>
  <dc:creator>User</dc:creator>
  <cp:lastModifiedBy>User</cp:lastModifiedBy>
  <cp:revision>16</cp:revision>
  <dcterms:modified xsi:type="dcterms:W3CDTF">2023-02-02T10:43:45Z</dcterms:modified>
</cp:coreProperties>
</file>