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3"/>
  </p:notesMasterIdLst>
  <p:handoutMasterIdLst>
    <p:handoutMasterId r:id="rId24"/>
  </p:handoutMasterIdLst>
  <p:sldIdLst>
    <p:sldId id="274" r:id="rId3"/>
    <p:sldId id="276" r:id="rId4"/>
    <p:sldId id="408" r:id="rId5"/>
    <p:sldId id="411" r:id="rId6"/>
    <p:sldId id="409" r:id="rId7"/>
    <p:sldId id="410" r:id="rId8"/>
    <p:sldId id="412" r:id="rId9"/>
    <p:sldId id="420" r:id="rId10"/>
    <p:sldId id="413" r:id="rId11"/>
    <p:sldId id="414" r:id="rId12"/>
    <p:sldId id="415" r:id="rId13"/>
    <p:sldId id="421" r:id="rId14"/>
    <p:sldId id="416" r:id="rId15"/>
    <p:sldId id="417" r:id="rId16"/>
    <p:sldId id="418" r:id="rId17"/>
    <p:sldId id="419" r:id="rId18"/>
    <p:sldId id="349" r:id="rId19"/>
    <p:sldId id="405" r:id="rId20"/>
    <p:sldId id="404" r:id="rId21"/>
    <p:sldId id="393" r:id="rId2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08"/>
          </p14:sldIdLst>
        </p14:section>
        <p14:section name="DTO" id="{886A3789-13C9-4592-B314-1373B3EBFA15}">
          <p14:sldIdLst>
            <p14:sldId id="411"/>
            <p14:sldId id="409"/>
            <p14:sldId id="410"/>
            <p14:sldId id="412"/>
            <p14:sldId id="420"/>
          </p14:sldIdLst>
        </p14:section>
        <p14:section name="AutoMapper" id="{64CFA538-959C-4CAA-8603-C8D9F48CF261}">
          <p14:sldIdLst>
            <p14:sldId id="413"/>
            <p14:sldId id="414"/>
            <p14:sldId id="415"/>
            <p14:sldId id="421"/>
            <p14:sldId id="416"/>
            <p14:sldId id="417"/>
            <p14:sldId id="418"/>
            <p14:sldId id="419"/>
          </p14:sldIdLst>
        </p14:section>
        <p14:section name="Conclusion" id="{10E03AB1-9AA8-4E86-9A64-D741901E50A2}">
          <p14:sldIdLst>
            <p14:sldId id="349"/>
            <p14:sldId id="405"/>
            <p14:sldId id="404"/>
            <p14:sldId id="3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BFF"/>
    <a:srgbClr val="005828"/>
    <a:srgbClr val="00B050"/>
    <a:srgbClr val="003760"/>
    <a:srgbClr val="0070C0"/>
    <a:srgbClr val="C6C0AA"/>
    <a:srgbClr val="FFF0D9"/>
    <a:srgbClr val="FFA72A"/>
    <a:srgbClr val="F0F5FA"/>
    <a:srgbClr val="1A8AF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384" autoAdjust="0"/>
  </p:normalViewPr>
  <p:slideViewPr>
    <p:cSldViewPr>
      <p:cViewPr varScale="1">
        <p:scale>
          <a:sx n="115" d="100"/>
          <a:sy n="115" d="100"/>
        </p:scale>
        <p:origin x="126" y="13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3/23/2017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0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135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766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3/23/2017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AutoMapper/AutoMappe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smartit.bg/" TargetMode="External"/><Relationship Id="rId13" Type="http://schemas.openxmlformats.org/officeDocument/2006/relationships/image" Target="../media/image23.png"/><Relationship Id="rId18" Type="http://schemas.openxmlformats.org/officeDocument/2006/relationships/hyperlink" Target="http://www.superhosting.bg/" TargetMode="External"/><Relationship Id="rId3" Type="http://schemas.openxmlformats.org/officeDocument/2006/relationships/hyperlink" Target="https://softuni.bg/courses/" TargetMode="External"/><Relationship Id="rId21" Type="http://schemas.openxmlformats.org/officeDocument/2006/relationships/image" Target="../media/image27.png"/><Relationship Id="rId7" Type="http://schemas.openxmlformats.org/officeDocument/2006/relationships/image" Target="../media/image20.png"/><Relationship Id="rId12" Type="http://schemas.openxmlformats.org/officeDocument/2006/relationships/hyperlink" Target="http://www.indeavr.com/" TargetMode="External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://netpeak.bg/" TargetMode="External"/><Relationship Id="rId20" Type="http://schemas.openxmlformats.org/officeDocument/2006/relationships/hyperlink" Target="http://www.telenor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5" Type="http://schemas.openxmlformats.org/officeDocument/2006/relationships/image" Target="../media/image24.png"/><Relationship Id="rId10" Type="http://schemas.openxmlformats.org/officeDocument/2006/relationships/hyperlink" Target="http://www.softwaregroup-bg.com/" TargetMode="External"/><Relationship Id="rId19" Type="http://schemas.openxmlformats.org/officeDocument/2006/relationships/image" Target="../media/image26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1.png"/><Relationship Id="rId14" Type="http://schemas.openxmlformats.org/officeDocument/2006/relationships/hyperlink" Target="http://www.infragistics.com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28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9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/>
              <a:t>Data Transfer Objects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Manual Mapping</a:t>
            </a:r>
          </a:p>
          <a:p>
            <a:r>
              <a:rPr lang="en-US" dirty="0"/>
              <a:t>and </a:t>
            </a:r>
            <a:r>
              <a:rPr lang="en-US" noProof="1"/>
              <a:t>AutoMapper Library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410539"/>
            <a:ext cx="3187613" cy="525135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488043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641061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982223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84612" y="3830714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730949" y="3825109"/>
            <a:ext cx="875753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DTOs</a:t>
            </a:r>
          </a:p>
        </p:txBody>
      </p:sp>
      <p:pic>
        <p:nvPicPr>
          <p:cNvPr id="17" name="Picture 16" descr="http://softuni.org" title="Software University Foundation">
            <a:hlinkClick r:id="rId7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799" y="3429000"/>
            <a:ext cx="1905000" cy="190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9" name="Picture 15" descr="http://www.iconarchive.com/icons/tpdkdesign.net/refresh-cl/256/Windows-Table-icon.png"/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8032">
            <a:off x="9546793" y="4919460"/>
            <a:ext cx="1524000" cy="1524000"/>
          </a:xfrm>
          <a:prstGeom prst="rect">
            <a:avLst/>
          </a:prstGeom>
          <a:noFill/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936" y="4833682"/>
            <a:ext cx="1629896" cy="162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 to eliminate manual mapping code</a:t>
            </a:r>
          </a:p>
          <a:p>
            <a:r>
              <a:rPr lang="en-US" dirty="0"/>
              <a:t>Available as a </a:t>
            </a:r>
            <a:r>
              <a:rPr lang="en-US" noProof="1"/>
              <a:t>NuGet</a:t>
            </a:r>
            <a:r>
              <a:rPr lang="en-US" dirty="0"/>
              <a:t> Package</a:t>
            </a:r>
          </a:p>
          <a:p>
            <a:pPr>
              <a:spcBef>
                <a:spcPts val="27600"/>
              </a:spcBef>
            </a:pPr>
            <a:r>
              <a:rPr lang="en-US" dirty="0"/>
              <a:t>Official </a:t>
            </a:r>
            <a:r>
              <a:rPr lang="en-US" noProof="1">
                <a:hlinkClick r:id="rId2"/>
              </a:rPr>
              <a:t>Git</a:t>
            </a:r>
            <a:r>
              <a:rPr lang="en-US" dirty="0">
                <a:hlinkClick r:id="rId2"/>
              </a:rPr>
              <a:t> Hub Page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noProof="1"/>
              <a:t>AutoMapper</a:t>
            </a:r>
            <a:r>
              <a:rPr lang="en-US" dirty="0"/>
              <a:t>?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32012" y="5203759"/>
            <a:ext cx="79248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Install-Package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AutoMapper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412" y="2689159"/>
            <a:ext cx="6858000" cy="18367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70512" y="4594159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8769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AutoMapper</a:t>
            </a:r>
            <a:r>
              <a:rPr lang="en-US" dirty="0"/>
              <a:t> offers a </a:t>
            </a:r>
            <a:r>
              <a:rPr lang="en-US" dirty="0">
                <a:solidFill>
                  <a:schemeClr val="accent1"/>
                </a:solidFill>
              </a:rPr>
              <a:t>static service </a:t>
            </a:r>
            <a:r>
              <a:rPr lang="en-US" dirty="0"/>
              <a:t>for use and configuration</a:t>
            </a:r>
          </a:p>
          <a:p>
            <a:pPr lvl="1"/>
            <a:r>
              <a:rPr lang="en-US" dirty="0"/>
              <a:t>Add mappings between objects and DTOs</a:t>
            </a:r>
          </a:p>
          <a:p>
            <a:pPr>
              <a:spcBef>
                <a:spcPts val="13800"/>
              </a:spcBef>
            </a:pPr>
            <a:r>
              <a:rPr lang="en-US" dirty="0"/>
              <a:t>Properties will be mapped </a:t>
            </a:r>
            <a:r>
              <a:rPr lang="en-US" dirty="0">
                <a:solidFill>
                  <a:schemeClr val="accent1"/>
                </a:solidFill>
              </a:rPr>
              <a:t>by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and Configuration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5612" y="3298759"/>
            <a:ext cx="112776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Mapper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Initialize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(cfg =&gt; cfg.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CreateMap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&lt;Product, ProductDTO&gt;());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5612" y="5105400"/>
            <a:ext cx="11277600" cy="11106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product = context.Products.FirstOrDefault();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ProductDTO dto =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Mapper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&lt;ProductDTO&gt;(product);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865812" y="2522721"/>
            <a:ext cx="2058988" cy="578882"/>
          </a:xfrm>
          <a:prstGeom prst="wedgeRoundRectCallout">
            <a:avLst>
              <a:gd name="adj1" fmla="val 33466"/>
              <a:gd name="adj2" fmla="val 11437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8761412" y="2522721"/>
            <a:ext cx="1601788" cy="578882"/>
          </a:xfrm>
          <a:prstGeom prst="wedgeRoundRectCallout">
            <a:avLst>
              <a:gd name="adj1" fmla="val -22012"/>
              <a:gd name="adj2" fmla="val 11437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011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configure all mapping configurations at once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Mappings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7212" y="2667000"/>
            <a:ext cx="8534400" cy="28034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Mapper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Initialize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(cfg =&gt;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cfg.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CreateMap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&lt;Product, ProductDTO&gt;();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cfg.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CreateMap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&lt;Order, OrderDTO&gt;();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cfg.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CreateMap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&lt;Client, ClientDTO&gt;();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cfg.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CreateMap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&lt;SupportTicket, TicketDTO&gt;();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464185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 properties that don't match naming convention</a:t>
            </a:r>
          </a:p>
          <a:p>
            <a:pPr>
              <a:spcBef>
                <a:spcPts val="17400"/>
              </a:spcBef>
            </a:pPr>
            <a:r>
              <a:rPr lang="en-US" dirty="0"/>
              <a:t>Flatten complex properties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Member Mapping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868097"/>
            <a:ext cx="10668000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Mapper.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Initialize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(cfg =&gt;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cfg.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CreateMap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&lt;Product, ProductDTO&gt;()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ForMember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(dto =&gt; dto.StockQty,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opt =&gt; opt.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MapFrom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(src =&gt;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src.ProductStocks.Sum(p =&gt; p.Quantity))));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2" y="4772952"/>
            <a:ext cx="10668000" cy="16031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Mapper.</a:t>
            </a:r>
            <a:r>
              <a:rPr lang="en-US" sz="1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Initialize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(cfg =&gt;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cfg.</a:t>
            </a:r>
            <a:r>
              <a:rPr lang="en-US" sz="1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CreateMap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&lt;Event, CalendarEventForm&gt;()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.</a:t>
            </a:r>
            <a:r>
              <a:rPr lang="en-US" sz="1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ForMember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(dto =&gt; dest.Date, opt =&gt; opt.</a:t>
            </a:r>
            <a:r>
              <a:rPr lang="en-US" sz="1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MapFrom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(src =&gt; src.Date.Date))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.</a:t>
            </a:r>
            <a:r>
              <a:rPr lang="en-US" sz="1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ForMember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(dto =&gt; dest.Hour, opt =&gt; opt.</a:t>
            </a:r>
            <a:r>
              <a:rPr lang="en-US" sz="1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MapFrom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(src =&gt; src.Date.Hour))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.</a:t>
            </a:r>
            <a:r>
              <a:rPr lang="en-US" sz="1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ForMember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(dto =&gt; dest.Minute, opt =&gt; opt.</a:t>
            </a:r>
            <a:r>
              <a:rPr lang="en-US" sz="1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MapFrom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(src =&gt; src.Date.Minute)));</a:t>
            </a:r>
          </a:p>
        </p:txBody>
      </p:sp>
      <p:sp>
        <p:nvSpPr>
          <p:cNvPr id="7" name="Rectangle 6"/>
          <p:cNvSpPr/>
          <p:nvPr/>
        </p:nvSpPr>
        <p:spPr>
          <a:xfrm>
            <a:off x="3776662" y="1984857"/>
            <a:ext cx="169863" cy="381000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/>
          <p:nvPr/>
        </p:nvSpPr>
        <p:spPr>
          <a:xfrm>
            <a:off x="10675143" y="3451707"/>
            <a:ext cx="169863" cy="381000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/>
          <p:cNvSpPr/>
          <p:nvPr/>
        </p:nvSpPr>
        <p:spPr>
          <a:xfrm>
            <a:off x="10493374" y="3451707"/>
            <a:ext cx="169863" cy="381000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/>
          <p:nvPr/>
        </p:nvSpPr>
        <p:spPr>
          <a:xfrm>
            <a:off x="10315568" y="3451707"/>
            <a:ext cx="169863" cy="38100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/>
          <p:nvPr/>
        </p:nvSpPr>
        <p:spPr>
          <a:xfrm>
            <a:off x="3427412" y="2716331"/>
            <a:ext cx="169863" cy="381000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/>
          <p:nvPr/>
        </p:nvSpPr>
        <p:spPr>
          <a:xfrm>
            <a:off x="6630987" y="3086344"/>
            <a:ext cx="169863" cy="38100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7313612" y="1905000"/>
            <a:ext cx="3840788" cy="578882"/>
          </a:xfrm>
          <a:prstGeom prst="wedgeRoundRectCallout">
            <a:avLst>
              <a:gd name="adj1" fmla="val -56735"/>
              <a:gd name="adj2" fmla="val 12772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Destination property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8380412" y="2773918"/>
            <a:ext cx="1817462" cy="578882"/>
          </a:xfrm>
          <a:prstGeom prst="wedgeRoundRectCallout">
            <a:avLst>
              <a:gd name="adj1" fmla="val -75906"/>
              <a:gd name="adj2" fmla="val 3650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7546350" y="4422422"/>
            <a:ext cx="2750458" cy="578882"/>
          </a:xfrm>
          <a:prstGeom prst="wedgeRoundRectCallout">
            <a:avLst>
              <a:gd name="adj1" fmla="val 10251"/>
              <a:gd name="adj2" fmla="val 1143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Split property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9550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</a:t>
            </a:r>
            <a:r>
              <a:rPr lang="en-US" noProof="1"/>
              <a:t>IEnumerable</a:t>
            </a:r>
            <a:r>
              <a:rPr lang="en-US" dirty="0"/>
              <a:t> collections are automatically supported</a:t>
            </a:r>
          </a:p>
          <a:p>
            <a:pPr>
              <a:spcBef>
                <a:spcPts val="19200"/>
              </a:spcBef>
            </a:pPr>
            <a:r>
              <a:rPr lang="en-US" dirty="0"/>
              <a:t>You can project a LINQ query using </a:t>
            </a: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</a:rPr>
              <a:t>ProjectTo()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Mapping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5212" y="5029200"/>
            <a:ext cx="10058400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context.Products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.Where(p =&gt; p.Id == 18)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ProjectTo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&lt;ProductDTO&gt;().ToList();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65212" y="2261901"/>
            <a:ext cx="10058400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fr-FR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List&lt;ProductDTO&gt; productDTOs =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fr-FR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fr-FR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Mapper.</a:t>
            </a:r>
            <a:r>
              <a:rPr lang="fr-FR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</a:t>
            </a:r>
            <a:r>
              <a:rPr lang="fr-FR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&lt;Product[], </a:t>
            </a:r>
            <a:r>
              <a:rPr lang="fr-FR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List&lt;ProductDTO&gt;&gt;(products);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217612" y="3369222"/>
            <a:ext cx="3884612" cy="578882"/>
          </a:xfrm>
          <a:prstGeom prst="wedgeRoundRectCallout">
            <a:avLst>
              <a:gd name="adj1" fmla="val 26168"/>
              <a:gd name="adj2" fmla="val -947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 collection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endParaRPr lang="bg-BG" sz="28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637212" y="3369222"/>
            <a:ext cx="3884612" cy="578882"/>
          </a:xfrm>
          <a:prstGeom prst="wedgeRoundRectCallout">
            <a:avLst>
              <a:gd name="adj1" fmla="val -26878"/>
              <a:gd name="adj2" fmla="val -10142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 collection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endParaRPr lang="bg-BG" sz="28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7159624" y="1935718"/>
            <a:ext cx="3125788" cy="578882"/>
          </a:xfrm>
          <a:prstGeom prst="wedgeRoundRectCallout">
            <a:avLst>
              <a:gd name="adj1" fmla="val 10767"/>
              <a:gd name="adj2" fmla="val 8990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 collection</a:t>
            </a:r>
            <a:endParaRPr lang="bg-BG" sz="28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7624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Flattening of related objects is automatically supported</a:t>
            </a:r>
          </a:p>
          <a:p>
            <a:pPr>
              <a:spcBef>
                <a:spcPts val="19200"/>
              </a:spcBef>
            </a:pPr>
            <a:r>
              <a:rPr lang="en-US" noProof="1"/>
              <a:t>AutoMapper</a:t>
            </a:r>
            <a:r>
              <a:rPr lang="en-US" dirty="0"/>
              <a:t> understands </a:t>
            </a:r>
            <a:r>
              <a:rPr lang="en-US" noProof="1"/>
              <a:t>ClinetName</a:t>
            </a:r>
            <a:r>
              <a:rPr lang="en-US" dirty="0"/>
              <a:t> is the </a:t>
            </a:r>
            <a:r>
              <a:rPr lang="en-US" dirty="0">
                <a:solidFill>
                  <a:schemeClr val="accent1"/>
                </a:solidFill>
              </a:rPr>
              <a:t>Name</a:t>
            </a:r>
            <a:r>
              <a:rPr lang="en-US" dirty="0"/>
              <a:t> of a </a:t>
            </a:r>
            <a:r>
              <a:rPr lang="en-US" dirty="0">
                <a:solidFill>
                  <a:schemeClr val="accent1"/>
                </a:solidFill>
              </a:rPr>
              <a:t>Client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Flattening Complex Objects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46214" y="2057400"/>
            <a:ext cx="9296398" cy="18185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OrderDTO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ClientName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decimal Total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46214" y="5109937"/>
            <a:ext cx="9296398" cy="9875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Mapper.Initialize(cfg =&gt; cfg.CreateMap&lt;Order, OrderDTO&gt;());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OrderDTO dto = Mapper.Map&lt;Order, OrderDTO&gt;(order);</a:t>
            </a:r>
          </a:p>
        </p:txBody>
      </p:sp>
    </p:spTree>
    <p:extLst>
      <p:ext uri="{BB962C8B-B14F-4D97-AF65-F5344CB8AC3E}">
        <p14:creationId xmlns:p14="http://schemas.microsoft.com/office/powerpoint/2010/main" val="72714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Inheritance chains are defined via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Include()</a:t>
            </a:r>
          </a:p>
          <a:p>
            <a:r>
              <a:rPr lang="en-US" noProof="1"/>
              <a:t>AutoMapper</a:t>
            </a:r>
            <a:r>
              <a:rPr lang="en-US" dirty="0"/>
              <a:t> choses the </a:t>
            </a:r>
            <a:r>
              <a:rPr lang="en-US" dirty="0">
                <a:solidFill>
                  <a:schemeClr val="accent1"/>
                </a:solidFill>
              </a:rPr>
              <a:t>most appropriate </a:t>
            </a:r>
            <a:r>
              <a:rPr lang="en-US" dirty="0"/>
              <a:t>child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Mapping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74990" y="3124200"/>
            <a:ext cx="8034422" cy="28034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Mapper.Initialize(cfg =&gt;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cfg.CreateMap&lt;Order, OrderDto&gt;()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Include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&lt;OnlineOrder, OnlineOrderDto&gt;()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Include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&lt;MailOrder, MailOrderDto&gt;();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cfg.CreateMap&lt;OnlineOrder, OnlineOrderDto&gt;();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cfg.CreateMap&lt;MailOrder, MailOrderDto&gt;();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69790" y="3426947"/>
            <a:ext cx="2743201" cy="2197938"/>
            <a:chOff x="684212" y="2859741"/>
            <a:chExt cx="2743201" cy="2197938"/>
          </a:xfrm>
        </p:grpSpPr>
        <p:sp>
          <p:nvSpPr>
            <p:cNvPr id="7" name="Rectangle 6"/>
            <p:cNvSpPr/>
            <p:nvPr/>
          </p:nvSpPr>
          <p:spPr>
            <a:xfrm>
              <a:off x="684212" y="2859741"/>
              <a:ext cx="2133600" cy="4572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Order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93813" y="3730110"/>
              <a:ext cx="2133600" cy="4572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OnlineOrder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293813" y="4600479"/>
              <a:ext cx="2133600" cy="4572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MailOrder</a:t>
              </a:r>
            </a:p>
          </p:txBody>
        </p:sp>
        <p:cxnSp>
          <p:nvCxnSpPr>
            <p:cNvPr id="11" name="Connector: Elbow 10"/>
            <p:cNvCxnSpPr>
              <a:cxnSpLocks/>
              <a:endCxn id="8" idx="1"/>
            </p:cNvCxnSpPr>
            <p:nvPr/>
          </p:nvCxnSpPr>
          <p:spPr>
            <a:xfrm rot="16200000" flipH="1">
              <a:off x="820529" y="3485425"/>
              <a:ext cx="641769" cy="304800"/>
            </a:xfrm>
            <a:prstGeom prst="bentConnector2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/>
            <p:cNvCxnSpPr>
              <a:cxnSpLocks/>
              <a:endCxn id="9" idx="1"/>
            </p:cNvCxnSpPr>
            <p:nvPr/>
          </p:nvCxnSpPr>
          <p:spPr>
            <a:xfrm rot="16200000" flipH="1">
              <a:off x="385344" y="3920610"/>
              <a:ext cx="1512138" cy="304800"/>
            </a:xfrm>
            <a:prstGeom prst="bentConnector2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Arrow: Right 14"/>
          <p:cNvSpPr/>
          <p:nvPr/>
        </p:nvSpPr>
        <p:spPr>
          <a:xfrm>
            <a:off x="3167914" y="4166932"/>
            <a:ext cx="493800" cy="717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/>
          <p:nvPr/>
        </p:nvSpPr>
        <p:spPr>
          <a:xfrm>
            <a:off x="5922167" y="3962399"/>
            <a:ext cx="4564858" cy="363071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/>
          <p:nvPr/>
        </p:nvSpPr>
        <p:spPr>
          <a:xfrm>
            <a:off x="5922167" y="4334996"/>
            <a:ext cx="3891534" cy="346542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 18"/>
          <p:cNvSpPr/>
          <p:nvPr/>
        </p:nvSpPr>
        <p:spPr>
          <a:xfrm>
            <a:off x="6265067" y="4695825"/>
            <a:ext cx="4564858" cy="376406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 19"/>
          <p:cNvSpPr/>
          <p:nvPr/>
        </p:nvSpPr>
        <p:spPr>
          <a:xfrm>
            <a:off x="6265067" y="5081756"/>
            <a:ext cx="3891534" cy="354495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Rectangle 20"/>
          <p:cNvSpPr/>
          <p:nvPr/>
        </p:nvSpPr>
        <p:spPr>
          <a:xfrm>
            <a:off x="6257925" y="3586161"/>
            <a:ext cx="2552700" cy="363071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AutoShape 5"/>
          <p:cNvSpPr>
            <a:spLocks noChangeArrowheads="1"/>
          </p:cNvSpPr>
          <p:nvPr/>
        </p:nvSpPr>
        <p:spPr bwMode="auto">
          <a:xfrm>
            <a:off x="6941333" y="2426863"/>
            <a:ext cx="3545692" cy="578882"/>
          </a:xfrm>
          <a:prstGeom prst="wedgeRoundRectCallout">
            <a:avLst>
              <a:gd name="adj1" fmla="val 23117"/>
              <a:gd name="adj2" fmla="val 19891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Register </a:t>
            </a:r>
            <a:r>
              <a:rPr lang="en-US" sz="28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parent</a:t>
            </a:r>
            <a:endParaRPr lang="bg-BG" sz="28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5180012" y="5719106"/>
            <a:ext cx="2878158" cy="578882"/>
          </a:xfrm>
          <a:prstGeom prst="wedgeRoundRectCallout">
            <a:avLst>
              <a:gd name="adj1" fmla="val -42264"/>
              <a:gd name="adj2" fmla="val -9697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 mapping</a:t>
            </a:r>
            <a:endParaRPr lang="bg-BG" sz="28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036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3" grpId="0" animBg="1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8037600" cy="5570355"/>
          </a:xfrm>
        </p:spPr>
        <p:txBody>
          <a:bodyPr>
            <a:no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dirty="0"/>
              <a:t>To reduce round-trip latency and payload size, data is transformed into a </a:t>
            </a:r>
            <a:r>
              <a:rPr lang="en-GB" sz="3200" dirty="0">
                <a:solidFill>
                  <a:schemeClr val="accent1"/>
                </a:solidFill>
              </a:rPr>
              <a:t>DTO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noProof="1">
                <a:solidFill>
                  <a:schemeClr val="accent1"/>
                </a:solidFill>
              </a:rPr>
              <a:t>AutoMapper</a:t>
            </a:r>
            <a:r>
              <a:rPr lang="en-GB" sz="3200" dirty="0"/>
              <a:t> is a library that automates this process and reduces boilerplate code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56" y="1377953"/>
            <a:ext cx="3791856" cy="281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Transfer Objects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6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09376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8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5840" y="1255208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1" name="Picture 18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6" name="Picture 19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7" name="Picture 21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8" name="Picture 22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9" name="Picture 23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075612" y="1276030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30" name="Picture 24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31" name="Picture 3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637212" y="1276030"/>
            <a:ext cx="1775430" cy="789516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584789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Databases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DTO Definition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Manual Mapping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noProof="1"/>
              <a:t>AutoMapper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4794" y="1306970"/>
            <a:ext cx="3429001" cy="44214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813" y="1079295"/>
            <a:ext cx="2438400" cy="2438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6024" y="4080564"/>
            <a:ext cx="2003978" cy="1766471"/>
          </a:xfrm>
          <a:prstGeom prst="roundRect">
            <a:avLst>
              <a:gd name="adj" fmla="val 3056"/>
            </a:avLst>
          </a:prstGeom>
          <a:ln w="28575">
            <a:solidFill>
              <a:schemeClr val="tx1">
                <a:lumMod val="5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9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512062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48768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/>
              <a:t>#Entity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97611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Transfer Objects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Definition and Usage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12" y="1185312"/>
            <a:ext cx="3048002" cy="360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800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DTO</a:t>
            </a:r>
            <a:r>
              <a:rPr lang="en-US" dirty="0"/>
              <a:t> is an object that </a:t>
            </a:r>
            <a:r>
              <a:rPr lang="en-US" dirty="0">
                <a:solidFill>
                  <a:schemeClr val="accent1"/>
                </a:solidFill>
              </a:rPr>
              <a:t>carries data </a:t>
            </a:r>
            <a:r>
              <a:rPr lang="en-US" dirty="0"/>
              <a:t>between processes</a:t>
            </a:r>
          </a:p>
          <a:p>
            <a:pPr lvl="1"/>
            <a:r>
              <a:rPr lang="en-US" dirty="0"/>
              <a:t>Used to </a:t>
            </a:r>
            <a:r>
              <a:rPr lang="en-US" dirty="0">
                <a:solidFill>
                  <a:schemeClr val="accent1"/>
                </a:solidFill>
              </a:rPr>
              <a:t>aggregate</a:t>
            </a:r>
            <a:r>
              <a:rPr lang="en-US" dirty="0"/>
              <a:t> only the </a:t>
            </a:r>
            <a:r>
              <a:rPr lang="en-US" dirty="0">
                <a:solidFill>
                  <a:schemeClr val="accent1"/>
                </a:solidFill>
              </a:rPr>
              <a:t>needed information </a:t>
            </a:r>
            <a:r>
              <a:rPr lang="en-US" dirty="0"/>
              <a:t>in a single call</a:t>
            </a:r>
          </a:p>
          <a:p>
            <a:pPr lvl="1"/>
            <a:r>
              <a:rPr lang="en-US" dirty="0"/>
              <a:t>In web applications, between the </a:t>
            </a:r>
            <a:r>
              <a:rPr lang="en-US" dirty="0">
                <a:solidFill>
                  <a:schemeClr val="accent1"/>
                </a:solidFill>
              </a:rPr>
              <a:t>server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client</a:t>
            </a:r>
          </a:p>
          <a:p>
            <a:r>
              <a:rPr lang="en-US" dirty="0"/>
              <a:t>Doesn't contain any logic – only storage of values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Transfer Object?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08212" y="4191000"/>
            <a:ext cx="7772400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ProductDTO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StockQty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188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circular references </a:t>
            </a:r>
          </a:p>
          <a:p>
            <a:r>
              <a:rPr lang="en-US" dirty="0">
                <a:solidFill>
                  <a:schemeClr val="accent1"/>
                </a:solidFill>
              </a:rPr>
              <a:t>Hide</a:t>
            </a:r>
            <a:r>
              <a:rPr lang="en-US" dirty="0"/>
              <a:t> particular properties that </a:t>
            </a:r>
            <a:r>
              <a:rPr lang="en-US" dirty="0">
                <a:solidFill>
                  <a:schemeClr val="accent1"/>
                </a:solidFill>
              </a:rPr>
              <a:t>clients</a:t>
            </a:r>
            <a:r>
              <a:rPr lang="en-US" dirty="0"/>
              <a:t> are not supposed to view</a:t>
            </a:r>
          </a:p>
          <a:p>
            <a:r>
              <a:rPr lang="en-US" dirty="0">
                <a:solidFill>
                  <a:schemeClr val="accent1"/>
                </a:solidFill>
              </a:rPr>
              <a:t>Omit</a:t>
            </a:r>
            <a:r>
              <a:rPr lang="en-US" dirty="0"/>
              <a:t> some properties in order to </a:t>
            </a:r>
            <a:r>
              <a:rPr lang="en-US" dirty="0">
                <a:solidFill>
                  <a:schemeClr val="accent1"/>
                </a:solidFill>
              </a:rPr>
              <a:t>reduce</a:t>
            </a:r>
            <a:r>
              <a:rPr lang="en-US" dirty="0"/>
              <a:t> payload </a:t>
            </a:r>
            <a:r>
              <a:rPr lang="en-US" dirty="0">
                <a:solidFill>
                  <a:schemeClr val="accent1"/>
                </a:solidFill>
              </a:rPr>
              <a:t>size</a:t>
            </a:r>
          </a:p>
          <a:p>
            <a:r>
              <a:rPr lang="en-US" dirty="0">
                <a:solidFill>
                  <a:schemeClr val="accent1"/>
                </a:solidFill>
              </a:rPr>
              <a:t>Flatten</a:t>
            </a:r>
            <a:r>
              <a:rPr lang="en-US" dirty="0"/>
              <a:t> object graphs that contain nested objects, to make them more convenient for clients</a:t>
            </a:r>
          </a:p>
          <a:p>
            <a:r>
              <a:rPr lang="en-US" dirty="0">
                <a:solidFill>
                  <a:schemeClr val="accent1"/>
                </a:solidFill>
              </a:rPr>
              <a:t>Decouple</a:t>
            </a:r>
            <a:r>
              <a:rPr lang="en-US" dirty="0"/>
              <a:t> your service layer from your database layer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DTO Usage Scenarios</a:t>
            </a:r>
          </a:p>
        </p:txBody>
      </p:sp>
    </p:spTree>
    <p:extLst>
      <p:ext uri="{BB962C8B-B14F-4D97-AF65-F5344CB8AC3E}">
        <p14:creationId xmlns:p14="http://schemas.microsoft.com/office/powerpoint/2010/main" val="248630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ontent Placeholder 4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Relationship Diagram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Mapping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84212" y="2334327"/>
            <a:ext cx="3124200" cy="2085273"/>
            <a:chOff x="1065212" y="3124200"/>
            <a:chExt cx="3124200" cy="2085273"/>
          </a:xfrm>
        </p:grpSpPr>
        <p:sp>
          <p:nvSpPr>
            <p:cNvPr id="10" name="Rectangle 9"/>
            <p:cNvSpPr/>
            <p:nvPr/>
          </p:nvSpPr>
          <p:spPr>
            <a:xfrm>
              <a:off x="1065212" y="3124200"/>
              <a:ext cx="3124200" cy="46919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Product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65212" y="3593398"/>
              <a:ext cx="3124200" cy="16160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0" rIns="360000" rtlCol="0" anchor="ctr"/>
            <a:lstStyle/>
            <a:p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ProductId</a:t>
              </a:r>
            </a:p>
            <a:p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Name</a:t>
              </a:r>
            </a:p>
            <a:p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Description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456612" y="2334327"/>
            <a:ext cx="3124200" cy="2085273"/>
            <a:chOff x="8075612" y="3124200"/>
            <a:chExt cx="3124200" cy="2085273"/>
          </a:xfrm>
        </p:grpSpPr>
        <p:sp>
          <p:nvSpPr>
            <p:cNvPr id="12" name="Rectangle 11"/>
            <p:cNvSpPr/>
            <p:nvPr/>
          </p:nvSpPr>
          <p:spPr>
            <a:xfrm>
              <a:off x="8075612" y="3124200"/>
              <a:ext cx="3124200" cy="469198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Storage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075612" y="3593398"/>
              <a:ext cx="3124200" cy="16160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0" rIns="360000" rtlCol="0" anchor="ctr"/>
            <a:lstStyle/>
            <a:p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StorageId</a:t>
              </a:r>
            </a:p>
            <a:p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Name</a:t>
              </a:r>
            </a:p>
            <a:p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Location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530724" y="4198066"/>
            <a:ext cx="3124200" cy="2085273"/>
            <a:chOff x="4570412" y="3124200"/>
            <a:chExt cx="3124200" cy="2085273"/>
          </a:xfrm>
        </p:grpSpPr>
        <p:sp>
          <p:nvSpPr>
            <p:cNvPr id="14" name="Rectangle 13"/>
            <p:cNvSpPr/>
            <p:nvPr/>
          </p:nvSpPr>
          <p:spPr>
            <a:xfrm>
              <a:off x="4570412" y="3124200"/>
              <a:ext cx="3124200" cy="469198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ProductStock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570412" y="3593398"/>
              <a:ext cx="3124200" cy="16160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0" rIns="360000" rtlCol="0" anchor="ctr"/>
            <a:lstStyle/>
            <a:p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Quantity</a:t>
              </a:r>
            </a:p>
            <a:p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ProductId</a:t>
              </a:r>
            </a:p>
            <a:p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StorageId</a:t>
              </a:r>
            </a:p>
          </p:txBody>
        </p:sp>
      </p:grpSp>
      <p:cxnSp>
        <p:nvCxnSpPr>
          <p:cNvPr id="35" name="Connector: Elbow 34"/>
          <p:cNvCxnSpPr>
            <a:cxnSpLocks/>
          </p:cNvCxnSpPr>
          <p:nvPr/>
        </p:nvCxnSpPr>
        <p:spPr>
          <a:xfrm>
            <a:off x="2733992" y="3184200"/>
            <a:ext cx="1912620" cy="2304000"/>
          </a:xfrm>
          <a:prstGeom prst="bentConnector3">
            <a:avLst>
              <a:gd name="adj1" fmla="val 75498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/>
          <p:cNvCxnSpPr>
            <a:cxnSpLocks/>
          </p:cNvCxnSpPr>
          <p:nvPr/>
        </p:nvCxnSpPr>
        <p:spPr>
          <a:xfrm rot="10800000" flipV="1">
            <a:off x="6538440" y="3184671"/>
            <a:ext cx="2043586" cy="2736000"/>
          </a:xfrm>
          <a:prstGeom prst="bentConnector3">
            <a:avLst>
              <a:gd name="adj1" fmla="val 24831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627812" y="4747835"/>
            <a:ext cx="3236999" cy="1055608"/>
          </a:xfrm>
          <a:prstGeom prst="wedgeRoundRectCallout">
            <a:avLst>
              <a:gd name="adj1" fmla="val 75446"/>
              <a:gd name="adj2" fmla="val -2320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Additional data</a:t>
            </a:r>
          </a:p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mapping table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295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product name and stock quantity in a new DTO object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Mapping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5212" y="2438400"/>
            <a:ext cx="100584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product = context.Products.FirstOrDefault();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productDto = new ProductDTO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Name = product.Name,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StockQty = product.ProductStocks.Sum(ps =&gt; ps.Quantity)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256212" y="4856706"/>
            <a:ext cx="3810000" cy="1055608"/>
          </a:xfrm>
          <a:prstGeom prst="wedgeRoundRectCallout">
            <a:avLst>
              <a:gd name="adj1" fmla="val -41459"/>
              <a:gd name="adj2" fmla="val -791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Aggregate information from mapping table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218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AutoMapper</a:t>
            </a:r>
            <a:r>
              <a:rPr lang="en-US" dirty="0"/>
              <a:t> Library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Automatic Translation of Domain Objects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719" y="2895600"/>
            <a:ext cx="8957388" cy="914398"/>
          </a:xfrm>
          <a:prstGeom prst="rect">
            <a:avLst/>
          </a:prstGeom>
          <a:effectLst>
            <a:glow rad="254000">
              <a:schemeClr val="tx1">
                <a:alpha val="60000"/>
              </a:schemeClr>
            </a:glow>
            <a:reflection blurRad="6350" stA="50000" endA="300" endPos="5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17582757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11418</TotalTime>
  <Words>826</Words>
  <Application>Microsoft Office PowerPoint</Application>
  <PresentationFormat>Custom</PresentationFormat>
  <Paragraphs>188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Consolas</vt:lpstr>
      <vt:lpstr>Wingdings</vt:lpstr>
      <vt:lpstr>Wingdings 2</vt:lpstr>
      <vt:lpstr>SoftUni 16x9</vt:lpstr>
      <vt:lpstr>Data Transfer Objects</vt:lpstr>
      <vt:lpstr>Table of Contents</vt:lpstr>
      <vt:lpstr>Questions</vt:lpstr>
      <vt:lpstr>Data Transfer Objects</vt:lpstr>
      <vt:lpstr>What is a Data Transfer Object?</vt:lpstr>
      <vt:lpstr>DTO Usage Scenarios</vt:lpstr>
      <vt:lpstr>Manual Mapping</vt:lpstr>
      <vt:lpstr>Manual Mapping (2)</vt:lpstr>
      <vt:lpstr>AutoMapper Library</vt:lpstr>
      <vt:lpstr>What is AutoMapper?</vt:lpstr>
      <vt:lpstr>Initialization and Configuration</vt:lpstr>
      <vt:lpstr>Multiple Mappings</vt:lpstr>
      <vt:lpstr>Custom Member Mapping</vt:lpstr>
      <vt:lpstr>Collection Mapping</vt:lpstr>
      <vt:lpstr>Flattening Complex Objects</vt:lpstr>
      <vt:lpstr>Inheritance Mapping</vt:lpstr>
      <vt:lpstr>Summary</vt:lpstr>
      <vt:lpstr>Data Transfer Objects</vt:lpstr>
      <vt:lpstr>License</vt:lpstr>
      <vt:lpstr>Free Trainings @ Software University</vt:lpstr>
    </vt:vector>
  </TitlesOfParts>
  <Manager/>
  <Company>Software University (SoftUni)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Databases, SQL, programming, SoftUni, Software University, programming, software development, software engineering, course, database systems</cp:keywords>
  <dc:description>Software University Foundation - http://softuni.org</dc:description>
  <cp:lastModifiedBy>Georgi</cp:lastModifiedBy>
  <cp:revision>252</cp:revision>
  <dcterms:created xsi:type="dcterms:W3CDTF">2014-01-02T17:00:34Z</dcterms:created>
  <dcterms:modified xsi:type="dcterms:W3CDTF">2017-03-23T13:08:26Z</dcterms:modified>
  <cp:category>db;databases;sql;programming;computer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