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59" r:id="rId4"/>
    <p:sldId id="273" r:id="rId5"/>
    <p:sldId id="283" r:id="rId6"/>
    <p:sldId id="274" r:id="rId7"/>
    <p:sldId id="275" r:id="rId8"/>
    <p:sldId id="284" r:id="rId9"/>
    <p:sldId id="258" r:id="rId10"/>
    <p:sldId id="260" r:id="rId11"/>
    <p:sldId id="261" r:id="rId12"/>
    <p:sldId id="290" r:id="rId13"/>
    <p:sldId id="291" r:id="rId14"/>
    <p:sldId id="265" r:id="rId15"/>
    <p:sldId id="263" r:id="rId16"/>
    <p:sldId id="264" r:id="rId17"/>
    <p:sldId id="292" r:id="rId18"/>
    <p:sldId id="262" r:id="rId19"/>
    <p:sldId id="285" r:id="rId20"/>
    <p:sldId id="282" r:id="rId21"/>
    <p:sldId id="281" r:id="rId22"/>
    <p:sldId id="286" r:id="rId23"/>
    <p:sldId id="287" r:id="rId24"/>
    <p:sldId id="288" r:id="rId25"/>
    <p:sldId id="289" r:id="rId26"/>
    <p:sldId id="269" r:id="rId27"/>
    <p:sldId id="294" r:id="rId28"/>
    <p:sldId id="297" r:id="rId29"/>
    <p:sldId id="29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A2ED3B9-0607-422D-8AB6-F0628C376FC1}" type="presOf" srcId="{F380FDE7-EFA6-4059-9845-CE6EDA216FE6}" destId="{0D8A5709-CD44-4C5A-A6B5-4D06C6C74647}" srcOrd="0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Skala: Auftretenswahrscheinlichkeit 1-10</a:t>
            </a:r>
          </a:p>
          <a:p>
            <a:r>
              <a:rPr lang="de-DE" dirty="0"/>
              <a:t>            Gefährdungsgrad 1-3</a:t>
            </a:r>
          </a:p>
          <a:p>
            <a:r>
              <a:rPr lang="de-DE" dirty="0"/>
              <a:t>Risiko A: 21 - 30</a:t>
            </a:r>
          </a:p>
          <a:p>
            <a:r>
              <a:rPr lang="de-DE" dirty="0"/>
              <a:t>Risiko B: 11- 20</a:t>
            </a:r>
          </a:p>
          <a:p>
            <a:r>
              <a:rPr lang="de-DE" dirty="0"/>
              <a:t>Risiko C: 0 - 10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9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Skala: Auftretenswahrscheinlichkeit 1-10</a:t>
            </a:r>
          </a:p>
          <a:p>
            <a:r>
              <a:rPr lang="de-DE" dirty="0"/>
              <a:t>            Gefährdungsgrad 1-3</a:t>
            </a:r>
          </a:p>
          <a:p>
            <a:r>
              <a:rPr lang="de-DE" dirty="0"/>
              <a:t>Risiko A: 21 - 30</a:t>
            </a:r>
          </a:p>
          <a:p>
            <a:r>
              <a:rPr lang="de-DE" dirty="0"/>
              <a:t>Risiko B: 11- 20</a:t>
            </a:r>
          </a:p>
          <a:p>
            <a:r>
              <a:rPr lang="de-DE" dirty="0"/>
              <a:t>Risiko C: 0 - 10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1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.jp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1.jp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21.xml"/><Relationship Id="rId7" Type="http://schemas.openxmlformats.org/officeDocument/2006/relationships/image" Target="../media/image1.jp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1.jp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1.jp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.jp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1.jp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1.jpg"/><Relationship Id="rId12" Type="http://schemas.openxmlformats.org/officeDocument/2006/relationships/image" Target="../media/image16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6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1.jpg"/><Relationship Id="rId12" Type="http://schemas.openxmlformats.org/officeDocument/2006/relationships/image" Target="../media/image2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27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r>
              <a:rPr lang="de-DE" dirty="0"/>
              <a:t>Projektpräsentation VoIP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sz="1700" dirty="0"/>
              <a:t>Sebastian </a:t>
            </a:r>
            <a:r>
              <a:rPr lang="de-DE" sz="1700" dirty="0" err="1"/>
              <a:t>Dickgreber</a:t>
            </a:r>
            <a:r>
              <a:rPr lang="de-DE" sz="1700" dirty="0"/>
              <a:t>, Andreas Fuchs, Alexander Fricke, Tim </a:t>
            </a:r>
            <a:r>
              <a:rPr lang="de-DE" sz="1700" dirty="0" err="1"/>
              <a:t>Woll</a:t>
            </a:r>
            <a:r>
              <a:rPr lang="de-DE" sz="1700" dirty="0"/>
              <a:t>, Alica Koch</a:t>
            </a:r>
            <a:br>
              <a:rPr lang="de-DE" sz="1700" dirty="0"/>
            </a:br>
            <a:br>
              <a:rPr lang="de-DE" sz="1700" dirty="0"/>
            </a:br>
            <a:r>
              <a:rPr lang="de-DE" sz="1700" dirty="0"/>
              <a:t>fis6b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24275229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Definitionsphase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Durchführungsphase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618" y="1709870"/>
            <a:ext cx="9539932" cy="364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Nach unten gekrümmter Pfeil 10"/>
          <p:cNvSpPr/>
          <p:nvPr/>
        </p:nvSpPr>
        <p:spPr>
          <a:xfrm rot="18401080">
            <a:off x="213010" y="1548528"/>
            <a:ext cx="2298613" cy="991231"/>
          </a:xfrm>
          <a:prstGeom prst="curvedDownArrow">
            <a:avLst>
              <a:gd name="adj1" fmla="val 17186"/>
              <a:gd name="adj2" fmla="val 50000"/>
              <a:gd name="adj3" fmla="val 58855"/>
            </a:avLst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3705712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252665" y="1916265"/>
          <a:ext cx="9005176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Auftrittswahrschein-</a:t>
                      </a:r>
                      <a:r>
                        <a:rPr lang="de-DE" sz="1400" dirty="0" err="1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Gefährdungs-grad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  <a:r>
                        <a:rPr lang="de-DE" sz="1400" baseline="0" dirty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 der Projektfertigstellung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Geringer Arbeitsverlust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958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11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52126790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252665" y="1916265"/>
          <a:ext cx="11802900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  <a:gridCol w="2797724">
                  <a:extLst>
                    <a:ext uri="{9D8B030D-6E8A-4147-A177-3AD203B41FA5}">
                      <a16:colId xmlns:a16="http://schemas.microsoft.com/office/drawing/2014/main" val="3354195069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Auftrittswahrschein-</a:t>
                      </a:r>
                      <a:r>
                        <a:rPr lang="de-DE" sz="1400" dirty="0" err="1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Gefährdungs-grad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  <a:r>
                        <a:rPr lang="de-DE" sz="1400" baseline="0" dirty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 der Projektfertigstellung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Stellvertreter bestimmen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Handynummer von Kunden bekommen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Geringer Arbeitsverlust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Laptops nutzen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Hardware redundant</a:t>
                      </a:r>
                      <a:r>
                        <a:rPr lang="de-DE" sz="1400" baseline="0" dirty="0"/>
                        <a:t> beschaffen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Pflichtenheft</a:t>
                      </a:r>
                      <a:r>
                        <a:rPr lang="de-DE" sz="1400" baseline="0" dirty="0"/>
                        <a:t> unterzeichnen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7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8210521" y="1737359"/>
            <a:ext cx="3173931" cy="45310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Lizensiert pro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Mittlerer Einarbeitungsaufwand</a:t>
            </a:r>
          </a:p>
        </p:txBody>
      </p:sp>
      <p:sp>
        <p:nvSpPr>
          <p:cNvPr id="26" name="Ellipse 25"/>
          <p:cNvSpPr/>
          <p:nvPr/>
        </p:nvSpPr>
        <p:spPr>
          <a:xfrm>
            <a:off x="8978014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01358" y="1737358"/>
            <a:ext cx="3173931" cy="45310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Hoher Einarbeitungsaufwand</a:t>
            </a:r>
          </a:p>
        </p:txBody>
      </p:sp>
      <p:sp>
        <p:nvSpPr>
          <p:cNvPr id="19" name="Ellipse 18"/>
          <p:cNvSpPr/>
          <p:nvPr/>
        </p:nvSpPr>
        <p:spPr>
          <a:xfrm>
            <a:off x="5307008" y="1790800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097280" y="1737360"/>
            <a:ext cx="3173931" cy="4531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Lizensiert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Geringer Einarbeitungsaufwand</a:t>
            </a: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40234453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Produktanalyse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251171" y="1973969"/>
            <a:ext cx="1092629" cy="8194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361" y="2032831"/>
            <a:ext cx="1115923" cy="65753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774203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958" y="2073542"/>
            <a:ext cx="1391433" cy="5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1" grpId="0" animBg="1"/>
      <p:bldP spid="19" grpId="0" animBg="1"/>
      <p:bldP spid="20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7163688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120316" y="3145676"/>
          <a:ext cx="1193524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Gewichtungsfaktor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/>
                        <a:t>Konfigurationsaufwand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Übertragungsqualität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49469" y="5064369"/>
            <a:ext cx="1987062" cy="316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68017578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120316" y="3145676"/>
          <a:ext cx="11935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Gewichtungsfaktor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/>
                        <a:t>Konfigurationsaufwand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Übertragungsqualität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Summe/100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6,3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7761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11" name="Nach oben gekrümmter Pfeil 10"/>
          <p:cNvSpPr/>
          <p:nvPr/>
        </p:nvSpPr>
        <p:spPr>
          <a:xfrm rot="12763614">
            <a:off x="5312286" y="5690144"/>
            <a:ext cx="564908" cy="277780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758275213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Projektkosten (1)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3162138" y="2697563"/>
          <a:ext cx="6738320" cy="248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67">
                  <a:extLst>
                    <a:ext uri="{9D8B030D-6E8A-4147-A177-3AD203B41FA5}">
                      <a16:colId xmlns:a16="http://schemas.microsoft.com/office/drawing/2014/main" val="3222950880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4138516600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3253719865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1279532686"/>
                    </a:ext>
                  </a:extLst>
                </a:gridCol>
              </a:tblGrid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9231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Azubi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56125"/>
                  </a:ext>
                </a:extLst>
              </a:tr>
              <a:tr h="914091">
                <a:tc>
                  <a:txBody>
                    <a:bodyPr/>
                    <a:lstStyle/>
                    <a:p>
                      <a:r>
                        <a:rPr lang="de-DE" dirty="0"/>
                        <a:t>Externer 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070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4350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1059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AEE336-2E4A-4986-814D-49E0A4DF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55FDDE-83E7-4F4D-9D86-008242433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E88509-5E8E-40D4-A9CE-FEAB406BB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AAE21-34E7-4518-AF7B-9E7BCD4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88832182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Projektkosten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C2A46F34-1B99-4680-82FF-BEB94669E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209694" y="2152186"/>
            <a:ext cx="9772613" cy="36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Soll / Ist Zeitvergleich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1AC8F467-4784-4D75-A14C-A5E3BFB5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672" y="1964091"/>
            <a:ext cx="8220656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225731089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8743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340DBD-B143-486A-8EBA-52EF461E2A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70717F-7452-4DB9-BC8D-4AD75568A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7" name="Titel 29">
            <a:extLst>
              <a:ext uri="{FF2B5EF4-FFF2-40B4-BE49-F238E27FC236}">
                <a16:creationId xmlns:a16="http://schemas.microsoft.com/office/drawing/2014/main" id="{F0FF80ED-2A34-430C-B184-59A501488AC6}"/>
              </a:ext>
            </a:extLst>
          </p:cNvPr>
          <p:cNvSpPr>
            <a:spLocks noGrp="1"/>
          </p:cNvSpPr>
          <p:nvPr/>
        </p:nvSpPr>
        <p:spPr>
          <a:xfrm>
            <a:off x="1066800" y="63775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8" name="Inhaltsplatzhalter 30">
            <a:extLst>
              <a:ext uri="{FF2B5EF4-FFF2-40B4-BE49-F238E27FC236}">
                <a16:creationId xmlns:a16="http://schemas.microsoft.com/office/drawing/2014/main" id="{1B05525B-1199-4C25-BFA4-0F9359097E92}"/>
              </a:ext>
            </a:extLst>
          </p:cNvPr>
          <p:cNvSpPr>
            <a:spLocks noGrp="1"/>
          </p:cNvSpPr>
          <p:nvPr/>
        </p:nvSpPr>
        <p:spPr>
          <a:xfrm>
            <a:off x="1066800" y="219688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C47E3A79-C312-4F07-A472-5A789AFA5CD7}"/>
              </a:ext>
            </a:extLst>
          </p:cNvPr>
          <p:cNvSpPr/>
          <p:nvPr/>
        </p:nvSpPr>
        <p:spPr>
          <a:xfrm>
            <a:off x="1741906" y="1590754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2870E0D7-DFE8-4FDD-96E2-5A8CAB696413}"/>
              </a:ext>
            </a:extLst>
          </p:cNvPr>
          <p:cNvSpPr/>
          <p:nvPr/>
        </p:nvSpPr>
        <p:spPr>
          <a:xfrm>
            <a:off x="2149196" y="2969387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722CA7DC-7555-42B6-BBA9-E75364F4693D}"/>
              </a:ext>
            </a:extLst>
          </p:cNvPr>
          <p:cNvSpPr/>
          <p:nvPr/>
        </p:nvSpPr>
        <p:spPr>
          <a:xfrm>
            <a:off x="1821449" y="4043855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6043286F-F5DB-459E-825B-4FC3A4836876}"/>
              </a:ext>
            </a:extLst>
          </p:cNvPr>
          <p:cNvSpPr/>
          <p:nvPr/>
        </p:nvSpPr>
        <p:spPr>
          <a:xfrm>
            <a:off x="1191491" y="104001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6B7DE41-2F94-48B4-BC0E-F0D079E4B9F2}"/>
              </a:ext>
            </a:extLst>
          </p:cNvPr>
          <p:cNvSpPr/>
          <p:nvPr/>
        </p:nvSpPr>
        <p:spPr>
          <a:xfrm>
            <a:off x="1704548" y="2273437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91C058C-E388-45E5-9C86-47F6D52D2B88}"/>
              </a:ext>
            </a:extLst>
          </p:cNvPr>
          <p:cNvSpPr/>
          <p:nvPr/>
        </p:nvSpPr>
        <p:spPr>
          <a:xfrm>
            <a:off x="1704548" y="3506865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8933572A-696F-4C3C-AA47-B5CD933B10C9}"/>
              </a:ext>
            </a:extLst>
          </p:cNvPr>
          <p:cNvSpPr/>
          <p:nvPr/>
        </p:nvSpPr>
        <p:spPr>
          <a:xfrm>
            <a:off x="1191491" y="4740291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6" name="Oval 59">
            <a:extLst>
              <a:ext uri="{FF2B5EF4-FFF2-40B4-BE49-F238E27FC236}">
                <a16:creationId xmlns:a16="http://schemas.microsoft.com/office/drawing/2014/main" id="{795EC976-0725-4CBC-AEBC-CCD1D88B1083}"/>
              </a:ext>
            </a:extLst>
          </p:cNvPr>
          <p:cNvSpPr/>
          <p:nvPr/>
        </p:nvSpPr>
        <p:spPr>
          <a:xfrm>
            <a:off x="1331031" y="118046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7" name="Oval 60">
            <a:extLst>
              <a:ext uri="{FF2B5EF4-FFF2-40B4-BE49-F238E27FC236}">
                <a16:creationId xmlns:a16="http://schemas.microsoft.com/office/drawing/2014/main" id="{3790F273-07BE-4392-85F5-E646C1EA1CB1}"/>
              </a:ext>
            </a:extLst>
          </p:cNvPr>
          <p:cNvSpPr/>
          <p:nvPr/>
        </p:nvSpPr>
        <p:spPr>
          <a:xfrm>
            <a:off x="1863247" y="2411191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8" name="Oval 61">
            <a:extLst>
              <a:ext uri="{FF2B5EF4-FFF2-40B4-BE49-F238E27FC236}">
                <a16:creationId xmlns:a16="http://schemas.microsoft.com/office/drawing/2014/main" id="{24EE4589-E404-42D9-BD5A-71B892C90EA5}"/>
              </a:ext>
            </a:extLst>
          </p:cNvPr>
          <p:cNvSpPr/>
          <p:nvPr/>
        </p:nvSpPr>
        <p:spPr>
          <a:xfrm>
            <a:off x="1843319" y="3631658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9" name="Oval 62">
            <a:extLst>
              <a:ext uri="{FF2B5EF4-FFF2-40B4-BE49-F238E27FC236}">
                <a16:creationId xmlns:a16="http://schemas.microsoft.com/office/drawing/2014/main" id="{6A3033E8-4E06-436B-AD40-87814A767BCA}"/>
              </a:ext>
            </a:extLst>
          </p:cNvPr>
          <p:cNvSpPr/>
          <p:nvPr/>
        </p:nvSpPr>
        <p:spPr>
          <a:xfrm>
            <a:off x="1318073" y="4869418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0" name="Shape 2554">
            <a:extLst>
              <a:ext uri="{FF2B5EF4-FFF2-40B4-BE49-F238E27FC236}">
                <a16:creationId xmlns:a16="http://schemas.microsoft.com/office/drawing/2014/main" id="{DC9B4300-F67A-43B9-8346-5C71430CFC3C}"/>
              </a:ext>
            </a:extLst>
          </p:cNvPr>
          <p:cNvSpPr/>
          <p:nvPr/>
        </p:nvSpPr>
        <p:spPr>
          <a:xfrm>
            <a:off x="1429609" y="5002425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>
            <a:extLst>
              <a:ext uri="{FF2B5EF4-FFF2-40B4-BE49-F238E27FC236}">
                <a16:creationId xmlns:a16="http://schemas.microsoft.com/office/drawing/2014/main" id="{9E041BEA-7839-4A42-952F-08548083695D}"/>
              </a:ext>
            </a:extLst>
          </p:cNvPr>
          <p:cNvSpPr/>
          <p:nvPr/>
        </p:nvSpPr>
        <p:spPr>
          <a:xfrm>
            <a:off x="1502705" y="1338304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>
            <a:extLst>
              <a:ext uri="{FF2B5EF4-FFF2-40B4-BE49-F238E27FC236}">
                <a16:creationId xmlns:a16="http://schemas.microsoft.com/office/drawing/2014/main" id="{FF075CC2-5C96-41E7-B11D-24E11CAD5EDA}"/>
              </a:ext>
            </a:extLst>
          </p:cNvPr>
          <p:cNvSpPr/>
          <p:nvPr/>
        </p:nvSpPr>
        <p:spPr>
          <a:xfrm>
            <a:off x="1976490" y="2540793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>
            <a:extLst>
              <a:ext uri="{FF2B5EF4-FFF2-40B4-BE49-F238E27FC236}">
                <a16:creationId xmlns:a16="http://schemas.microsoft.com/office/drawing/2014/main" id="{E8866D32-67DA-42D7-98B9-26DEAA566B2C}"/>
              </a:ext>
            </a:extLst>
          </p:cNvPr>
          <p:cNvSpPr/>
          <p:nvPr/>
        </p:nvSpPr>
        <p:spPr>
          <a:xfrm>
            <a:off x="2001027" y="3834929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4" name="Textfeld 21">
            <a:extLst>
              <a:ext uri="{FF2B5EF4-FFF2-40B4-BE49-F238E27FC236}">
                <a16:creationId xmlns:a16="http://schemas.microsoft.com/office/drawing/2014/main" id="{6436C5E6-2708-4D9B-8182-DF11FF3CEC56}"/>
              </a:ext>
            </a:extLst>
          </p:cNvPr>
          <p:cNvSpPr txBox="1"/>
          <p:nvPr/>
        </p:nvSpPr>
        <p:spPr>
          <a:xfrm>
            <a:off x="2435095" y="1043049"/>
            <a:ext cx="26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PROJEKTDEFINITION</a:t>
            </a:r>
          </a:p>
        </p:txBody>
      </p:sp>
      <p:sp>
        <p:nvSpPr>
          <p:cNvPr id="25" name="Textfeld 22">
            <a:extLst>
              <a:ext uri="{FF2B5EF4-FFF2-40B4-BE49-F238E27FC236}">
                <a16:creationId xmlns:a16="http://schemas.microsoft.com/office/drawing/2014/main" id="{EFB1E745-FEE1-4D97-9DD7-20CC3DD59599}"/>
              </a:ext>
            </a:extLst>
          </p:cNvPr>
          <p:cNvSpPr txBox="1"/>
          <p:nvPr/>
        </p:nvSpPr>
        <p:spPr>
          <a:xfrm>
            <a:off x="2969514" y="2273437"/>
            <a:ext cx="24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PROJEKTPLANUNG</a:t>
            </a:r>
          </a:p>
        </p:txBody>
      </p:sp>
      <p:sp>
        <p:nvSpPr>
          <p:cNvPr id="26" name="Textfeld 23">
            <a:extLst>
              <a:ext uri="{FF2B5EF4-FFF2-40B4-BE49-F238E27FC236}">
                <a16:creationId xmlns:a16="http://schemas.microsoft.com/office/drawing/2014/main" id="{B8CC4676-4220-4F87-9563-A3A114ABD6B1}"/>
              </a:ext>
            </a:extLst>
          </p:cNvPr>
          <p:cNvSpPr txBox="1"/>
          <p:nvPr/>
        </p:nvSpPr>
        <p:spPr>
          <a:xfrm>
            <a:off x="2969514" y="3505135"/>
            <a:ext cx="336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PROJEKTDURCHFÜHRUNG</a:t>
            </a:r>
          </a:p>
        </p:txBody>
      </p:sp>
      <p:sp>
        <p:nvSpPr>
          <p:cNvPr id="27" name="Textfeld 24">
            <a:extLst>
              <a:ext uri="{FF2B5EF4-FFF2-40B4-BE49-F238E27FC236}">
                <a16:creationId xmlns:a16="http://schemas.microsoft.com/office/drawing/2014/main" id="{8BCD7966-77DC-44B0-9314-71A2D1C27028}"/>
              </a:ext>
            </a:extLst>
          </p:cNvPr>
          <p:cNvSpPr txBox="1"/>
          <p:nvPr/>
        </p:nvSpPr>
        <p:spPr>
          <a:xfrm>
            <a:off x="2435095" y="4736833"/>
            <a:ext cx="260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PROJEKTABSCHLUSS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FE8B5D0-1A6E-4D9A-A969-47546E763A7F}"/>
              </a:ext>
            </a:extLst>
          </p:cNvPr>
          <p:cNvSpPr/>
          <p:nvPr/>
        </p:nvSpPr>
        <p:spPr>
          <a:xfrm>
            <a:off x="2435095" y="1364159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–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06A952-C933-45BB-B328-01F4CF7415C8}"/>
              </a:ext>
            </a:extLst>
          </p:cNvPr>
          <p:cNvSpPr/>
          <p:nvPr/>
        </p:nvSpPr>
        <p:spPr>
          <a:xfrm>
            <a:off x="2969514" y="2583378"/>
            <a:ext cx="45429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–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1F94CB-8F65-4B50-92EB-3C51DC15CAE7}"/>
              </a:ext>
            </a:extLst>
          </p:cNvPr>
          <p:cNvSpPr/>
          <p:nvPr/>
        </p:nvSpPr>
        <p:spPr>
          <a:xfrm>
            <a:off x="2987429" y="3802597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Produktvorstellung</a:t>
            </a:r>
            <a:r>
              <a:rPr lang="en-US" dirty="0"/>
              <a:t> – </a:t>
            </a:r>
            <a:r>
              <a:rPr lang="en-US" dirty="0" err="1"/>
              <a:t>Betriebssystem</a:t>
            </a:r>
            <a:r>
              <a:rPr lang="en-US" dirty="0"/>
              <a:t> – Installation –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66C12E2-8ABE-47B6-BC0B-C9095C030FE3}"/>
              </a:ext>
            </a:extLst>
          </p:cNvPr>
          <p:cNvSpPr/>
          <p:nvPr/>
        </p:nvSpPr>
        <p:spPr>
          <a:xfrm>
            <a:off x="2438154" y="5043982"/>
            <a:ext cx="456851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Wirtschaftlichkeits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–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785" cy="1450757"/>
          </a:xfrm>
        </p:spPr>
        <p:txBody>
          <a:bodyPr>
            <a:normAutofit/>
          </a:bodyPr>
          <a:lstStyle/>
          <a:p>
            <a:r>
              <a:rPr lang="de-DE" sz="4000" dirty="0"/>
              <a:t>Soll / Ist Zeitvergleich Planung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20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4" name="table">
            <a:extLst>
              <a:ext uri="{FF2B5EF4-FFF2-40B4-BE49-F238E27FC236}">
                <a16:creationId xmlns:a16="http://schemas.microsoft.com/office/drawing/2014/main" id="{CE6D0656-F78F-48FD-8CED-5E824CFE6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94" y="1964091"/>
            <a:ext cx="9772613" cy="38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Qualitätssicherung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Qualitätssicherung mit Soll/ Ist Vergleich  der Funktionalität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Testergebnisse aus der Testphase analysiert</a:t>
            </a:r>
            <a:br>
              <a:rPr lang="de-DE" dirty="0"/>
            </a:br>
            <a:r>
              <a:rPr lang="de-DE" dirty="0"/>
              <a:t>   (Testfallkatalog)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Testfallprotokoll bei der Übergabe an den Auftraggeber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5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 (Ausschnitt)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92672A85-89ED-48DA-B9DE-FC6EC6282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011" y="1853839"/>
            <a:ext cx="7285978" cy="41075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28102A-AFE4-4036-91F2-E842F031D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4941647"/>
            <a:ext cx="688859" cy="676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F46D57C-CA5B-45C6-AD9F-CEEED63698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4035093"/>
            <a:ext cx="688859" cy="6769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DC20D78-6BF2-43ED-97FA-DC68FDF82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3128539"/>
            <a:ext cx="688859" cy="6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Anmerkungen Testfallkatalog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EBDF7B-1BDC-4F0E-AA11-41F7BAFA5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" y="2823241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785" cy="1450757"/>
          </a:xfrm>
        </p:spPr>
        <p:txBody>
          <a:bodyPr>
            <a:normAutofit/>
          </a:bodyPr>
          <a:lstStyle/>
          <a:p>
            <a:r>
              <a:rPr lang="de-DE" sz="4000" dirty="0"/>
              <a:t>Anmerkungen Testfallkatalog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DB71EE-E5CB-4FDA-9FBB-CDBA57283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38" y="2057285"/>
            <a:ext cx="5386666" cy="20000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4C0A50-C59C-476A-97E3-CEE9A6FB7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38" y="4377300"/>
            <a:ext cx="6364716" cy="148668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CC01DEE-4A72-4D59-8D02-4775C169DBCB}"/>
              </a:ext>
            </a:extLst>
          </p:cNvPr>
          <p:cNvSpPr txBox="1"/>
          <p:nvPr/>
        </p:nvSpPr>
        <p:spPr>
          <a:xfrm>
            <a:off x="401444" y="2263698"/>
            <a:ext cx="289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Ping Log zum 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BCB609-0AF0-47E3-AF6C-8804E9930774}"/>
              </a:ext>
            </a:extLst>
          </p:cNvPr>
          <p:cNvSpPr txBox="1"/>
          <p:nvPr/>
        </p:nvSpPr>
        <p:spPr>
          <a:xfrm>
            <a:off x="401443" y="4920585"/>
            <a:ext cx="289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Ping Log vom Server</a:t>
            </a:r>
          </a:p>
        </p:txBody>
      </p:sp>
    </p:spTree>
    <p:extLst>
      <p:ext uri="{BB962C8B-B14F-4D97-AF65-F5344CB8AC3E}">
        <p14:creationId xmlns:p14="http://schemas.microsoft.com/office/powerpoint/2010/main" val="85873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Übergabe (Auszug aus dem Testfallprotokoll)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Mit Kunden bei der </a:t>
            </a:r>
            <a:br>
              <a:rPr lang="de-DE" dirty="0"/>
            </a:br>
            <a:r>
              <a:rPr lang="de-DE" dirty="0"/>
              <a:t>  Abnahme durchgegangen.   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3F59E405-938D-4795-9E74-5F4C3EFA7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318861" y="1845734"/>
            <a:ext cx="8672632" cy="27174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ACBD95-F129-4078-99E2-DE8991385E90}"/>
              </a:ext>
            </a:extLst>
          </p:cNvPr>
          <p:cNvSpPr txBox="1"/>
          <p:nvPr/>
        </p:nvSpPr>
        <p:spPr>
          <a:xfrm>
            <a:off x="4229330" y="4671573"/>
            <a:ext cx="899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Testfall 3: Interner Anruf zwischen zwei mobilen Endgeräten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3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37756890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gewählte Produkt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90037DCE-6EC1-466C-B632-2CEDE362A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913" y="2667000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6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Installation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CD841CE-5E77-4500-9718-44231A248FE9}"/>
              </a:ext>
            </a:extLst>
          </p:cNvPr>
          <p:cNvGrpSpPr/>
          <p:nvPr/>
        </p:nvGrpSpPr>
        <p:grpSpPr>
          <a:xfrm>
            <a:off x="5663113" y="3015163"/>
            <a:ext cx="842251" cy="842251"/>
            <a:chOff x="6234" y="945825"/>
            <a:chExt cx="842251" cy="842251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14944E8-0B68-4512-91C5-E0E0D818F83F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lipse 4">
              <a:extLst>
                <a:ext uri="{FF2B5EF4-FFF2-40B4-BE49-F238E27FC236}">
                  <a16:creationId xmlns:a16="http://schemas.microsoft.com/office/drawing/2014/main" id="{4C58A2E4-FD7D-4128-93B9-7ED0F133BD52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C03C5D-B735-4664-99D0-5C8CC222D7C9}"/>
              </a:ext>
            </a:extLst>
          </p:cNvPr>
          <p:cNvGrpSpPr/>
          <p:nvPr/>
        </p:nvGrpSpPr>
        <p:grpSpPr>
          <a:xfrm>
            <a:off x="4142773" y="3015163"/>
            <a:ext cx="842251" cy="842251"/>
            <a:chOff x="6234" y="945825"/>
            <a:chExt cx="842251" cy="84225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9E13E84-CC08-4A6A-9333-E6AE770D8AC4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lipse 4">
              <a:extLst>
                <a:ext uri="{FF2B5EF4-FFF2-40B4-BE49-F238E27FC236}">
                  <a16:creationId xmlns:a16="http://schemas.microsoft.com/office/drawing/2014/main" id="{4D93AB51-716C-4733-B055-CBE9C83EEA2C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57C9E46-46DB-4E5E-975C-FA78A8110FBF}"/>
              </a:ext>
            </a:extLst>
          </p:cNvPr>
          <p:cNvGrpSpPr/>
          <p:nvPr/>
        </p:nvGrpSpPr>
        <p:grpSpPr>
          <a:xfrm>
            <a:off x="2622433" y="3007873"/>
            <a:ext cx="842251" cy="842251"/>
            <a:chOff x="6234" y="945825"/>
            <a:chExt cx="842251" cy="842251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6E3F356-FB9A-45A0-923A-BF7DCFDB85CE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lipse 4">
              <a:extLst>
                <a:ext uri="{FF2B5EF4-FFF2-40B4-BE49-F238E27FC236}">
                  <a16:creationId xmlns:a16="http://schemas.microsoft.com/office/drawing/2014/main" id="{54D05EB6-322B-454A-A658-CD6239DAE6B6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2C824D8-6ACC-4750-ACF7-56EDEF481CA7}"/>
              </a:ext>
            </a:extLst>
          </p:cNvPr>
          <p:cNvGrpSpPr/>
          <p:nvPr/>
        </p:nvGrpSpPr>
        <p:grpSpPr>
          <a:xfrm>
            <a:off x="1102093" y="3007874"/>
            <a:ext cx="842251" cy="842251"/>
            <a:chOff x="6234" y="945825"/>
            <a:chExt cx="842251" cy="84225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7B843B7-09B6-4BA2-AA2B-626050EC1E1D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lipse 4">
              <a:extLst>
                <a:ext uri="{FF2B5EF4-FFF2-40B4-BE49-F238E27FC236}">
                  <a16:creationId xmlns:a16="http://schemas.microsoft.com/office/drawing/2014/main" id="{29B5E4D4-21C9-4691-A441-7A1F7E8B68DB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392D8F3-09FA-4E64-9561-8D6A1AD6EDC7}"/>
              </a:ext>
            </a:extLst>
          </p:cNvPr>
          <p:cNvGrpSpPr/>
          <p:nvPr/>
        </p:nvGrpSpPr>
        <p:grpSpPr>
          <a:xfrm>
            <a:off x="7188266" y="3007873"/>
            <a:ext cx="842251" cy="842251"/>
            <a:chOff x="6234" y="945825"/>
            <a:chExt cx="842251" cy="84225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1B24B26-1094-4AD3-9DD5-969A6A8400D8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lipse 4">
              <a:extLst>
                <a:ext uri="{FF2B5EF4-FFF2-40B4-BE49-F238E27FC236}">
                  <a16:creationId xmlns:a16="http://schemas.microsoft.com/office/drawing/2014/main" id="{1682FCAB-3957-4F91-91AD-319EFF3F1CCC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B0E190-7DF8-4DB6-8F12-1FDC11A5EDA5}"/>
              </a:ext>
            </a:extLst>
          </p:cNvPr>
          <p:cNvGrpSpPr/>
          <p:nvPr/>
        </p:nvGrpSpPr>
        <p:grpSpPr>
          <a:xfrm>
            <a:off x="5107903" y="3173658"/>
            <a:ext cx="488505" cy="488505"/>
            <a:chOff x="916877" y="1122698"/>
            <a:chExt cx="488505" cy="488505"/>
          </a:xfrm>
        </p:grpSpPr>
        <p:sp>
          <p:nvSpPr>
            <p:cNvPr id="25" name="Additionszeichen 24">
              <a:extLst>
                <a:ext uri="{FF2B5EF4-FFF2-40B4-BE49-F238E27FC236}">
                  <a16:creationId xmlns:a16="http://schemas.microsoft.com/office/drawing/2014/main" id="{9CAE7903-32BC-4E84-9F4E-0C1026E4AF48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dditionszeichen 4">
              <a:extLst>
                <a:ext uri="{FF2B5EF4-FFF2-40B4-BE49-F238E27FC236}">
                  <a16:creationId xmlns:a16="http://schemas.microsoft.com/office/drawing/2014/main" id="{3AD1AE57-F3DA-43A7-84C9-59EAE7166243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C2F3E3-8F59-43B8-9833-FBF7D6FEE365}"/>
              </a:ext>
            </a:extLst>
          </p:cNvPr>
          <p:cNvGrpSpPr/>
          <p:nvPr/>
        </p:nvGrpSpPr>
        <p:grpSpPr>
          <a:xfrm>
            <a:off x="3530923" y="3168084"/>
            <a:ext cx="488505" cy="488505"/>
            <a:chOff x="916877" y="1122698"/>
            <a:chExt cx="488505" cy="488505"/>
          </a:xfrm>
        </p:grpSpPr>
        <p:sp>
          <p:nvSpPr>
            <p:cNvPr id="28" name="Additionszeichen 27">
              <a:extLst>
                <a:ext uri="{FF2B5EF4-FFF2-40B4-BE49-F238E27FC236}">
                  <a16:creationId xmlns:a16="http://schemas.microsoft.com/office/drawing/2014/main" id="{F3204506-1EE6-473D-8072-213AE0C4FDDB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dditionszeichen 4">
              <a:extLst>
                <a:ext uri="{FF2B5EF4-FFF2-40B4-BE49-F238E27FC236}">
                  <a16:creationId xmlns:a16="http://schemas.microsoft.com/office/drawing/2014/main" id="{6A56BDD1-B2C8-4B25-813C-AB335A73F89B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49AC7BC-61ED-42B6-9049-E7D3298818C5}"/>
              </a:ext>
            </a:extLst>
          </p:cNvPr>
          <p:cNvGrpSpPr/>
          <p:nvPr/>
        </p:nvGrpSpPr>
        <p:grpSpPr>
          <a:xfrm>
            <a:off x="2041125" y="3225533"/>
            <a:ext cx="488505" cy="488505"/>
            <a:chOff x="916877" y="1122698"/>
            <a:chExt cx="488505" cy="488505"/>
          </a:xfrm>
        </p:grpSpPr>
        <p:sp>
          <p:nvSpPr>
            <p:cNvPr id="31" name="Additionszeichen 30">
              <a:extLst>
                <a:ext uri="{FF2B5EF4-FFF2-40B4-BE49-F238E27FC236}">
                  <a16:creationId xmlns:a16="http://schemas.microsoft.com/office/drawing/2014/main" id="{6849AAA0-65DA-40E9-809C-8DF3076514A5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dditionszeichen 4">
              <a:extLst>
                <a:ext uri="{FF2B5EF4-FFF2-40B4-BE49-F238E27FC236}">
                  <a16:creationId xmlns:a16="http://schemas.microsoft.com/office/drawing/2014/main" id="{272AC368-6FAD-4A1F-B744-83CABFC99A80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9DE7DAE-3A88-447F-AF53-7B762B3D0CB2}"/>
              </a:ext>
            </a:extLst>
          </p:cNvPr>
          <p:cNvGrpSpPr/>
          <p:nvPr/>
        </p:nvGrpSpPr>
        <p:grpSpPr>
          <a:xfrm>
            <a:off x="6631187" y="3138508"/>
            <a:ext cx="488505" cy="488505"/>
            <a:chOff x="5319493" y="1122698"/>
            <a:chExt cx="488505" cy="488505"/>
          </a:xfrm>
        </p:grpSpPr>
        <p:sp>
          <p:nvSpPr>
            <p:cNvPr id="34" name="Gleich 33">
              <a:extLst>
                <a:ext uri="{FF2B5EF4-FFF2-40B4-BE49-F238E27FC236}">
                  <a16:creationId xmlns:a16="http://schemas.microsoft.com/office/drawing/2014/main" id="{ECB9431C-2B36-4086-8E5E-8BEFFEAD8B40}"/>
                </a:ext>
              </a:extLst>
            </p:cNvPr>
            <p:cNvSpPr/>
            <p:nvPr/>
          </p:nvSpPr>
          <p:spPr>
            <a:xfrm>
              <a:off x="5319493" y="1122698"/>
              <a:ext cx="488505" cy="488505"/>
            </a:xfrm>
            <a:prstGeom prst="mathEqual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Gleich 4">
              <a:extLst>
                <a:ext uri="{FF2B5EF4-FFF2-40B4-BE49-F238E27FC236}">
                  <a16:creationId xmlns:a16="http://schemas.microsoft.com/office/drawing/2014/main" id="{A774B92A-00D9-426C-9871-B0BCB84E4AC9}"/>
                </a:ext>
              </a:extLst>
            </p:cNvPr>
            <p:cNvSpPr txBox="1"/>
            <p:nvPr/>
          </p:nvSpPr>
          <p:spPr>
            <a:xfrm>
              <a:off x="5384244" y="1223330"/>
              <a:ext cx="359003" cy="287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40EF49F5-67ED-4B1C-9971-20B1ED2E8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400" y="3090902"/>
            <a:ext cx="631599" cy="69077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863C01A-1EAD-4705-903F-D261BDA3A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2564" y="3255535"/>
            <a:ext cx="391659" cy="391659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77BF74DB-1EB5-4BBD-A090-4D1D0BC7A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0362" y="3285300"/>
            <a:ext cx="296487" cy="39166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32FB7C9D-CB80-4051-BCAB-D6B5997BA2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268" y="3302467"/>
            <a:ext cx="535281" cy="26764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74BEF913-AC3C-4554-BF3C-3DF0565B5A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9397" y="3265655"/>
            <a:ext cx="324591" cy="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0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Koniguration</a:t>
            </a:r>
            <a:endParaRPr lang="de-DE" sz="4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CD841CE-5E77-4500-9718-44231A248FE9}"/>
              </a:ext>
            </a:extLst>
          </p:cNvPr>
          <p:cNvGrpSpPr/>
          <p:nvPr/>
        </p:nvGrpSpPr>
        <p:grpSpPr>
          <a:xfrm>
            <a:off x="5663113" y="3015163"/>
            <a:ext cx="842251" cy="842251"/>
            <a:chOff x="6234" y="945825"/>
            <a:chExt cx="842251" cy="842251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14944E8-0B68-4512-91C5-E0E0D818F83F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lipse 4">
              <a:extLst>
                <a:ext uri="{FF2B5EF4-FFF2-40B4-BE49-F238E27FC236}">
                  <a16:creationId xmlns:a16="http://schemas.microsoft.com/office/drawing/2014/main" id="{4C58A2E4-FD7D-4128-93B9-7ED0F133BD52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C03C5D-B735-4664-99D0-5C8CC222D7C9}"/>
              </a:ext>
            </a:extLst>
          </p:cNvPr>
          <p:cNvGrpSpPr/>
          <p:nvPr/>
        </p:nvGrpSpPr>
        <p:grpSpPr>
          <a:xfrm>
            <a:off x="4142773" y="3015163"/>
            <a:ext cx="842251" cy="842251"/>
            <a:chOff x="6234" y="945825"/>
            <a:chExt cx="842251" cy="84225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9E13E84-CC08-4A6A-9333-E6AE770D8AC4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lipse 4">
              <a:extLst>
                <a:ext uri="{FF2B5EF4-FFF2-40B4-BE49-F238E27FC236}">
                  <a16:creationId xmlns:a16="http://schemas.microsoft.com/office/drawing/2014/main" id="{4D93AB51-716C-4733-B055-CBE9C83EEA2C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57C9E46-46DB-4E5E-975C-FA78A8110FBF}"/>
              </a:ext>
            </a:extLst>
          </p:cNvPr>
          <p:cNvGrpSpPr/>
          <p:nvPr/>
        </p:nvGrpSpPr>
        <p:grpSpPr>
          <a:xfrm>
            <a:off x="2622433" y="3007873"/>
            <a:ext cx="842251" cy="842251"/>
            <a:chOff x="6234" y="945825"/>
            <a:chExt cx="842251" cy="842251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6E3F356-FB9A-45A0-923A-BF7DCFDB85CE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lipse 4">
              <a:extLst>
                <a:ext uri="{FF2B5EF4-FFF2-40B4-BE49-F238E27FC236}">
                  <a16:creationId xmlns:a16="http://schemas.microsoft.com/office/drawing/2014/main" id="{54D05EB6-322B-454A-A658-CD6239DAE6B6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B0E190-7DF8-4DB6-8F12-1FDC11A5EDA5}"/>
              </a:ext>
            </a:extLst>
          </p:cNvPr>
          <p:cNvGrpSpPr/>
          <p:nvPr/>
        </p:nvGrpSpPr>
        <p:grpSpPr>
          <a:xfrm>
            <a:off x="5107903" y="3173658"/>
            <a:ext cx="488505" cy="488505"/>
            <a:chOff x="916877" y="1122698"/>
            <a:chExt cx="488505" cy="488505"/>
          </a:xfrm>
        </p:grpSpPr>
        <p:sp>
          <p:nvSpPr>
            <p:cNvPr id="25" name="Additionszeichen 24">
              <a:extLst>
                <a:ext uri="{FF2B5EF4-FFF2-40B4-BE49-F238E27FC236}">
                  <a16:creationId xmlns:a16="http://schemas.microsoft.com/office/drawing/2014/main" id="{9CAE7903-32BC-4E84-9F4E-0C1026E4AF48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dditionszeichen 4">
              <a:extLst>
                <a:ext uri="{FF2B5EF4-FFF2-40B4-BE49-F238E27FC236}">
                  <a16:creationId xmlns:a16="http://schemas.microsoft.com/office/drawing/2014/main" id="{3AD1AE57-F3DA-43A7-84C9-59EAE7166243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C2F3E3-8F59-43B8-9833-FBF7D6FEE365}"/>
              </a:ext>
            </a:extLst>
          </p:cNvPr>
          <p:cNvGrpSpPr/>
          <p:nvPr/>
        </p:nvGrpSpPr>
        <p:grpSpPr>
          <a:xfrm>
            <a:off x="3530923" y="3168084"/>
            <a:ext cx="488505" cy="488505"/>
            <a:chOff x="916877" y="1122698"/>
            <a:chExt cx="488505" cy="488505"/>
          </a:xfrm>
        </p:grpSpPr>
        <p:sp>
          <p:nvSpPr>
            <p:cNvPr id="28" name="Additionszeichen 27">
              <a:extLst>
                <a:ext uri="{FF2B5EF4-FFF2-40B4-BE49-F238E27FC236}">
                  <a16:creationId xmlns:a16="http://schemas.microsoft.com/office/drawing/2014/main" id="{F3204506-1EE6-473D-8072-213AE0C4FDDB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dditionszeichen 4">
              <a:extLst>
                <a:ext uri="{FF2B5EF4-FFF2-40B4-BE49-F238E27FC236}">
                  <a16:creationId xmlns:a16="http://schemas.microsoft.com/office/drawing/2014/main" id="{6A56BDD1-B2C8-4B25-813C-AB335A73F89B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49AC7BC-61ED-42B6-9049-E7D3298818C5}"/>
              </a:ext>
            </a:extLst>
          </p:cNvPr>
          <p:cNvGrpSpPr/>
          <p:nvPr/>
        </p:nvGrpSpPr>
        <p:grpSpPr>
          <a:xfrm>
            <a:off x="2041125" y="3225533"/>
            <a:ext cx="488505" cy="488505"/>
            <a:chOff x="916877" y="1122698"/>
            <a:chExt cx="488505" cy="488505"/>
          </a:xfrm>
        </p:grpSpPr>
        <p:sp>
          <p:nvSpPr>
            <p:cNvPr id="31" name="Additionszeichen 30">
              <a:extLst>
                <a:ext uri="{FF2B5EF4-FFF2-40B4-BE49-F238E27FC236}">
                  <a16:creationId xmlns:a16="http://schemas.microsoft.com/office/drawing/2014/main" id="{6849AAA0-65DA-40E9-809C-8DF3076514A5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dditionszeichen 4">
              <a:extLst>
                <a:ext uri="{FF2B5EF4-FFF2-40B4-BE49-F238E27FC236}">
                  <a16:creationId xmlns:a16="http://schemas.microsoft.com/office/drawing/2014/main" id="{272AC368-6FAD-4A1F-B744-83CABFC99A80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9DE7DAE-3A88-447F-AF53-7B762B3D0CB2}"/>
              </a:ext>
            </a:extLst>
          </p:cNvPr>
          <p:cNvGrpSpPr/>
          <p:nvPr/>
        </p:nvGrpSpPr>
        <p:grpSpPr>
          <a:xfrm>
            <a:off x="6631187" y="3138508"/>
            <a:ext cx="488505" cy="488505"/>
            <a:chOff x="5319493" y="1122698"/>
            <a:chExt cx="488505" cy="488505"/>
          </a:xfrm>
        </p:grpSpPr>
        <p:sp>
          <p:nvSpPr>
            <p:cNvPr id="34" name="Gleich 33">
              <a:extLst>
                <a:ext uri="{FF2B5EF4-FFF2-40B4-BE49-F238E27FC236}">
                  <a16:creationId xmlns:a16="http://schemas.microsoft.com/office/drawing/2014/main" id="{ECB9431C-2B36-4086-8E5E-8BEFFEAD8B40}"/>
                </a:ext>
              </a:extLst>
            </p:cNvPr>
            <p:cNvSpPr/>
            <p:nvPr/>
          </p:nvSpPr>
          <p:spPr>
            <a:xfrm>
              <a:off x="5319493" y="1122698"/>
              <a:ext cx="488505" cy="488505"/>
            </a:xfrm>
            <a:prstGeom prst="mathEqual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Gleich 4">
              <a:extLst>
                <a:ext uri="{FF2B5EF4-FFF2-40B4-BE49-F238E27FC236}">
                  <a16:creationId xmlns:a16="http://schemas.microsoft.com/office/drawing/2014/main" id="{A774B92A-00D9-426C-9871-B0BCB84E4AC9}"/>
                </a:ext>
              </a:extLst>
            </p:cNvPr>
            <p:cNvSpPr txBox="1"/>
            <p:nvPr/>
          </p:nvSpPr>
          <p:spPr>
            <a:xfrm>
              <a:off x="5384244" y="1223330"/>
              <a:ext cx="359003" cy="287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</p:grpSp>
      <p:sp>
        <p:nvSpPr>
          <p:cNvPr id="36" name="Wolke 35">
            <a:extLst>
              <a:ext uri="{FF2B5EF4-FFF2-40B4-BE49-F238E27FC236}">
                <a16:creationId xmlns:a16="http://schemas.microsoft.com/office/drawing/2014/main" id="{00A6A284-F760-4CF1-8526-43E48B4961A8}"/>
              </a:ext>
            </a:extLst>
          </p:cNvPr>
          <p:cNvSpPr/>
          <p:nvPr/>
        </p:nvSpPr>
        <p:spPr>
          <a:xfrm>
            <a:off x="714999" y="2951378"/>
            <a:ext cx="1156856" cy="969819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BE600BD2-9F80-4E61-876E-AC3803539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7227" y="3102759"/>
            <a:ext cx="648413" cy="7340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40527D1B-F8A6-4A7C-8E6C-C8AC02481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8" y="3001570"/>
            <a:ext cx="937353" cy="85584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40ECA247-9F99-4183-9E27-2ACC8C1970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76" y="3152734"/>
            <a:ext cx="533474" cy="552527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2E96CB05-63A6-4D93-A947-6EACD3815F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4454" y="2229091"/>
            <a:ext cx="1614055" cy="22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68337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IST-Zustand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Georg-Simon-Ohm Berufskolleg verfügt zur Zeit nur über eine analoge Telefonanlage.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Darüber hinaus ist nur ein Teil der Lehrerräume mit Telefonanschlüssen versehen.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4">
            <a:extLst>
              <a:ext uri="{FF2B5EF4-FFF2-40B4-BE49-F238E27FC236}">
                <a16:creationId xmlns:a16="http://schemas.microsoft.com/office/drawing/2014/main" id="{BA5DA8B1-A34C-448B-8CE1-4D904FCFA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651125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1291547-DAA6-48C9-94E1-0719713AF2EF}"/>
              </a:ext>
            </a:extLst>
          </p:cNvPr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EB087C69-7EFB-49FB-8E22-7BCE54353E2B}"/>
              </a:ext>
            </a:extLst>
          </p:cNvPr>
          <p:cNvSpPr txBox="1">
            <a:spLocks/>
          </p:cNvSpPr>
          <p:nvPr/>
        </p:nvSpPr>
        <p:spPr>
          <a:xfrm>
            <a:off x="10846191" y="644270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Seite </a:t>
            </a:r>
            <a:fld id="{4FAB73BC-B049-4115-A692-8D63A059BFB8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9CFCB0-5FB4-4344-939A-2667E4770DC8}"/>
              </a:ext>
            </a:extLst>
          </p:cNvPr>
          <p:cNvSpPr txBox="1"/>
          <p:nvPr/>
        </p:nvSpPr>
        <p:spPr>
          <a:xfrm>
            <a:off x="715107" y="2354730"/>
            <a:ext cx="1076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Vielen Dank für Ihre Aufmerksamkeit</a:t>
            </a:r>
            <a:br>
              <a:rPr lang="de-DE" sz="4000" dirty="0">
                <a:latin typeface="+mj-lt"/>
              </a:rPr>
            </a:br>
            <a:r>
              <a:rPr lang="de-DE" sz="4000" dirty="0">
                <a:latin typeface="+mj-lt"/>
              </a:rPr>
              <a:t>Einen angenehmen Tag wünscht Ihnen Gruppe 2</a:t>
            </a:r>
          </a:p>
        </p:txBody>
      </p:sp>
    </p:spTree>
    <p:extLst>
      <p:ext uri="{BB962C8B-B14F-4D97-AF65-F5344CB8AC3E}">
        <p14:creationId xmlns:p14="http://schemas.microsoft.com/office/powerpoint/2010/main" val="180185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8173183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Problem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Anschaffungskosten für zusätzliche </a:t>
            </a:r>
            <a:br>
              <a:rPr lang="de-DE" dirty="0"/>
            </a:br>
            <a:r>
              <a:rPr lang="de-DE" dirty="0"/>
              <a:t>Telefone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Kosten und Aufwand für das Verlegen zusätzlicher Telefonleitungen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Geplante Abschaltung des gesamten deutschen ISDN Netz für 2018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9" name="Inhaltsplatzhalter 10">
            <a:extLst>
              <a:ext uri="{FF2B5EF4-FFF2-40B4-BE49-F238E27FC236}">
                <a16:creationId xmlns:a16="http://schemas.microsoft.com/office/drawing/2014/main" id="{78F85663-40BE-4EDE-9E4B-ABA582317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79122"/>
            <a:ext cx="4937125" cy="35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1062455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Projektauftrag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Telefonische Erreichbarkeit aller Lehrkräfte in der 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 möglichst kostengünstige Lösung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gängigen Funktionen einer Telefonanlage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Eine gute Sprachqualität der Telefonate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0B9E098-4E48-443A-897D-588D26D5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481"/>
            <a:ext cx="4937125" cy="38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011835939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SOLL-Zustand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Umstellung auf IP-Telefonie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Infrastruktur bereits vorhanden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Durch </a:t>
            </a:r>
            <a:r>
              <a:rPr lang="de-DE" dirty="0" err="1"/>
              <a:t>Softphones</a:t>
            </a:r>
            <a:r>
              <a:rPr lang="de-DE" dirty="0"/>
              <a:t> keine hohen Anschaffungskosten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 PCs, Laptops als auch Smartphones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Zukunftsorientiert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0">
            <a:extLst>
              <a:ext uri="{FF2B5EF4-FFF2-40B4-BE49-F238E27FC236}">
                <a16:creationId xmlns:a16="http://schemas.microsoft.com/office/drawing/2014/main" id="{78D956FB-8500-4547-9327-D672D3396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1042"/>
            <a:ext cx="4937125" cy="32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07609575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Orga</a:t>
            </a:r>
            <a:r>
              <a:rPr lang="de-DE" sz="4000" dirty="0"/>
              <a:t>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Auftraggeber: Herr Dohms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Netzwerkadministrator: Herr Frenz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Berater: Herr Stern, Herr Dohms, Herr Frenz, Frau Herrmanns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B66EB0B-DF74-4D8A-A4AB-C57AACEB4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7" y="1846263"/>
            <a:ext cx="39677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608566119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Tech.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SIP-Trunk für externe 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PBX-Server als interne Telefonanlage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Router der Schule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Firewall der Schule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A055AFCC-1D1C-4705-B841-686949CAE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643188"/>
            <a:ext cx="4038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05273609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Erweitertes Wasserfallmodell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 4 Phasen gegliedert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Erhöhte Flexibilität durch Rücksprünge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Meilensteine als Zwischenziele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Planung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Definition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Durchführung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Abschluss</a:t>
            </a:r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779</Words>
  <Application>Microsoft Office PowerPoint</Application>
  <PresentationFormat>Breitbild</PresentationFormat>
  <Paragraphs>482</Paragraphs>
  <Slides>30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Gill Sans</vt:lpstr>
      <vt:lpstr>Wingdings</vt:lpstr>
      <vt:lpstr>Rückblick</vt:lpstr>
      <vt:lpstr>Projektpräsentation VoIP</vt:lpstr>
      <vt:lpstr>PowerPoint-Präsentation</vt:lpstr>
      <vt:lpstr>IST-Zustand</vt:lpstr>
      <vt:lpstr>Problem</vt:lpstr>
      <vt:lpstr>Projektauftrag</vt:lpstr>
      <vt:lpstr>SOLL-Zustand</vt:lpstr>
      <vt:lpstr>Orga. Schnittstellen</vt:lpstr>
      <vt:lpstr>Tech. Schnittstellen</vt:lpstr>
      <vt:lpstr>Vorgehensmodell</vt:lpstr>
      <vt:lpstr>Zeitplanung</vt:lpstr>
      <vt:lpstr>Risikoanalyse</vt:lpstr>
      <vt:lpstr>Risikoanalyse</vt:lpstr>
      <vt:lpstr>Produktanalyse</vt:lpstr>
      <vt:lpstr>Nutzwertanalyse</vt:lpstr>
      <vt:lpstr>Nutzwertanalyse</vt:lpstr>
      <vt:lpstr>Projektkosten (1)</vt:lpstr>
      <vt:lpstr>Durchführung</vt:lpstr>
      <vt:lpstr>Projektkosten</vt:lpstr>
      <vt:lpstr>Soll / Ist Zeitvergleich</vt:lpstr>
      <vt:lpstr>Soll / Ist Zeitvergleich Planung</vt:lpstr>
      <vt:lpstr>Qualitätssicherung</vt:lpstr>
      <vt:lpstr>Testergebnisse (Ausschnitt)</vt:lpstr>
      <vt:lpstr>Anmerkungen Testfallkatalog</vt:lpstr>
      <vt:lpstr>Anmerkungen Testfallkatalog</vt:lpstr>
      <vt:lpstr>Übergabe (Auszug aus dem Testfallprotokoll)</vt:lpstr>
      <vt:lpstr>Fazit</vt:lpstr>
      <vt:lpstr>Das gewählte Produkt</vt:lpstr>
      <vt:lpstr>Installation</vt:lpstr>
      <vt:lpstr>Koniguration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Kay Federwisch</cp:lastModifiedBy>
  <cp:revision>31</cp:revision>
  <dcterms:created xsi:type="dcterms:W3CDTF">2018-11-29T11:45:41Z</dcterms:created>
  <dcterms:modified xsi:type="dcterms:W3CDTF">2018-11-30T08:45:00Z</dcterms:modified>
</cp:coreProperties>
</file>