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75" r:id="rId2"/>
    <p:sldId id="267" r:id="rId3"/>
    <p:sldId id="262" r:id="rId4"/>
    <p:sldId id="268" r:id="rId5"/>
    <p:sldId id="270" r:id="rId6"/>
    <p:sldId id="273" r:id="rId7"/>
    <p:sldId id="274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Projektkosten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01721"/>
              </p:ext>
            </p:extLst>
          </p:nvPr>
        </p:nvGraphicFramePr>
        <p:xfrm>
          <a:off x="1097280" y="2172373"/>
          <a:ext cx="10737670" cy="369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835">
                  <a:extLst>
                    <a:ext uri="{9D8B030D-6E8A-4147-A177-3AD203B41FA5}">
                      <a16:colId xmlns:a16="http://schemas.microsoft.com/office/drawing/2014/main" val="2948314669"/>
                    </a:ext>
                  </a:extLst>
                </a:gridCol>
                <a:gridCol w="5368835">
                  <a:extLst>
                    <a:ext uri="{9D8B030D-6E8A-4147-A177-3AD203B41FA5}">
                      <a16:colId xmlns:a16="http://schemas.microsoft.com/office/drawing/2014/main" val="3185862694"/>
                    </a:ext>
                  </a:extLst>
                </a:gridCol>
              </a:tblGrid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„Produkt“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3892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Sip</a:t>
                      </a:r>
                      <a:r>
                        <a:rPr lang="de-DE" dirty="0" smtClean="0"/>
                        <a:t> Trunk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02033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32 Lizenzen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1.195 €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90134"/>
                  </a:ext>
                </a:extLst>
              </a:tr>
              <a:tr h="731220">
                <a:tc>
                  <a:txBody>
                    <a:bodyPr/>
                    <a:lstStyle/>
                    <a:p>
                      <a:r>
                        <a:rPr lang="de-DE" dirty="0" smtClean="0"/>
                        <a:t>Fremdleistungen (externer Berater, externe</a:t>
                      </a:r>
                      <a:r>
                        <a:rPr lang="de-DE" baseline="0" dirty="0" smtClean="0"/>
                        <a:t> Firmen)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20309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Selbstkosten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3.162,50</a:t>
                      </a:r>
                      <a:r>
                        <a:rPr lang="de-DE" baseline="0" dirty="0" smtClean="0"/>
                        <a:t>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33337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Kalkulierter Gewinn ( 7%</a:t>
                      </a:r>
                      <a:r>
                        <a:rPr lang="de-DE" baseline="0" dirty="0" smtClean="0"/>
                        <a:t> 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221,38 €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62771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Projektgesamtkosten netto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7.619 €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52270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Projektgesamtkosten</a:t>
                      </a:r>
                      <a:r>
                        <a:rPr lang="de-DE" baseline="0" dirty="0" smtClean="0"/>
                        <a:t> brutto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9.066,46 €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0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Soll/ Ist Zeitvergleich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40142"/>
              </p:ext>
            </p:extLst>
          </p:nvPr>
        </p:nvGraphicFramePr>
        <p:xfrm>
          <a:off x="1734670" y="1805551"/>
          <a:ext cx="822065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6">
                  <a:extLst>
                    <a:ext uri="{9D8B030D-6E8A-4147-A177-3AD203B41FA5}">
                      <a16:colId xmlns:a16="http://schemas.microsoft.com/office/drawing/2014/main" val="3658768658"/>
                    </a:ext>
                  </a:extLst>
                </a:gridCol>
                <a:gridCol w="1985692">
                  <a:extLst>
                    <a:ext uri="{9D8B030D-6E8A-4147-A177-3AD203B41FA5}">
                      <a16:colId xmlns:a16="http://schemas.microsoft.com/office/drawing/2014/main" val="87622888"/>
                    </a:ext>
                  </a:extLst>
                </a:gridCol>
                <a:gridCol w="2055164">
                  <a:extLst>
                    <a:ext uri="{9D8B030D-6E8A-4147-A177-3AD203B41FA5}">
                      <a16:colId xmlns:a16="http://schemas.microsoft.com/office/drawing/2014/main" val="800353342"/>
                    </a:ext>
                  </a:extLst>
                </a:gridCol>
                <a:gridCol w="2055164">
                  <a:extLst>
                    <a:ext uri="{9D8B030D-6E8A-4147-A177-3AD203B41FA5}">
                      <a16:colId xmlns:a16="http://schemas.microsoft.com/office/drawing/2014/main" val="141752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SOLL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8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+ 1,5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+ 7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57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1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4.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7,5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5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286604"/>
            <a:ext cx="10832951" cy="762454"/>
          </a:xfrm>
        </p:spPr>
        <p:txBody>
          <a:bodyPr/>
          <a:lstStyle/>
          <a:p>
            <a:r>
              <a:rPr lang="de-DE" dirty="0" smtClean="0"/>
              <a:t>Soll/ Ist Zeitvergleich Projektplanung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graphicFrame>
        <p:nvGraphicFramePr>
          <p:cNvPr id="12" name="Inhaltsplatzhalt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214090"/>
              </p:ext>
            </p:extLst>
          </p:nvPr>
        </p:nvGraphicFramePr>
        <p:xfrm>
          <a:off x="1801905" y="923247"/>
          <a:ext cx="7027540" cy="549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799">
                  <a:extLst>
                    <a:ext uri="{9D8B030D-6E8A-4147-A177-3AD203B41FA5}">
                      <a16:colId xmlns:a16="http://schemas.microsoft.com/office/drawing/2014/main" val="820776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1447324727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3937563686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2594269494"/>
                    </a:ext>
                  </a:extLst>
                </a:gridCol>
              </a:tblGrid>
              <a:tr h="4087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Projektplanung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269336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Ist-Aufnahme der Ausgangslage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714200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Kostenplan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600319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Clientkonfiguration planen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54511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Meilensteine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996992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Gantt-Diagramm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+ 4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17247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Nutzwertanalyse durchführen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130274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Projektstrukturplan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503905"/>
                  </a:ext>
                </a:extLst>
              </a:tr>
              <a:tr h="4087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QM-Plan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365228"/>
                  </a:ext>
                </a:extLst>
              </a:tr>
              <a:tr h="81682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Technischers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Grobkonzept erstellen                          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∆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+2</a:t>
                      </a:r>
                      <a:endParaRPr lang="de-DE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29152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Serverkonfiguration planen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774844"/>
                  </a:ext>
                </a:extLst>
              </a:tr>
            </a:tbl>
          </a:graphicData>
        </a:graphic>
      </p:graphicFrame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8478164" y="2375262"/>
            <a:ext cx="4937760" cy="40233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Testergebnisse aus der Testphase analysiert</a:t>
            </a:r>
            <a:br>
              <a:rPr lang="de-DE" dirty="0" smtClean="0"/>
            </a:br>
            <a:r>
              <a:rPr lang="de-DE" dirty="0" smtClean="0"/>
              <a:t>   (Testfallkatalog)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Testfallprotokoll bei der Übergabe an den Auftraggeber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Testergebnisse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5417099"/>
              </p:ext>
            </p:extLst>
          </p:nvPr>
        </p:nvGraphicFramePr>
        <p:xfrm>
          <a:off x="5652430" y="2448006"/>
          <a:ext cx="6260580" cy="352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842">
                  <a:extLst>
                    <a:ext uri="{9D8B030D-6E8A-4147-A177-3AD203B41FA5}">
                      <a16:colId xmlns:a16="http://schemas.microsoft.com/office/drawing/2014/main" val="3489919275"/>
                    </a:ext>
                  </a:extLst>
                </a:gridCol>
                <a:gridCol w="3138738">
                  <a:extLst>
                    <a:ext uri="{9D8B030D-6E8A-4147-A177-3AD203B41FA5}">
                      <a16:colId xmlns:a16="http://schemas.microsoft.com/office/drawing/2014/main" val="596891388"/>
                    </a:ext>
                  </a:extLst>
                </a:gridCol>
              </a:tblGrid>
              <a:tr h="49170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4655"/>
                  </a:ext>
                </a:extLst>
              </a:tr>
              <a:tr h="491700">
                <a:tc>
                  <a:txBody>
                    <a:bodyPr/>
                    <a:lstStyle/>
                    <a:p>
                      <a:r>
                        <a:rPr lang="de-DE" dirty="0" smtClean="0"/>
                        <a:t>Muss-kriterien: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84594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1. Interner</a:t>
                      </a:r>
                      <a:r>
                        <a:rPr lang="de-DE" baseline="0" dirty="0" smtClean="0"/>
                        <a:t> Anruf zwischen zwei Mobilen Devices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24097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2. Interner Anruf zwischen zwei</a:t>
                      </a:r>
                      <a:r>
                        <a:rPr lang="de-DE" baseline="0" dirty="0" smtClean="0"/>
                        <a:t> PC Clients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73740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3. Interner Anruf zwischen PC Client und Mobile Device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49897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Testfallkatalog auf Grundlage des Pflichtenhefts erstellt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652429" y="2056636"/>
            <a:ext cx="351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Ausschnitt aus dem Testfallkatalog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6" y="3409391"/>
            <a:ext cx="817524" cy="80334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46" y="4283206"/>
            <a:ext cx="817524" cy="80334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46" y="5196161"/>
            <a:ext cx="817524" cy="8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zum Testfallkatalog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Absurd hoher Paketverlust (</a:t>
            </a:r>
            <a:r>
              <a:rPr lang="de-DE" dirty="0" err="1" smtClean="0"/>
              <a:t>Wireshark</a:t>
            </a:r>
            <a:r>
              <a:rPr lang="de-DE" dirty="0" smtClean="0"/>
              <a:t>)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Messfehler, da Sprachqualität OK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Keine Zeit für weiteres Nachforschen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8779"/>
            <a:ext cx="12154686" cy="12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zum Testfallkatalog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Ping Log vom Server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Absurd hoher Paketverlust (</a:t>
            </a:r>
            <a:r>
              <a:rPr lang="de-DE" dirty="0" err="1" smtClean="0"/>
              <a:t>Wireshark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Ping Log zum Server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64" y="3868793"/>
            <a:ext cx="6527636" cy="152473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" y="3726534"/>
            <a:ext cx="5513678" cy="204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Übergabe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8440" y="1964091"/>
            <a:ext cx="7127240" cy="3905004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          Testfall 3: Interner Anruf zwischen zwei mobilen Endgeräten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Testfallprotokoll auf Grundlage des Pflichtenhefts erstellt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Mit Kunden bei der </a:t>
            </a:r>
            <a:br>
              <a:rPr lang="de-DE" dirty="0" smtClean="0"/>
            </a:br>
            <a:r>
              <a:rPr lang="de-DE" dirty="0" smtClean="0"/>
              <a:t>  Abnahme durchgegangen.  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93518"/>
              </p:ext>
            </p:extLst>
          </p:nvPr>
        </p:nvGraphicFramePr>
        <p:xfrm>
          <a:off x="4028440" y="3756420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9278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7518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4872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294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Voraussetzung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Erwartetes Ergebnis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Eingetretenes Ergebnis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3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Auf beiden Geräten ist die App installiert und es besteht eine Verbindung zum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Den Client starten und die </a:t>
                      </a:r>
                      <a:r>
                        <a:rPr lang="de-DE" dirty="0" err="1" smtClean="0"/>
                        <a:t>Config</a:t>
                      </a:r>
                      <a:r>
                        <a:rPr lang="de-DE" dirty="0" smtClean="0"/>
                        <a:t>-Datei aus dem Anhang der E-Mail öffnen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Das gerufene Handy klingelt und nach der Annahme kommt ein Gespräch zustande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9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Zufriedenstellende Arbeit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Alle Kriterien weitestgehend erfüllt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3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357</Words>
  <Application>Microsoft Office PowerPoint</Application>
  <PresentationFormat>Breitbild</PresentationFormat>
  <Paragraphs>196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Rückblick</vt:lpstr>
      <vt:lpstr>Projektkosten</vt:lpstr>
      <vt:lpstr>Soll/ Ist Zeitvergleich</vt:lpstr>
      <vt:lpstr>Soll/ Ist Zeitvergleich Projektplanung</vt:lpstr>
      <vt:lpstr>Qualitätssicherung</vt:lpstr>
      <vt:lpstr>Testergebnisse</vt:lpstr>
      <vt:lpstr>Anmerkungen zum Testfallkatalog</vt:lpstr>
      <vt:lpstr>Anmerkungen zum Testfallkatalog</vt:lpstr>
      <vt:lpstr>Übergabe</vt:lpstr>
      <vt:lpstr>Fazit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Woll, Tim [CBC]</cp:lastModifiedBy>
  <cp:revision>23</cp:revision>
  <dcterms:created xsi:type="dcterms:W3CDTF">2018-11-29T11:45:41Z</dcterms:created>
  <dcterms:modified xsi:type="dcterms:W3CDTF">2018-11-29T15:24:15Z</dcterms:modified>
</cp:coreProperties>
</file>