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2"/>
  </p:notesMasterIdLst>
  <p:sldIdLst>
    <p:sldId id="256" r:id="rId2"/>
    <p:sldId id="272" r:id="rId3"/>
    <p:sldId id="259" r:id="rId4"/>
    <p:sldId id="273" r:id="rId5"/>
    <p:sldId id="283" r:id="rId6"/>
    <p:sldId id="274" r:id="rId7"/>
    <p:sldId id="275" r:id="rId8"/>
    <p:sldId id="284" r:id="rId9"/>
    <p:sldId id="258" r:id="rId10"/>
    <p:sldId id="260" r:id="rId11"/>
    <p:sldId id="261" r:id="rId12"/>
    <p:sldId id="290" r:id="rId13"/>
    <p:sldId id="291" r:id="rId14"/>
    <p:sldId id="265" r:id="rId15"/>
    <p:sldId id="263" r:id="rId16"/>
    <p:sldId id="264" r:id="rId17"/>
    <p:sldId id="292" r:id="rId18"/>
    <p:sldId id="262" r:id="rId19"/>
    <p:sldId id="285" r:id="rId20"/>
    <p:sldId id="282" r:id="rId21"/>
    <p:sldId id="281" r:id="rId22"/>
    <p:sldId id="286" r:id="rId23"/>
    <p:sldId id="287" r:id="rId24"/>
    <p:sldId id="288" r:id="rId25"/>
    <p:sldId id="289" r:id="rId26"/>
    <p:sldId id="269" r:id="rId27"/>
    <p:sldId id="294" r:id="rId28"/>
    <p:sldId id="297" r:id="rId29"/>
    <p:sldId id="295" r:id="rId30"/>
    <p:sldId id="26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8" d="100"/>
          <a:sy n="88" d="100"/>
        </p:scale>
        <p:origin x="69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1A2ED3B9-0607-422D-8AB6-F0628C376FC1}" type="presOf" srcId="{F380FDE7-EFA6-4059-9845-CE6EDA216FE6}" destId="{0D8A5709-CD44-4C5A-A6B5-4D06C6C74647}" srcOrd="0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BC60D4DB-7D70-46F2-86E5-3A302FFA0213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/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BC60D4DB-7D70-46F2-86E5-3A302FFA0213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/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BC60D4DB-7D70-46F2-86E5-3A302FFA0213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/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BC60D4DB-7D70-46F2-86E5-3A302FFA0213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/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BC60D4DB-7D70-46F2-86E5-3A302FFA0213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/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BC60D4DB-7D70-46F2-86E5-3A302FFA0213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/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accent3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accent3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1BA6D-8787-4AB0-B7A2-8CDE93DED53E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C513D-B928-40E6-962B-43A1627C02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16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Skala: Auftretenswahrscheinlichkeit 1-10</a:t>
            </a:r>
          </a:p>
          <a:p>
            <a:r>
              <a:rPr lang="de-DE" dirty="0"/>
              <a:t>            Gefährdungsgrad 1-3</a:t>
            </a:r>
          </a:p>
          <a:p>
            <a:r>
              <a:rPr lang="de-DE" dirty="0"/>
              <a:t>Risiko A: 21 - 30</a:t>
            </a:r>
          </a:p>
          <a:p>
            <a:r>
              <a:rPr lang="de-DE" dirty="0"/>
              <a:t>Risiko B: 11- 20</a:t>
            </a:r>
          </a:p>
          <a:p>
            <a:r>
              <a:rPr lang="de-DE" dirty="0"/>
              <a:t>Risiko C: 0 - 10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C513D-B928-40E6-962B-43A1627C029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099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Skala: Auftretenswahrscheinlichkeit 1-10</a:t>
            </a:r>
          </a:p>
          <a:p>
            <a:r>
              <a:rPr lang="de-DE" dirty="0"/>
              <a:t>            Gefährdungsgrad 1-3</a:t>
            </a:r>
          </a:p>
          <a:p>
            <a:r>
              <a:rPr lang="de-DE" dirty="0"/>
              <a:t>Risiko A: 21 - 30</a:t>
            </a:r>
          </a:p>
          <a:p>
            <a:r>
              <a:rPr lang="de-DE" dirty="0"/>
              <a:t>Risiko B: 11- 20</a:t>
            </a:r>
          </a:p>
          <a:p>
            <a:r>
              <a:rPr lang="de-DE" dirty="0"/>
              <a:t>Risiko C: 0 - 10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C513D-B928-40E6-962B-43A1627C029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56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6C8E-4994-4A4C-BCF1-86625F7DC0F5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0B07-6D57-4ADF-AE18-ACCD951408D7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1327-BC0E-4503-ABBD-59CB2690549A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EEF-AD31-4C66-BF54-5DFB3E5A28BE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97EB-87C0-43C2-9E13-70CCB2923FF6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BBFD-3B67-4F40-8B25-FE77CFFC3A64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302E-3405-4A2A-A4FC-DD27806C8CAF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BDBD-028D-4919-B8A8-5DF75BD9DF8C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9FCF-5881-44B9-B987-7EC575555B53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CCBC5C-E4B4-4EF3-8FED-29DCAA7A0428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C31A-C8F6-4FFF-8213-F11BC7F0E09F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79A07C-702A-476B-8DDF-2EFF90AA73B4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.jp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.jp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1.jp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1.jp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4.xml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.jp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1.jp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7.xml"/><Relationship Id="rId7" Type="http://schemas.openxmlformats.org/officeDocument/2006/relationships/image" Target="../media/image1.jp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1.jp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1.jp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20.xml"/><Relationship Id="rId7" Type="http://schemas.openxmlformats.org/officeDocument/2006/relationships/image" Target="../media/image1.jp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diagramLayout" Target="../diagrams/layout21.xml"/><Relationship Id="rId7" Type="http://schemas.openxmlformats.org/officeDocument/2006/relationships/image" Target="../media/image1.jp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22.xml"/><Relationship Id="rId7" Type="http://schemas.openxmlformats.org/officeDocument/2006/relationships/image" Target="../media/image1.jp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Relationship Id="rId9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23.xml"/><Relationship Id="rId7" Type="http://schemas.openxmlformats.org/officeDocument/2006/relationships/image" Target="../media/image1.jp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7" Type="http://schemas.openxmlformats.org/officeDocument/2006/relationships/image" Target="../media/image1.jp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25.xml"/><Relationship Id="rId7" Type="http://schemas.openxmlformats.org/officeDocument/2006/relationships/image" Target="../media/image1.jp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26.xml"/><Relationship Id="rId7" Type="http://schemas.openxmlformats.org/officeDocument/2006/relationships/image" Target="../media/image1.jpg"/><Relationship Id="rId12" Type="http://schemas.openxmlformats.org/officeDocument/2006/relationships/image" Target="../media/image15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6.xml"/><Relationship Id="rId11" Type="http://schemas.openxmlformats.org/officeDocument/2006/relationships/image" Target="../media/image20.png"/><Relationship Id="rId5" Type="http://schemas.openxmlformats.org/officeDocument/2006/relationships/diagramColors" Target="../diagrams/colors26.xml"/><Relationship Id="rId10" Type="http://schemas.openxmlformats.org/officeDocument/2006/relationships/image" Target="../media/image23.png"/><Relationship Id="rId4" Type="http://schemas.openxmlformats.org/officeDocument/2006/relationships/diagramQuickStyle" Target="../diagrams/quickStyle26.xml"/><Relationship Id="rId9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27.xml"/><Relationship Id="rId7" Type="http://schemas.openxmlformats.org/officeDocument/2006/relationships/image" Target="../media/image1.jpg"/><Relationship Id="rId12" Type="http://schemas.openxmlformats.org/officeDocument/2006/relationships/image" Target="../media/image28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7.xml"/><Relationship Id="rId11" Type="http://schemas.openxmlformats.org/officeDocument/2006/relationships/image" Target="../media/image27.png"/><Relationship Id="rId5" Type="http://schemas.openxmlformats.org/officeDocument/2006/relationships/diagramColors" Target="../diagrams/colors27.xml"/><Relationship Id="rId10" Type="http://schemas.openxmlformats.org/officeDocument/2006/relationships/image" Target="../media/image26.png"/><Relationship Id="rId4" Type="http://schemas.openxmlformats.org/officeDocument/2006/relationships/diagramQuickStyle" Target="../diagrams/quickStyle27.xml"/><Relationship Id="rId9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Layout" Target="../diagrams/layout6.xml"/><Relationship Id="rId7" Type="http://schemas.openxmlformats.org/officeDocument/2006/relationships/image" Target="../media/image1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Layout" Target="../diagrams/layout7.xml"/><Relationship Id="rId7" Type="http://schemas.openxmlformats.org/officeDocument/2006/relationships/image" Target="../media/image1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889000"/>
            <a:ext cx="10058400" cy="3436112"/>
          </a:xfrm>
        </p:spPr>
        <p:txBody>
          <a:bodyPr/>
          <a:lstStyle/>
          <a:p>
            <a:r>
              <a:rPr lang="de-DE" dirty="0"/>
              <a:t>Projektpräsentation VoIP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br>
              <a:rPr lang="de-DE" dirty="0"/>
            </a:br>
            <a:br>
              <a:rPr lang="de-DE" dirty="0"/>
            </a:br>
            <a:r>
              <a:rPr lang="de-DE" sz="1700" dirty="0"/>
              <a:t>Sebastian </a:t>
            </a:r>
            <a:r>
              <a:rPr lang="de-DE" sz="1700" dirty="0" err="1"/>
              <a:t>Dickgreber</a:t>
            </a:r>
            <a:r>
              <a:rPr lang="de-DE" sz="1700" dirty="0"/>
              <a:t>, Andreas Fuchs, Alexander Fricke, Tim </a:t>
            </a:r>
            <a:r>
              <a:rPr lang="de-DE" sz="1700" dirty="0" err="1"/>
              <a:t>Woll</a:t>
            </a:r>
            <a:r>
              <a:rPr lang="de-DE" sz="1700" dirty="0"/>
              <a:t>, Alica Koch</a:t>
            </a:r>
            <a:br>
              <a:rPr lang="de-DE" sz="1700" dirty="0"/>
            </a:br>
            <a:br>
              <a:rPr lang="de-DE" sz="1700" dirty="0"/>
            </a:br>
            <a:r>
              <a:rPr lang="de-DE" sz="1700" dirty="0"/>
              <a:t>fis6b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6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242752297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Zeitplanung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4"/>
          <a:ext cx="9322384" cy="4301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1192">
                  <a:extLst>
                    <a:ext uri="{9D8B030D-6E8A-4147-A177-3AD203B41FA5}">
                      <a16:colId xmlns:a16="http://schemas.microsoft.com/office/drawing/2014/main" val="1515595845"/>
                    </a:ext>
                  </a:extLst>
                </a:gridCol>
                <a:gridCol w="4661192">
                  <a:extLst>
                    <a:ext uri="{9D8B030D-6E8A-4147-A177-3AD203B41FA5}">
                      <a16:colId xmlns:a16="http://schemas.microsoft.com/office/drawing/2014/main" val="922963918"/>
                    </a:ext>
                  </a:extLst>
                </a:gridCol>
              </a:tblGrid>
              <a:tr h="391079">
                <a:tc>
                  <a:txBody>
                    <a:bodyPr/>
                    <a:lstStyle/>
                    <a:p>
                      <a:r>
                        <a:rPr lang="de-DE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Dauer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023418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/>
                        <a:t>Definitionsphase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849200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1.Meilenstein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628708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/>
                        <a:t>Planungsphase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200729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2.Meilenstein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7866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/>
                        <a:t>Durchführungsphase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824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3.Meilenstein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06196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/>
                        <a:t>Abschlussphase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627279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4.Meilenstein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08446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/>
                        <a:t>Puffer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89194"/>
                  </a:ext>
                </a:extLst>
              </a:tr>
              <a:tr h="391079">
                <a:tc>
                  <a:txBody>
                    <a:bodyPr/>
                    <a:lstStyle/>
                    <a:p>
                      <a:r>
                        <a:rPr lang="de-DE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020825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10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4618" y="1709870"/>
            <a:ext cx="9539932" cy="3649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" name="Nach unten gekrümmter Pfeil 10"/>
          <p:cNvSpPr/>
          <p:nvPr/>
        </p:nvSpPr>
        <p:spPr>
          <a:xfrm rot="18401080">
            <a:off x="213010" y="1548528"/>
            <a:ext cx="2298613" cy="991231"/>
          </a:xfrm>
          <a:prstGeom prst="curvedDownArrow">
            <a:avLst>
              <a:gd name="adj1" fmla="val 17186"/>
              <a:gd name="adj2" fmla="val 50000"/>
              <a:gd name="adj3" fmla="val 58855"/>
            </a:avLst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137057127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Risikoanalyse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/>
          </p:nvPr>
        </p:nvGraphicFramePr>
        <p:xfrm>
          <a:off x="252665" y="1916265"/>
          <a:ext cx="9005176" cy="4367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234">
                  <a:extLst>
                    <a:ext uri="{9D8B030D-6E8A-4147-A177-3AD203B41FA5}">
                      <a16:colId xmlns:a16="http://schemas.microsoft.com/office/drawing/2014/main" val="4180164206"/>
                    </a:ext>
                  </a:extLst>
                </a:gridCol>
                <a:gridCol w="1866610">
                  <a:extLst>
                    <a:ext uri="{9D8B030D-6E8A-4147-A177-3AD203B41FA5}">
                      <a16:colId xmlns:a16="http://schemas.microsoft.com/office/drawing/2014/main" val="2169837705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3632159320"/>
                    </a:ext>
                  </a:extLst>
                </a:gridCol>
                <a:gridCol w="856211">
                  <a:extLst>
                    <a:ext uri="{9D8B030D-6E8A-4147-A177-3AD203B41FA5}">
                      <a16:colId xmlns:a16="http://schemas.microsoft.com/office/drawing/2014/main" val="2026327225"/>
                    </a:ext>
                  </a:extLst>
                </a:gridCol>
                <a:gridCol w="2250212">
                  <a:extLst>
                    <a:ext uri="{9D8B030D-6E8A-4147-A177-3AD203B41FA5}">
                      <a16:colId xmlns:a16="http://schemas.microsoft.com/office/drawing/2014/main" val="1457193318"/>
                    </a:ext>
                  </a:extLst>
                </a:gridCol>
              </a:tblGrid>
              <a:tr h="759005">
                <a:tc>
                  <a:txBody>
                    <a:bodyPr/>
                    <a:lstStyle/>
                    <a:p>
                      <a:r>
                        <a:rPr lang="de-DE" sz="1400" dirty="0"/>
                        <a:t>Risiko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Auftrittswahrschein-</a:t>
                      </a:r>
                      <a:r>
                        <a:rPr lang="de-DE" sz="1400" dirty="0" err="1"/>
                        <a:t>lichkeit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Gefährdungs-grad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Summe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Auswirkung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51808"/>
                  </a:ext>
                </a:extLst>
              </a:tr>
              <a:tr h="531303">
                <a:tc>
                  <a:txBody>
                    <a:bodyPr/>
                    <a:lstStyle/>
                    <a:p>
                      <a:r>
                        <a:rPr lang="de-DE" sz="1400" dirty="0"/>
                        <a:t>Projektmitglied</a:t>
                      </a:r>
                      <a:r>
                        <a:rPr lang="de-DE" sz="1400" baseline="0" dirty="0"/>
                        <a:t> nicht anwesend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Verzögerung der Projektfertigstellung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35394"/>
                  </a:ext>
                </a:extLst>
              </a:tr>
              <a:tr h="1281729">
                <a:tc>
                  <a:txBody>
                    <a:bodyPr/>
                    <a:lstStyle/>
                    <a:p>
                      <a:r>
                        <a:rPr lang="de-DE" sz="1400" dirty="0"/>
                        <a:t>Kunde kommt nicht zum Gespräch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Verzögerung der Projektfertigstellung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94512"/>
                  </a:ext>
                </a:extLst>
              </a:tr>
              <a:tr h="303602">
                <a:tc>
                  <a:txBody>
                    <a:bodyPr/>
                    <a:lstStyle/>
                    <a:p>
                      <a:r>
                        <a:rPr lang="de-DE" sz="1400" dirty="0"/>
                        <a:t>Stromausfall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Geringer Arbeitsverlust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039685"/>
                  </a:ext>
                </a:extLst>
              </a:tr>
              <a:tr h="303602">
                <a:tc>
                  <a:txBody>
                    <a:bodyPr/>
                    <a:lstStyle/>
                    <a:p>
                      <a:r>
                        <a:rPr lang="de-DE" sz="1400" dirty="0"/>
                        <a:t>Hardwareausfall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Verzögerung der Projektfertigstellung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30956"/>
                  </a:ext>
                </a:extLst>
              </a:tr>
              <a:tr h="759005">
                <a:tc>
                  <a:txBody>
                    <a:bodyPr/>
                    <a:lstStyle/>
                    <a:p>
                      <a:r>
                        <a:rPr lang="de-DE" sz="1400" dirty="0"/>
                        <a:t>Änderung der Wünsche des Kunden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Verzögerung der Projektfertigstellung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459152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958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11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9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521267906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Risikoanalyse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/>
          </p:nvPr>
        </p:nvGraphicFramePr>
        <p:xfrm>
          <a:off x="252665" y="1916265"/>
          <a:ext cx="11802900" cy="4367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234">
                  <a:extLst>
                    <a:ext uri="{9D8B030D-6E8A-4147-A177-3AD203B41FA5}">
                      <a16:colId xmlns:a16="http://schemas.microsoft.com/office/drawing/2014/main" val="4180164206"/>
                    </a:ext>
                  </a:extLst>
                </a:gridCol>
                <a:gridCol w="1866610">
                  <a:extLst>
                    <a:ext uri="{9D8B030D-6E8A-4147-A177-3AD203B41FA5}">
                      <a16:colId xmlns:a16="http://schemas.microsoft.com/office/drawing/2014/main" val="2169837705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3632159320"/>
                    </a:ext>
                  </a:extLst>
                </a:gridCol>
                <a:gridCol w="856211">
                  <a:extLst>
                    <a:ext uri="{9D8B030D-6E8A-4147-A177-3AD203B41FA5}">
                      <a16:colId xmlns:a16="http://schemas.microsoft.com/office/drawing/2014/main" val="2026327225"/>
                    </a:ext>
                  </a:extLst>
                </a:gridCol>
                <a:gridCol w="2250212">
                  <a:extLst>
                    <a:ext uri="{9D8B030D-6E8A-4147-A177-3AD203B41FA5}">
                      <a16:colId xmlns:a16="http://schemas.microsoft.com/office/drawing/2014/main" val="1457193318"/>
                    </a:ext>
                  </a:extLst>
                </a:gridCol>
                <a:gridCol w="2797724">
                  <a:extLst>
                    <a:ext uri="{9D8B030D-6E8A-4147-A177-3AD203B41FA5}">
                      <a16:colId xmlns:a16="http://schemas.microsoft.com/office/drawing/2014/main" val="3354195069"/>
                    </a:ext>
                  </a:extLst>
                </a:gridCol>
              </a:tblGrid>
              <a:tr h="759005">
                <a:tc>
                  <a:txBody>
                    <a:bodyPr/>
                    <a:lstStyle/>
                    <a:p>
                      <a:r>
                        <a:rPr lang="de-DE" sz="1400" dirty="0"/>
                        <a:t>Risiko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Auftrittswahrschein-</a:t>
                      </a:r>
                      <a:r>
                        <a:rPr lang="de-DE" sz="1400" dirty="0" err="1"/>
                        <a:t>lichkeit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Gefährdungs-grad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Summe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Auswirkung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Lösung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51808"/>
                  </a:ext>
                </a:extLst>
              </a:tr>
              <a:tr h="531303">
                <a:tc>
                  <a:txBody>
                    <a:bodyPr/>
                    <a:lstStyle/>
                    <a:p>
                      <a:r>
                        <a:rPr lang="de-DE" sz="1400" dirty="0"/>
                        <a:t>Projektmitglied</a:t>
                      </a:r>
                      <a:r>
                        <a:rPr lang="de-DE" sz="1400" baseline="0" dirty="0"/>
                        <a:t> nicht anwesend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Verzögerung der Projektfertigstellung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Stellvertreter bestimmen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35394"/>
                  </a:ext>
                </a:extLst>
              </a:tr>
              <a:tr h="1281729">
                <a:tc>
                  <a:txBody>
                    <a:bodyPr/>
                    <a:lstStyle/>
                    <a:p>
                      <a:r>
                        <a:rPr lang="de-DE" sz="1400" dirty="0"/>
                        <a:t>Kunde kommt nicht zum Gespräch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Verzögerung der Projektfertigstellung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Handynummer von Kunden bekommen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94512"/>
                  </a:ext>
                </a:extLst>
              </a:tr>
              <a:tr h="303602">
                <a:tc>
                  <a:txBody>
                    <a:bodyPr/>
                    <a:lstStyle/>
                    <a:p>
                      <a:r>
                        <a:rPr lang="de-DE" sz="1400" dirty="0"/>
                        <a:t>Stromausfall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Geringer Arbeitsverlust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Laptops nutzen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039685"/>
                  </a:ext>
                </a:extLst>
              </a:tr>
              <a:tr h="303602">
                <a:tc>
                  <a:txBody>
                    <a:bodyPr/>
                    <a:lstStyle/>
                    <a:p>
                      <a:r>
                        <a:rPr lang="de-DE" sz="1400" dirty="0"/>
                        <a:t>Hardwareausfall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Verzögerung der Projektfertigstellung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Hardware redundant</a:t>
                      </a:r>
                      <a:r>
                        <a:rPr lang="de-DE" sz="1400" baseline="0" dirty="0"/>
                        <a:t> beschaffen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30956"/>
                  </a:ext>
                </a:extLst>
              </a:tr>
              <a:tr h="759005">
                <a:tc>
                  <a:txBody>
                    <a:bodyPr/>
                    <a:lstStyle/>
                    <a:p>
                      <a:r>
                        <a:rPr lang="de-DE" sz="1400" dirty="0"/>
                        <a:t>Änderung der Wünsche des Kunden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Verzögerung der Projektfertigstellung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Pflichtenheft</a:t>
                      </a:r>
                      <a:r>
                        <a:rPr lang="de-DE" sz="1400" baseline="0" dirty="0"/>
                        <a:t> unterzeichnen lassen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459152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12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71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/>
          <p:cNvSpPr/>
          <p:nvPr/>
        </p:nvSpPr>
        <p:spPr>
          <a:xfrm>
            <a:off x="8210521" y="1737359"/>
            <a:ext cx="3173931" cy="45310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Lizensiert pro Client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Anzahl der Clients unbegrenzt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Linux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Mittlerer Einarbeitungsaufwand</a:t>
            </a:r>
          </a:p>
        </p:txBody>
      </p:sp>
      <p:sp>
        <p:nvSpPr>
          <p:cNvPr id="26" name="Ellipse 25"/>
          <p:cNvSpPr/>
          <p:nvPr/>
        </p:nvSpPr>
        <p:spPr>
          <a:xfrm>
            <a:off x="8978014" y="1764079"/>
            <a:ext cx="1638944" cy="123925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4601358" y="1737358"/>
            <a:ext cx="3173931" cy="45310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Open Source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Anzahl der Clients unbegrenzt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Linux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Hoher Einarbeitungsaufwand</a:t>
            </a:r>
          </a:p>
        </p:txBody>
      </p:sp>
      <p:sp>
        <p:nvSpPr>
          <p:cNvPr id="19" name="Ellipse 18"/>
          <p:cNvSpPr/>
          <p:nvPr/>
        </p:nvSpPr>
        <p:spPr>
          <a:xfrm>
            <a:off x="5307008" y="1790800"/>
            <a:ext cx="1638944" cy="123925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1097280" y="1737360"/>
            <a:ext cx="3173931" cy="45310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Lizensiert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Anzahl der Clients unbegrenzt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Linux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Geringer Einarbeitungsaufwand</a:t>
            </a:r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940234453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Produktanalyse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13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9251171" y="1973969"/>
            <a:ext cx="1092629" cy="81947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0361" y="2032831"/>
            <a:ext cx="1115923" cy="657536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>
            <a:off x="1774203" y="1764079"/>
            <a:ext cx="1638944" cy="123925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97958" y="2073542"/>
            <a:ext cx="1391433" cy="5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1" grpId="0" animBg="1"/>
      <p:bldP spid="19" grpId="0" animBg="1"/>
      <p:bldP spid="20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e 15"/>
          <p:cNvSpPr/>
          <p:nvPr/>
        </p:nvSpPr>
        <p:spPr>
          <a:xfrm>
            <a:off x="9963687" y="2255781"/>
            <a:ext cx="1185565" cy="8356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051056" y="2260107"/>
            <a:ext cx="1185565" cy="8356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71636882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Nutzwertanalyse</a:t>
            </a: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/>
          </p:nvPr>
        </p:nvGraphicFramePr>
        <p:xfrm>
          <a:off x="120316" y="3145676"/>
          <a:ext cx="1193524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065">
                  <a:extLst>
                    <a:ext uri="{9D8B030D-6E8A-4147-A177-3AD203B41FA5}">
                      <a16:colId xmlns:a16="http://schemas.microsoft.com/office/drawing/2014/main" val="883065858"/>
                    </a:ext>
                  </a:extLst>
                </a:gridCol>
                <a:gridCol w="1299410">
                  <a:extLst>
                    <a:ext uri="{9D8B030D-6E8A-4147-A177-3AD203B41FA5}">
                      <a16:colId xmlns:a16="http://schemas.microsoft.com/office/drawing/2014/main" val="2247836319"/>
                    </a:ext>
                  </a:extLst>
                </a:gridCol>
                <a:gridCol w="1227222">
                  <a:extLst>
                    <a:ext uri="{9D8B030D-6E8A-4147-A177-3AD203B41FA5}">
                      <a16:colId xmlns:a16="http://schemas.microsoft.com/office/drawing/2014/main" val="1250291147"/>
                    </a:ext>
                  </a:extLst>
                </a:gridCol>
                <a:gridCol w="1197104">
                  <a:extLst>
                    <a:ext uri="{9D8B030D-6E8A-4147-A177-3AD203B41FA5}">
                      <a16:colId xmlns:a16="http://schemas.microsoft.com/office/drawing/2014/main" val="3652003718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97880747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1941753034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1449605530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4279286001"/>
                    </a:ext>
                  </a:extLst>
                </a:gridCol>
              </a:tblGrid>
              <a:tr h="380807">
                <a:tc>
                  <a:txBody>
                    <a:bodyPr/>
                    <a:lstStyle/>
                    <a:p>
                      <a:r>
                        <a:rPr lang="de-DE" sz="1600" dirty="0"/>
                        <a:t>Kriterien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Gewichtungsfaktor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Punktewert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Gewichtet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Punktewert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Gewichtet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Punktewert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Gewichet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308565"/>
                  </a:ext>
                </a:extLst>
              </a:tr>
              <a:tr h="272240">
                <a:tc>
                  <a:txBody>
                    <a:bodyPr/>
                    <a:lstStyle/>
                    <a:p>
                      <a:r>
                        <a:rPr lang="de-DE" sz="1600" dirty="0"/>
                        <a:t>Konfigurationsaufwand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882967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/>
                        <a:t>Kompatibilität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897784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/>
                        <a:t>Funktionalität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28099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39353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/>
                        <a:t>Übertragungsqualität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10995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/>
                        <a:t>Summe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78329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14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4409176" y="2257529"/>
            <a:ext cx="1185565" cy="8356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5276" y="2490390"/>
            <a:ext cx="893367" cy="369893"/>
          </a:xfrm>
          <a:prstGeom prst="rect">
            <a:avLst/>
          </a:prstGeom>
        </p:spPr>
      </p:pic>
      <p:pic>
        <p:nvPicPr>
          <p:cNvPr id="13" name="Inhaltsplatzhalter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8468" y="2430106"/>
            <a:ext cx="736001" cy="55200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7655" y="2428358"/>
            <a:ext cx="832366" cy="490457"/>
          </a:xfrm>
          <a:prstGeom prst="rect">
            <a:avLst/>
          </a:prstGeom>
        </p:spPr>
      </p:pic>
      <p:sp>
        <p:nvSpPr>
          <p:cNvPr id="6" name="Abgerundetes Rechteck 5"/>
          <p:cNvSpPr/>
          <p:nvPr/>
        </p:nvSpPr>
        <p:spPr>
          <a:xfrm>
            <a:off x="149469" y="5064369"/>
            <a:ext cx="1987062" cy="3165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36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e 15"/>
          <p:cNvSpPr/>
          <p:nvPr/>
        </p:nvSpPr>
        <p:spPr>
          <a:xfrm>
            <a:off x="9963687" y="2255781"/>
            <a:ext cx="1185565" cy="8356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051056" y="2260107"/>
            <a:ext cx="1185565" cy="8356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680175787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Nutzwertanalyse</a:t>
            </a: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/>
          </p:nvPr>
        </p:nvGraphicFramePr>
        <p:xfrm>
          <a:off x="120316" y="3145676"/>
          <a:ext cx="11935249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065">
                  <a:extLst>
                    <a:ext uri="{9D8B030D-6E8A-4147-A177-3AD203B41FA5}">
                      <a16:colId xmlns:a16="http://schemas.microsoft.com/office/drawing/2014/main" val="883065858"/>
                    </a:ext>
                  </a:extLst>
                </a:gridCol>
                <a:gridCol w="1299410">
                  <a:extLst>
                    <a:ext uri="{9D8B030D-6E8A-4147-A177-3AD203B41FA5}">
                      <a16:colId xmlns:a16="http://schemas.microsoft.com/office/drawing/2014/main" val="2247836319"/>
                    </a:ext>
                  </a:extLst>
                </a:gridCol>
                <a:gridCol w="1227222">
                  <a:extLst>
                    <a:ext uri="{9D8B030D-6E8A-4147-A177-3AD203B41FA5}">
                      <a16:colId xmlns:a16="http://schemas.microsoft.com/office/drawing/2014/main" val="1250291147"/>
                    </a:ext>
                  </a:extLst>
                </a:gridCol>
                <a:gridCol w="1197104">
                  <a:extLst>
                    <a:ext uri="{9D8B030D-6E8A-4147-A177-3AD203B41FA5}">
                      <a16:colId xmlns:a16="http://schemas.microsoft.com/office/drawing/2014/main" val="3652003718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97880747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1941753034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1449605530"/>
                    </a:ext>
                  </a:extLst>
                </a:gridCol>
                <a:gridCol w="1475362">
                  <a:extLst>
                    <a:ext uri="{9D8B030D-6E8A-4147-A177-3AD203B41FA5}">
                      <a16:colId xmlns:a16="http://schemas.microsoft.com/office/drawing/2014/main" val="4279286001"/>
                    </a:ext>
                  </a:extLst>
                </a:gridCol>
              </a:tblGrid>
              <a:tr h="380807">
                <a:tc>
                  <a:txBody>
                    <a:bodyPr/>
                    <a:lstStyle/>
                    <a:p>
                      <a:r>
                        <a:rPr lang="de-DE" sz="1600" dirty="0"/>
                        <a:t>Kriterien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Gewichtungsfaktor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Punktewert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Gewichtet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Punktewert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Gewichtet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Punktewert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Gewichet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308565"/>
                  </a:ext>
                </a:extLst>
              </a:tr>
              <a:tr h="272240">
                <a:tc>
                  <a:txBody>
                    <a:bodyPr/>
                    <a:lstStyle/>
                    <a:p>
                      <a:r>
                        <a:rPr lang="de-DE" sz="1600" dirty="0"/>
                        <a:t>Konfigurationsaufwand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882967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/>
                        <a:t>Kompatibilität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897784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/>
                        <a:t>Funktionalität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28099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39353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/>
                        <a:t>Übertragungsqualität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10995"/>
                  </a:ext>
                </a:extLst>
              </a:tr>
              <a:tr h="220467">
                <a:tc>
                  <a:txBody>
                    <a:bodyPr/>
                    <a:lstStyle/>
                    <a:p>
                      <a:r>
                        <a:rPr lang="de-DE" sz="1600" dirty="0"/>
                        <a:t>Summe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78329"/>
                  </a:ext>
                </a:extLst>
              </a:tr>
              <a:tr h="380807">
                <a:tc>
                  <a:txBody>
                    <a:bodyPr/>
                    <a:lstStyle/>
                    <a:p>
                      <a:r>
                        <a:rPr lang="de-DE" sz="1600" dirty="0"/>
                        <a:t>Summe/100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7,1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6,2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6,3</a:t>
                      </a:r>
                    </a:p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877612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15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4409176" y="2257529"/>
            <a:ext cx="1185565" cy="8356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5276" y="2490390"/>
            <a:ext cx="893367" cy="369893"/>
          </a:xfrm>
          <a:prstGeom prst="rect">
            <a:avLst/>
          </a:prstGeom>
        </p:spPr>
      </p:pic>
      <p:pic>
        <p:nvPicPr>
          <p:cNvPr id="13" name="Inhaltsplatzhalter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8468" y="2430106"/>
            <a:ext cx="736001" cy="55200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7655" y="2428358"/>
            <a:ext cx="832366" cy="490457"/>
          </a:xfrm>
          <a:prstGeom prst="rect">
            <a:avLst/>
          </a:prstGeom>
        </p:spPr>
      </p:pic>
      <p:sp>
        <p:nvSpPr>
          <p:cNvPr id="11" name="Nach oben gekrümmter Pfeil 10"/>
          <p:cNvSpPr/>
          <p:nvPr/>
        </p:nvSpPr>
        <p:spPr>
          <a:xfrm rot="12763614">
            <a:off x="5312286" y="5690144"/>
            <a:ext cx="564908" cy="277780"/>
          </a:xfrm>
          <a:prstGeom prst="curved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39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758275213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Projektkosten (1)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/>
          </p:nvPr>
        </p:nvGraphicFramePr>
        <p:xfrm>
          <a:off x="3162138" y="2697563"/>
          <a:ext cx="6738320" cy="2481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167">
                  <a:extLst>
                    <a:ext uri="{9D8B030D-6E8A-4147-A177-3AD203B41FA5}">
                      <a16:colId xmlns:a16="http://schemas.microsoft.com/office/drawing/2014/main" val="3222950880"/>
                    </a:ext>
                  </a:extLst>
                </a:gridCol>
                <a:gridCol w="1607993">
                  <a:extLst>
                    <a:ext uri="{9D8B030D-6E8A-4147-A177-3AD203B41FA5}">
                      <a16:colId xmlns:a16="http://schemas.microsoft.com/office/drawing/2014/main" val="4138516600"/>
                    </a:ext>
                  </a:extLst>
                </a:gridCol>
                <a:gridCol w="1684580">
                  <a:extLst>
                    <a:ext uri="{9D8B030D-6E8A-4147-A177-3AD203B41FA5}">
                      <a16:colId xmlns:a16="http://schemas.microsoft.com/office/drawing/2014/main" val="3253719865"/>
                    </a:ext>
                  </a:extLst>
                </a:gridCol>
                <a:gridCol w="1684580">
                  <a:extLst>
                    <a:ext uri="{9D8B030D-6E8A-4147-A177-3AD203B41FA5}">
                      <a16:colId xmlns:a16="http://schemas.microsoft.com/office/drawing/2014/main" val="1279532686"/>
                    </a:ext>
                  </a:extLst>
                </a:gridCol>
              </a:tblGrid>
              <a:tr h="522338">
                <a:tc>
                  <a:txBody>
                    <a:bodyPr/>
                    <a:lstStyle/>
                    <a:p>
                      <a:r>
                        <a:rPr lang="de-DE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Anzahl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Summe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539231"/>
                  </a:ext>
                </a:extLst>
              </a:tr>
              <a:tr h="522338">
                <a:tc>
                  <a:txBody>
                    <a:bodyPr/>
                    <a:lstStyle/>
                    <a:p>
                      <a:r>
                        <a:rPr lang="de-DE" dirty="0"/>
                        <a:t>Azubi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556125"/>
                  </a:ext>
                </a:extLst>
              </a:tr>
              <a:tr h="914091">
                <a:tc>
                  <a:txBody>
                    <a:bodyPr/>
                    <a:lstStyle/>
                    <a:p>
                      <a:r>
                        <a:rPr lang="de-DE" dirty="0"/>
                        <a:t>Externer Berater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15070"/>
                  </a:ext>
                </a:extLst>
              </a:tr>
              <a:tr h="522338">
                <a:tc>
                  <a:txBody>
                    <a:bodyPr/>
                    <a:lstStyle/>
                    <a:p>
                      <a:r>
                        <a:rPr lang="de-DE" dirty="0"/>
                        <a:t>Projektleiter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76,5€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24350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1059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16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6AEE336-2E4A-4986-814D-49E0A4DF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55FDDE-83E7-4F4D-9D86-008242433E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0E88509-5E8E-40D4-A9CE-FEAB406BBE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6AAE21-34E7-4518-AF7B-9E7BCD4F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69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888321821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20979" cy="1450757"/>
          </a:xfrm>
        </p:spPr>
        <p:txBody>
          <a:bodyPr>
            <a:normAutofit/>
          </a:bodyPr>
          <a:lstStyle/>
          <a:p>
            <a:r>
              <a:rPr lang="de-DE" sz="4000" dirty="0"/>
              <a:t>Projektkosten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18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8" name="table">
            <a:extLst>
              <a:ext uri="{FF2B5EF4-FFF2-40B4-BE49-F238E27FC236}">
                <a16:creationId xmlns:a16="http://schemas.microsoft.com/office/drawing/2014/main" id="{C2A46F34-1B99-4680-82FF-BEB94669EC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1209694" y="2152186"/>
            <a:ext cx="9772613" cy="364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41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20979" cy="1450757"/>
          </a:xfrm>
        </p:spPr>
        <p:txBody>
          <a:bodyPr>
            <a:normAutofit/>
          </a:bodyPr>
          <a:lstStyle/>
          <a:p>
            <a:r>
              <a:rPr lang="de-DE" sz="4000" dirty="0"/>
              <a:t>Soll / Ist Zeitvergleich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19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12" name="table">
            <a:extLst>
              <a:ext uri="{FF2B5EF4-FFF2-40B4-BE49-F238E27FC236}">
                <a16:creationId xmlns:a16="http://schemas.microsoft.com/office/drawing/2014/main" id="{1AC8F467-4784-4D75-A14C-A5E3BFB549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5672" y="1964091"/>
            <a:ext cx="8220656" cy="407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9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225731089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8743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340DBD-B143-486A-8EBA-52EF461E2A0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870717F-7452-4DB9-BC8D-4AD75568A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7" name="Titel 29">
            <a:extLst>
              <a:ext uri="{FF2B5EF4-FFF2-40B4-BE49-F238E27FC236}">
                <a16:creationId xmlns:a16="http://schemas.microsoft.com/office/drawing/2014/main" id="{F0FF80ED-2A34-430C-B184-59A501488AC6}"/>
              </a:ext>
            </a:extLst>
          </p:cNvPr>
          <p:cNvSpPr>
            <a:spLocks noGrp="1"/>
          </p:cNvSpPr>
          <p:nvPr/>
        </p:nvSpPr>
        <p:spPr>
          <a:xfrm>
            <a:off x="1066800" y="63775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8" name="Inhaltsplatzhalter 30">
            <a:extLst>
              <a:ext uri="{FF2B5EF4-FFF2-40B4-BE49-F238E27FC236}">
                <a16:creationId xmlns:a16="http://schemas.microsoft.com/office/drawing/2014/main" id="{1B05525B-1199-4C25-BFA4-0F9359097E92}"/>
              </a:ext>
            </a:extLst>
          </p:cNvPr>
          <p:cNvSpPr>
            <a:spLocks noGrp="1"/>
          </p:cNvSpPr>
          <p:nvPr/>
        </p:nvSpPr>
        <p:spPr>
          <a:xfrm>
            <a:off x="1066800" y="2196885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9" name="Freeform 33">
            <a:extLst>
              <a:ext uri="{FF2B5EF4-FFF2-40B4-BE49-F238E27FC236}">
                <a16:creationId xmlns:a16="http://schemas.microsoft.com/office/drawing/2014/main" id="{C47E3A79-C312-4F07-A472-5A789AFA5CD7}"/>
              </a:ext>
            </a:extLst>
          </p:cNvPr>
          <p:cNvSpPr/>
          <p:nvPr/>
        </p:nvSpPr>
        <p:spPr>
          <a:xfrm>
            <a:off x="1741906" y="1590754"/>
            <a:ext cx="597494" cy="805655"/>
          </a:xfrm>
          <a:custGeom>
            <a:avLst/>
            <a:gdLst>
              <a:gd name="connsiteX0" fmla="*/ 135550 w 391928"/>
              <a:gd name="connsiteY0" fmla="*/ 0 h 709696"/>
              <a:gd name="connsiteX1" fmla="*/ 213310 w 391928"/>
              <a:gd name="connsiteY1" fmla="*/ 172002 h 709696"/>
              <a:gd name="connsiteX2" fmla="*/ 375545 w 391928"/>
              <a:gd name="connsiteY2" fmla="*/ 615260 h 709696"/>
              <a:gd name="connsiteX3" fmla="*/ 391928 w 391928"/>
              <a:gd name="connsiteY3" fmla="*/ 672955 h 709696"/>
              <a:gd name="connsiteX4" fmla="*/ 335492 w 391928"/>
              <a:gd name="connsiteY4" fmla="*/ 678644 h 709696"/>
              <a:gd name="connsiteX5" fmla="*/ 235461 w 391928"/>
              <a:gd name="connsiteY5" fmla="*/ 709696 h 709696"/>
              <a:gd name="connsiteX6" fmla="*/ 222202 w 391928"/>
              <a:gd name="connsiteY6" fmla="*/ 663006 h 709696"/>
              <a:gd name="connsiteX7" fmla="*/ 65367 w 391928"/>
              <a:gd name="connsiteY7" fmla="*/ 234500 h 709696"/>
              <a:gd name="connsiteX8" fmla="*/ 0 w 391928"/>
              <a:gd name="connsiteY8" fmla="*/ 89913 h 709696"/>
              <a:gd name="connsiteX9" fmla="*/ 77670 w 391928"/>
              <a:gd name="connsiteY9" fmla="*/ 47755 h 70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8" h="709696">
                <a:moveTo>
                  <a:pt x="135550" y="0"/>
                </a:moveTo>
                <a:lnTo>
                  <a:pt x="213310" y="172002"/>
                </a:lnTo>
                <a:cubicBezTo>
                  <a:pt x="274344" y="316302"/>
                  <a:pt x="328557" y="464190"/>
                  <a:pt x="375545" y="615260"/>
                </a:cubicBezTo>
                <a:lnTo>
                  <a:pt x="391928" y="672955"/>
                </a:lnTo>
                <a:lnTo>
                  <a:pt x="335492" y="678644"/>
                </a:lnTo>
                <a:lnTo>
                  <a:pt x="235461" y="709696"/>
                </a:lnTo>
                <a:lnTo>
                  <a:pt x="222202" y="663006"/>
                </a:lnTo>
                <a:cubicBezTo>
                  <a:pt x="176778" y="516963"/>
                  <a:pt x="124370" y="373998"/>
                  <a:pt x="65367" y="234500"/>
                </a:cubicBezTo>
                <a:lnTo>
                  <a:pt x="0" y="89913"/>
                </a:lnTo>
                <a:lnTo>
                  <a:pt x="77670" y="47755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0" name="Freeform 38">
            <a:extLst>
              <a:ext uri="{FF2B5EF4-FFF2-40B4-BE49-F238E27FC236}">
                <a16:creationId xmlns:a16="http://schemas.microsoft.com/office/drawing/2014/main" id="{2870E0D7-DFE8-4FDD-96E2-5A8CAB696413}"/>
              </a:ext>
            </a:extLst>
          </p:cNvPr>
          <p:cNvSpPr/>
          <p:nvPr/>
        </p:nvSpPr>
        <p:spPr>
          <a:xfrm>
            <a:off x="2149196" y="2969387"/>
            <a:ext cx="285899" cy="594543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1" name="Freeform 43">
            <a:extLst>
              <a:ext uri="{FF2B5EF4-FFF2-40B4-BE49-F238E27FC236}">
                <a16:creationId xmlns:a16="http://schemas.microsoft.com/office/drawing/2014/main" id="{722CA7DC-7555-42B6-BBA9-E75364F4693D}"/>
              </a:ext>
            </a:extLst>
          </p:cNvPr>
          <p:cNvSpPr/>
          <p:nvPr/>
        </p:nvSpPr>
        <p:spPr>
          <a:xfrm>
            <a:off x="1821449" y="4043855"/>
            <a:ext cx="683032" cy="900899"/>
          </a:xfrm>
          <a:custGeom>
            <a:avLst/>
            <a:gdLst>
              <a:gd name="connsiteX0" fmla="*/ 235454 w 391921"/>
              <a:gd name="connsiteY0" fmla="*/ 0 h 709210"/>
              <a:gd name="connsiteX1" fmla="*/ 335485 w 391921"/>
              <a:gd name="connsiteY1" fmla="*/ 31051 h 709210"/>
              <a:gd name="connsiteX2" fmla="*/ 391921 w 391921"/>
              <a:gd name="connsiteY2" fmla="*/ 36740 h 709210"/>
              <a:gd name="connsiteX3" fmla="*/ 375538 w 391921"/>
              <a:gd name="connsiteY3" fmla="*/ 94436 h 709210"/>
              <a:gd name="connsiteX4" fmla="*/ 166256 w 391921"/>
              <a:gd name="connsiteY4" fmla="*/ 645240 h 709210"/>
              <a:gd name="connsiteX5" fmla="*/ 134954 w 391921"/>
              <a:gd name="connsiteY5" fmla="*/ 709210 h 709210"/>
              <a:gd name="connsiteX6" fmla="*/ 77663 w 391921"/>
              <a:gd name="connsiteY6" fmla="*/ 661940 h 709210"/>
              <a:gd name="connsiteX7" fmla="*/ 0 w 391921"/>
              <a:gd name="connsiteY7" fmla="*/ 619786 h 709210"/>
              <a:gd name="connsiteX8" fmla="*/ 19878 w 391921"/>
              <a:gd name="connsiteY8" fmla="*/ 579163 h 709210"/>
              <a:gd name="connsiteX9" fmla="*/ 222195 w 391921"/>
              <a:gd name="connsiteY9" fmla="*/ 46690 h 7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1" h="709210">
                <a:moveTo>
                  <a:pt x="235454" y="0"/>
                </a:moveTo>
                <a:lnTo>
                  <a:pt x="335485" y="31051"/>
                </a:lnTo>
                <a:lnTo>
                  <a:pt x="391921" y="36740"/>
                </a:lnTo>
                <a:lnTo>
                  <a:pt x="375538" y="94436"/>
                </a:lnTo>
                <a:cubicBezTo>
                  <a:pt x="316803" y="283275"/>
                  <a:pt x="246779" y="467139"/>
                  <a:pt x="166256" y="645240"/>
                </a:cubicBezTo>
                <a:lnTo>
                  <a:pt x="134954" y="709210"/>
                </a:lnTo>
                <a:lnTo>
                  <a:pt x="77663" y="661940"/>
                </a:lnTo>
                <a:lnTo>
                  <a:pt x="0" y="619786"/>
                </a:lnTo>
                <a:lnTo>
                  <a:pt x="19878" y="579163"/>
                </a:lnTo>
                <a:cubicBezTo>
                  <a:pt x="97722" y="406989"/>
                  <a:pt x="165415" y="229244"/>
                  <a:pt x="222195" y="46690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6043286F-F5DB-459E-825B-4FC3A4836876}"/>
              </a:ext>
            </a:extLst>
          </p:cNvPr>
          <p:cNvSpPr/>
          <p:nvPr/>
        </p:nvSpPr>
        <p:spPr>
          <a:xfrm>
            <a:off x="1191491" y="1040010"/>
            <a:ext cx="1107258" cy="108858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D6B7DE41-2F94-48B4-BC0E-F0D079E4B9F2}"/>
              </a:ext>
            </a:extLst>
          </p:cNvPr>
          <p:cNvSpPr/>
          <p:nvPr/>
        </p:nvSpPr>
        <p:spPr>
          <a:xfrm>
            <a:off x="1704548" y="2273437"/>
            <a:ext cx="1107258" cy="108858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691C058C-E388-45E5-9C86-47F6D52D2B88}"/>
              </a:ext>
            </a:extLst>
          </p:cNvPr>
          <p:cNvSpPr/>
          <p:nvPr/>
        </p:nvSpPr>
        <p:spPr>
          <a:xfrm>
            <a:off x="1704548" y="3506865"/>
            <a:ext cx="1107258" cy="108858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8933572A-696F-4C3C-AA47-B5CD933B10C9}"/>
              </a:ext>
            </a:extLst>
          </p:cNvPr>
          <p:cNvSpPr/>
          <p:nvPr/>
        </p:nvSpPr>
        <p:spPr>
          <a:xfrm>
            <a:off x="1191491" y="4740291"/>
            <a:ext cx="1107258" cy="108858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6" name="Oval 59">
            <a:extLst>
              <a:ext uri="{FF2B5EF4-FFF2-40B4-BE49-F238E27FC236}">
                <a16:creationId xmlns:a16="http://schemas.microsoft.com/office/drawing/2014/main" id="{795EC976-0725-4CBC-AEBC-CCD1D88B1083}"/>
              </a:ext>
            </a:extLst>
          </p:cNvPr>
          <p:cNvSpPr/>
          <p:nvPr/>
        </p:nvSpPr>
        <p:spPr>
          <a:xfrm>
            <a:off x="1331031" y="1180460"/>
            <a:ext cx="829715" cy="815726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7" name="Oval 60">
            <a:extLst>
              <a:ext uri="{FF2B5EF4-FFF2-40B4-BE49-F238E27FC236}">
                <a16:creationId xmlns:a16="http://schemas.microsoft.com/office/drawing/2014/main" id="{3790F273-07BE-4392-85F5-E646C1EA1CB1}"/>
              </a:ext>
            </a:extLst>
          </p:cNvPr>
          <p:cNvSpPr/>
          <p:nvPr/>
        </p:nvSpPr>
        <p:spPr>
          <a:xfrm>
            <a:off x="1863247" y="2411191"/>
            <a:ext cx="829715" cy="815726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8" name="Oval 61">
            <a:extLst>
              <a:ext uri="{FF2B5EF4-FFF2-40B4-BE49-F238E27FC236}">
                <a16:creationId xmlns:a16="http://schemas.microsoft.com/office/drawing/2014/main" id="{24EE4589-E404-42D9-BD5A-71B892C90EA5}"/>
              </a:ext>
            </a:extLst>
          </p:cNvPr>
          <p:cNvSpPr/>
          <p:nvPr/>
        </p:nvSpPr>
        <p:spPr>
          <a:xfrm>
            <a:off x="1843319" y="3631658"/>
            <a:ext cx="829715" cy="841276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9" name="Oval 62">
            <a:extLst>
              <a:ext uri="{FF2B5EF4-FFF2-40B4-BE49-F238E27FC236}">
                <a16:creationId xmlns:a16="http://schemas.microsoft.com/office/drawing/2014/main" id="{6A3033E8-4E06-436B-AD40-87814A767BCA}"/>
              </a:ext>
            </a:extLst>
          </p:cNvPr>
          <p:cNvSpPr/>
          <p:nvPr/>
        </p:nvSpPr>
        <p:spPr>
          <a:xfrm>
            <a:off x="1318073" y="4869418"/>
            <a:ext cx="829715" cy="815726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20" name="Shape 2554">
            <a:extLst>
              <a:ext uri="{FF2B5EF4-FFF2-40B4-BE49-F238E27FC236}">
                <a16:creationId xmlns:a16="http://schemas.microsoft.com/office/drawing/2014/main" id="{DC9B4300-F67A-43B9-8346-5C71430CFC3C}"/>
              </a:ext>
            </a:extLst>
          </p:cNvPr>
          <p:cNvSpPr/>
          <p:nvPr/>
        </p:nvSpPr>
        <p:spPr>
          <a:xfrm>
            <a:off x="1429609" y="5002425"/>
            <a:ext cx="615052" cy="549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1" name="Shape 2587">
            <a:extLst>
              <a:ext uri="{FF2B5EF4-FFF2-40B4-BE49-F238E27FC236}">
                <a16:creationId xmlns:a16="http://schemas.microsoft.com/office/drawing/2014/main" id="{9E041BEA-7839-4A42-952F-08548083695D}"/>
              </a:ext>
            </a:extLst>
          </p:cNvPr>
          <p:cNvSpPr/>
          <p:nvPr/>
        </p:nvSpPr>
        <p:spPr>
          <a:xfrm>
            <a:off x="1502705" y="1338304"/>
            <a:ext cx="461766" cy="453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2" name="Shape 2545">
            <a:extLst>
              <a:ext uri="{FF2B5EF4-FFF2-40B4-BE49-F238E27FC236}">
                <a16:creationId xmlns:a16="http://schemas.microsoft.com/office/drawing/2014/main" id="{FF075CC2-5C96-41E7-B11D-24E11CAD5EDA}"/>
              </a:ext>
            </a:extLst>
          </p:cNvPr>
          <p:cNvSpPr/>
          <p:nvPr/>
        </p:nvSpPr>
        <p:spPr>
          <a:xfrm>
            <a:off x="1976490" y="2540793"/>
            <a:ext cx="563374" cy="553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3" name="Shape 2604">
            <a:extLst>
              <a:ext uri="{FF2B5EF4-FFF2-40B4-BE49-F238E27FC236}">
                <a16:creationId xmlns:a16="http://schemas.microsoft.com/office/drawing/2014/main" id="{E8866D32-67DA-42D7-98B9-26DEAA566B2C}"/>
              </a:ext>
            </a:extLst>
          </p:cNvPr>
          <p:cNvSpPr/>
          <p:nvPr/>
        </p:nvSpPr>
        <p:spPr>
          <a:xfrm>
            <a:off x="2001027" y="3834929"/>
            <a:ext cx="501138" cy="403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4" name="Textfeld 21">
            <a:extLst>
              <a:ext uri="{FF2B5EF4-FFF2-40B4-BE49-F238E27FC236}">
                <a16:creationId xmlns:a16="http://schemas.microsoft.com/office/drawing/2014/main" id="{6436C5E6-2708-4D9B-8182-DF11FF3CEC56}"/>
              </a:ext>
            </a:extLst>
          </p:cNvPr>
          <p:cNvSpPr txBox="1"/>
          <p:nvPr/>
        </p:nvSpPr>
        <p:spPr>
          <a:xfrm>
            <a:off x="2435095" y="1043049"/>
            <a:ext cx="26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latin typeface="+mj-lt"/>
              </a:rPr>
              <a:t>PROJEKTDEFINITION</a:t>
            </a:r>
          </a:p>
        </p:txBody>
      </p:sp>
      <p:sp>
        <p:nvSpPr>
          <p:cNvPr id="25" name="Textfeld 22">
            <a:extLst>
              <a:ext uri="{FF2B5EF4-FFF2-40B4-BE49-F238E27FC236}">
                <a16:creationId xmlns:a16="http://schemas.microsoft.com/office/drawing/2014/main" id="{EFB1E745-FEE1-4D97-9DD7-20CC3DD59599}"/>
              </a:ext>
            </a:extLst>
          </p:cNvPr>
          <p:cNvSpPr txBox="1"/>
          <p:nvPr/>
        </p:nvSpPr>
        <p:spPr>
          <a:xfrm>
            <a:off x="2969514" y="2273437"/>
            <a:ext cx="24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latin typeface="+mj-lt"/>
              </a:rPr>
              <a:t>PROJEKTPLANUNG</a:t>
            </a:r>
          </a:p>
        </p:txBody>
      </p:sp>
      <p:sp>
        <p:nvSpPr>
          <p:cNvPr id="26" name="Textfeld 23">
            <a:extLst>
              <a:ext uri="{FF2B5EF4-FFF2-40B4-BE49-F238E27FC236}">
                <a16:creationId xmlns:a16="http://schemas.microsoft.com/office/drawing/2014/main" id="{B8CC4676-4220-4F87-9563-A3A114ABD6B1}"/>
              </a:ext>
            </a:extLst>
          </p:cNvPr>
          <p:cNvSpPr txBox="1"/>
          <p:nvPr/>
        </p:nvSpPr>
        <p:spPr>
          <a:xfrm>
            <a:off x="2969514" y="3505135"/>
            <a:ext cx="3364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latin typeface="+mj-lt"/>
              </a:rPr>
              <a:t>PROJEKTDURCHFÜHRUNG</a:t>
            </a:r>
          </a:p>
        </p:txBody>
      </p:sp>
      <p:sp>
        <p:nvSpPr>
          <p:cNvPr id="27" name="Textfeld 24">
            <a:extLst>
              <a:ext uri="{FF2B5EF4-FFF2-40B4-BE49-F238E27FC236}">
                <a16:creationId xmlns:a16="http://schemas.microsoft.com/office/drawing/2014/main" id="{8BCD7966-77DC-44B0-9314-71A2D1C27028}"/>
              </a:ext>
            </a:extLst>
          </p:cNvPr>
          <p:cNvSpPr txBox="1"/>
          <p:nvPr/>
        </p:nvSpPr>
        <p:spPr>
          <a:xfrm>
            <a:off x="2435095" y="4736833"/>
            <a:ext cx="260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latin typeface="+mj-lt"/>
              </a:rPr>
              <a:t>PROJEKTABSCHLUSS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FE8B5D0-1A6E-4D9A-A969-47546E763A7F}"/>
              </a:ext>
            </a:extLst>
          </p:cNvPr>
          <p:cNvSpPr/>
          <p:nvPr/>
        </p:nvSpPr>
        <p:spPr>
          <a:xfrm>
            <a:off x="2435095" y="1364159"/>
            <a:ext cx="579203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Projektauftrag</a:t>
            </a:r>
            <a:r>
              <a:rPr lang="en-US" dirty="0"/>
              <a:t> – IST </a:t>
            </a:r>
            <a:r>
              <a:rPr lang="en-US" dirty="0" err="1"/>
              <a:t>Zustand</a:t>
            </a:r>
            <a:r>
              <a:rPr lang="en-US" dirty="0"/>
              <a:t> – SOLL </a:t>
            </a:r>
            <a:r>
              <a:rPr lang="en-US" dirty="0" err="1"/>
              <a:t>Zustand</a:t>
            </a:r>
            <a:r>
              <a:rPr lang="en-US" dirty="0"/>
              <a:t> – </a:t>
            </a:r>
            <a:r>
              <a:rPr lang="en-US" dirty="0" err="1"/>
              <a:t>Projektumfeld</a:t>
            </a:r>
            <a:endParaRPr lang="en-US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106A952-C933-45BB-B328-01F4CF7415C8}"/>
              </a:ext>
            </a:extLst>
          </p:cNvPr>
          <p:cNvSpPr/>
          <p:nvPr/>
        </p:nvSpPr>
        <p:spPr>
          <a:xfrm>
            <a:off x="2969514" y="2583378"/>
            <a:ext cx="454291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Zeitplanung</a:t>
            </a:r>
            <a:r>
              <a:rPr lang="en-US" dirty="0"/>
              <a:t> – </a:t>
            </a:r>
            <a:r>
              <a:rPr lang="en-US" dirty="0" err="1"/>
              <a:t>Risikoanalyse</a:t>
            </a:r>
            <a:r>
              <a:rPr lang="en-US" dirty="0"/>
              <a:t> – </a:t>
            </a:r>
            <a:r>
              <a:rPr lang="en-US" dirty="0" err="1"/>
              <a:t>Nutzwertanalyse</a:t>
            </a:r>
            <a:endParaRPr lang="en-US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E1F94CB-8F65-4B50-92EB-3C51DC15CAE7}"/>
              </a:ext>
            </a:extLst>
          </p:cNvPr>
          <p:cNvSpPr/>
          <p:nvPr/>
        </p:nvSpPr>
        <p:spPr>
          <a:xfrm>
            <a:off x="2987429" y="3802597"/>
            <a:ext cx="631728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Produktvorstellung</a:t>
            </a:r>
            <a:r>
              <a:rPr lang="en-US" dirty="0"/>
              <a:t> – </a:t>
            </a:r>
            <a:r>
              <a:rPr lang="en-US" dirty="0" err="1"/>
              <a:t>Betriebssystem</a:t>
            </a:r>
            <a:r>
              <a:rPr lang="en-US" dirty="0"/>
              <a:t> – Installation – </a:t>
            </a:r>
            <a:r>
              <a:rPr lang="en-US" dirty="0" err="1"/>
              <a:t>Konfiguration</a:t>
            </a:r>
            <a:r>
              <a:rPr lang="en-US" dirty="0"/>
              <a:t>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66C12E2-8ABE-47B6-BC0B-C9095C030FE3}"/>
              </a:ext>
            </a:extLst>
          </p:cNvPr>
          <p:cNvSpPr/>
          <p:nvPr/>
        </p:nvSpPr>
        <p:spPr>
          <a:xfrm>
            <a:off x="2438154" y="5043982"/>
            <a:ext cx="456851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Wirtschaftlichkeits</a:t>
            </a:r>
            <a:r>
              <a:rPr lang="en-US" dirty="0"/>
              <a:t> – </a:t>
            </a:r>
            <a:r>
              <a:rPr lang="en-US" dirty="0" err="1"/>
              <a:t>Qualitätssicherung</a:t>
            </a:r>
            <a:r>
              <a:rPr lang="en-US" dirty="0"/>
              <a:t> – </a:t>
            </a:r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1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61785" cy="1450757"/>
          </a:xfrm>
        </p:spPr>
        <p:txBody>
          <a:bodyPr>
            <a:normAutofit/>
          </a:bodyPr>
          <a:lstStyle/>
          <a:p>
            <a:r>
              <a:rPr lang="de-DE" sz="4000" dirty="0"/>
              <a:t>Soll / Ist Zeitvergleich Planung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20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9E3A8F6-0068-44D7-9D25-74C1A1459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017024"/>
              </p:ext>
            </p:extLst>
          </p:nvPr>
        </p:nvGraphicFramePr>
        <p:xfrm>
          <a:off x="1197428" y="1759398"/>
          <a:ext cx="9976756" cy="421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4228">
                  <a:extLst>
                    <a:ext uri="{9D8B030D-6E8A-4147-A177-3AD203B41FA5}">
                      <a16:colId xmlns:a16="http://schemas.microsoft.com/office/drawing/2014/main" val="3607094944"/>
                    </a:ext>
                  </a:extLst>
                </a:gridCol>
                <a:gridCol w="1809713">
                  <a:extLst>
                    <a:ext uri="{9D8B030D-6E8A-4147-A177-3AD203B41FA5}">
                      <a16:colId xmlns:a16="http://schemas.microsoft.com/office/drawing/2014/main" val="399897809"/>
                    </a:ext>
                  </a:extLst>
                </a:gridCol>
                <a:gridCol w="1644739">
                  <a:extLst>
                    <a:ext uri="{9D8B030D-6E8A-4147-A177-3AD203B41FA5}">
                      <a16:colId xmlns:a16="http://schemas.microsoft.com/office/drawing/2014/main" val="4264849764"/>
                    </a:ext>
                  </a:extLst>
                </a:gridCol>
                <a:gridCol w="1648076">
                  <a:extLst>
                    <a:ext uri="{9D8B030D-6E8A-4147-A177-3AD203B41FA5}">
                      <a16:colId xmlns:a16="http://schemas.microsoft.com/office/drawing/2014/main" val="1608152901"/>
                    </a:ext>
                  </a:extLst>
                </a:gridCol>
              </a:tblGrid>
              <a:tr h="353436">
                <a:tc>
                  <a:txBody>
                    <a:bodyPr/>
                    <a:lstStyle/>
                    <a:p>
                      <a:r>
                        <a:rPr lang="de-DE" dirty="0"/>
                        <a:t>Projektplanung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Dauer SOLL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Dauer 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Differenz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819874"/>
                  </a:ext>
                </a:extLst>
              </a:tr>
              <a:tr h="393597">
                <a:tc>
                  <a:txBody>
                    <a:bodyPr/>
                    <a:lstStyle/>
                    <a:p>
                      <a:r>
                        <a:rPr lang="de-DE" dirty="0"/>
                        <a:t>Ist-</a:t>
                      </a:r>
                      <a:r>
                        <a:rPr lang="de-DE" dirty="0" err="1"/>
                        <a:t>Aufahme</a:t>
                      </a:r>
                      <a:r>
                        <a:rPr lang="de-DE" dirty="0"/>
                        <a:t> der Ausgangslage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03451"/>
                  </a:ext>
                </a:extLst>
              </a:tr>
              <a:tr h="353436">
                <a:tc>
                  <a:txBody>
                    <a:bodyPr/>
                    <a:lstStyle/>
                    <a:p>
                      <a:r>
                        <a:rPr lang="de-DE" dirty="0"/>
                        <a:t>Kostenplan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575751"/>
                  </a:ext>
                </a:extLst>
              </a:tr>
              <a:tr h="393597">
                <a:tc>
                  <a:txBody>
                    <a:bodyPr/>
                    <a:lstStyle/>
                    <a:p>
                      <a:r>
                        <a:rPr lang="de-DE" dirty="0"/>
                        <a:t>Clientkonfiguration planen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+ 1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06984"/>
                  </a:ext>
                </a:extLst>
              </a:tr>
              <a:tr h="353436">
                <a:tc>
                  <a:txBody>
                    <a:bodyPr/>
                    <a:lstStyle/>
                    <a:p>
                      <a:r>
                        <a:rPr lang="de-DE" dirty="0"/>
                        <a:t>Meilensteine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531887"/>
                  </a:ext>
                </a:extLst>
              </a:tr>
              <a:tr h="393597">
                <a:tc>
                  <a:txBody>
                    <a:bodyPr/>
                    <a:lstStyle/>
                    <a:p>
                      <a:r>
                        <a:rPr lang="de-DE" dirty="0"/>
                        <a:t>Gantt-Diagramm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+ 4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586454"/>
                  </a:ext>
                </a:extLst>
              </a:tr>
              <a:tr h="393597">
                <a:tc>
                  <a:txBody>
                    <a:bodyPr/>
                    <a:lstStyle/>
                    <a:p>
                      <a:r>
                        <a:rPr lang="de-DE" dirty="0"/>
                        <a:t>Nutzwertanalyse durchführen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07508"/>
                  </a:ext>
                </a:extLst>
              </a:tr>
              <a:tr h="393597">
                <a:tc>
                  <a:txBody>
                    <a:bodyPr/>
                    <a:lstStyle/>
                    <a:p>
                      <a:r>
                        <a:rPr lang="de-DE" dirty="0"/>
                        <a:t>Projektstrukturplan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187023"/>
                  </a:ext>
                </a:extLst>
              </a:tr>
              <a:tr h="353436">
                <a:tc>
                  <a:txBody>
                    <a:bodyPr/>
                    <a:lstStyle/>
                    <a:p>
                      <a:r>
                        <a:rPr lang="de-DE" dirty="0"/>
                        <a:t>QM-Plan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714947"/>
                  </a:ext>
                </a:extLst>
              </a:tr>
              <a:tr h="393597">
                <a:tc>
                  <a:txBody>
                    <a:bodyPr/>
                    <a:lstStyle/>
                    <a:p>
                      <a:r>
                        <a:rPr lang="de-DE" dirty="0"/>
                        <a:t>Technisches Grobkonzept erstellen      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+ 2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411892"/>
                  </a:ext>
                </a:extLst>
              </a:tr>
              <a:tr h="393597">
                <a:tc>
                  <a:txBody>
                    <a:bodyPr/>
                    <a:lstStyle/>
                    <a:p>
                      <a:r>
                        <a:rPr lang="de-DE" dirty="0"/>
                        <a:t>Serverkonfiguration planen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276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199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20979" cy="1450757"/>
          </a:xfrm>
        </p:spPr>
        <p:txBody>
          <a:bodyPr>
            <a:normAutofit/>
          </a:bodyPr>
          <a:lstStyle/>
          <a:p>
            <a:r>
              <a:rPr lang="de-DE" sz="4000" dirty="0"/>
              <a:t>Qualitätssicherung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E318A8-9F39-4D14-935F-6C1AE8E735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Qualitätssicherung mit Soll/ Ist Vergleich  der Funktionalität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Testergebnisse aus der Testphase analysiert</a:t>
            </a:r>
            <a:br>
              <a:rPr lang="de-DE" dirty="0"/>
            </a:br>
            <a:r>
              <a:rPr lang="de-DE" dirty="0"/>
              <a:t>   (Testfallkatalog)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Testfallprotokoll bei der Übergabe an den Auftraggeber</a:t>
            </a:r>
          </a:p>
          <a:p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0ADD61-C554-4536-9458-45D4DBB84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21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59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20979" cy="1450757"/>
          </a:xfrm>
        </p:spPr>
        <p:txBody>
          <a:bodyPr>
            <a:normAutofit/>
          </a:bodyPr>
          <a:lstStyle/>
          <a:p>
            <a:r>
              <a:rPr lang="de-DE" sz="4000" dirty="0"/>
              <a:t>Testergebnisse (Ausschnitt)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22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12" name="table">
            <a:extLst>
              <a:ext uri="{FF2B5EF4-FFF2-40B4-BE49-F238E27FC236}">
                <a16:creationId xmlns:a16="http://schemas.microsoft.com/office/drawing/2014/main" id="{92672A85-89ED-48DA-B9DE-FC6EC62827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3011" y="1853839"/>
            <a:ext cx="7285978" cy="410754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C28102A-AFE4-4036-91F2-E842F031D5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78" y="4941647"/>
            <a:ext cx="688859" cy="67691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F46D57C-CA5B-45C6-AD9F-CEEED63698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78" y="4035093"/>
            <a:ext cx="688859" cy="67691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DC20D78-6BF2-43ED-97FA-DC68FDF82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78" y="3128539"/>
            <a:ext cx="688859" cy="67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91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20979" cy="1450757"/>
          </a:xfrm>
        </p:spPr>
        <p:txBody>
          <a:bodyPr>
            <a:normAutofit/>
          </a:bodyPr>
          <a:lstStyle/>
          <a:p>
            <a:r>
              <a:rPr lang="de-DE" sz="4000" dirty="0"/>
              <a:t>Anmerkungen Testfallkatalog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23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FEBDF7B-1BDC-4F0E-AA11-41F7BAFA59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7" y="2823241"/>
            <a:ext cx="12154686" cy="121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95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61785" cy="1450757"/>
          </a:xfrm>
        </p:spPr>
        <p:txBody>
          <a:bodyPr>
            <a:normAutofit/>
          </a:bodyPr>
          <a:lstStyle/>
          <a:p>
            <a:r>
              <a:rPr lang="de-DE" sz="4000" dirty="0"/>
              <a:t>Anmerkungen Testfallkatalog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24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FDB71EE-E5CB-4FDA-9FBB-CDBA572833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838" y="2057285"/>
            <a:ext cx="5386666" cy="200009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24C0A50-C59C-476A-97E3-CEE9A6FB7B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838" y="4377300"/>
            <a:ext cx="6364716" cy="1486681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CC01DEE-4A72-4D59-8D02-4775C169DBCB}"/>
              </a:ext>
            </a:extLst>
          </p:cNvPr>
          <p:cNvSpPr txBox="1"/>
          <p:nvPr/>
        </p:nvSpPr>
        <p:spPr>
          <a:xfrm>
            <a:off x="401444" y="2263698"/>
            <a:ext cx="2894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Ping Log zum Server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6BCB609-0AF0-47E3-AF6C-8804E9930774}"/>
              </a:ext>
            </a:extLst>
          </p:cNvPr>
          <p:cNvSpPr txBox="1"/>
          <p:nvPr/>
        </p:nvSpPr>
        <p:spPr>
          <a:xfrm>
            <a:off x="401443" y="4920585"/>
            <a:ext cx="2894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Ping Log vom Server</a:t>
            </a:r>
          </a:p>
        </p:txBody>
      </p:sp>
    </p:spTree>
    <p:extLst>
      <p:ext uri="{BB962C8B-B14F-4D97-AF65-F5344CB8AC3E}">
        <p14:creationId xmlns:p14="http://schemas.microsoft.com/office/powerpoint/2010/main" val="858737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20979" cy="1450757"/>
          </a:xfrm>
        </p:spPr>
        <p:txBody>
          <a:bodyPr>
            <a:normAutofit/>
          </a:bodyPr>
          <a:lstStyle/>
          <a:p>
            <a:r>
              <a:rPr lang="de-DE" sz="4000" dirty="0"/>
              <a:t>Übergabe (Auszug aus dem Testfallprotokoll)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E318A8-9F39-4D14-935F-6C1AE8E735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Mit Kunden bei der </a:t>
            </a:r>
            <a:br>
              <a:rPr lang="de-DE" dirty="0"/>
            </a:br>
            <a:r>
              <a:rPr lang="de-DE" dirty="0"/>
              <a:t>  Abnahme durchgegangen.   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25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8" name="table">
            <a:extLst>
              <a:ext uri="{FF2B5EF4-FFF2-40B4-BE49-F238E27FC236}">
                <a16:creationId xmlns:a16="http://schemas.microsoft.com/office/drawing/2014/main" id="{3F59E405-938D-4795-9E74-5F4C3EFA72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1318861" y="1845734"/>
            <a:ext cx="8672632" cy="271746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DACBD95-F129-4078-99E2-DE8991385E90}"/>
              </a:ext>
            </a:extLst>
          </p:cNvPr>
          <p:cNvSpPr txBox="1"/>
          <p:nvPr/>
        </p:nvSpPr>
        <p:spPr>
          <a:xfrm>
            <a:off x="4229330" y="4671573"/>
            <a:ext cx="899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Testfall 3: Interner Anruf zwischen zwei mobilen Endgeräten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4379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377568900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Fazit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26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Zufriedenstellende Arbeit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Alle Kriterien weitestgehend erfüllt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3388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/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gewählte Produkt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27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pic>
        <p:nvPicPr>
          <p:cNvPr id="8" name="Inhaltsplatzhalter 8">
            <a:extLst>
              <a:ext uri="{FF2B5EF4-FFF2-40B4-BE49-F238E27FC236}">
                <a16:creationId xmlns:a16="http://schemas.microsoft.com/office/drawing/2014/main" id="{90037DCE-6EC1-466C-B632-2CEDE362A3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4913" y="2667000"/>
            <a:ext cx="4762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56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/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Installation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28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CD841CE-5E77-4500-9718-44231A248FE9}"/>
              </a:ext>
            </a:extLst>
          </p:cNvPr>
          <p:cNvGrpSpPr/>
          <p:nvPr/>
        </p:nvGrpSpPr>
        <p:grpSpPr>
          <a:xfrm>
            <a:off x="5663113" y="3015163"/>
            <a:ext cx="842251" cy="842251"/>
            <a:chOff x="6234" y="945825"/>
            <a:chExt cx="842251" cy="842251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14944E8-0B68-4512-91C5-E0E0D818F83F}"/>
                </a:ext>
              </a:extLst>
            </p:cNvPr>
            <p:cNvSpPr/>
            <p:nvPr/>
          </p:nvSpPr>
          <p:spPr>
            <a:xfrm>
              <a:off x="6234" y="945825"/>
              <a:ext cx="842251" cy="842251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Ellipse 4">
              <a:extLst>
                <a:ext uri="{FF2B5EF4-FFF2-40B4-BE49-F238E27FC236}">
                  <a16:creationId xmlns:a16="http://schemas.microsoft.com/office/drawing/2014/main" id="{4C58A2E4-FD7D-4128-93B9-7ED0F133BD52}"/>
                </a:ext>
              </a:extLst>
            </p:cNvPr>
            <p:cNvSpPr txBox="1"/>
            <p:nvPr/>
          </p:nvSpPr>
          <p:spPr>
            <a:xfrm>
              <a:off x="129579" y="1069170"/>
              <a:ext cx="595561" cy="5955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900" kern="1200" dirty="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4C03C5D-B735-4664-99D0-5C8CC222D7C9}"/>
              </a:ext>
            </a:extLst>
          </p:cNvPr>
          <p:cNvGrpSpPr/>
          <p:nvPr/>
        </p:nvGrpSpPr>
        <p:grpSpPr>
          <a:xfrm>
            <a:off x="4142773" y="3015163"/>
            <a:ext cx="842251" cy="842251"/>
            <a:chOff x="6234" y="945825"/>
            <a:chExt cx="842251" cy="84225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19E13E84-CC08-4A6A-9333-E6AE770D8AC4}"/>
                </a:ext>
              </a:extLst>
            </p:cNvPr>
            <p:cNvSpPr/>
            <p:nvPr/>
          </p:nvSpPr>
          <p:spPr>
            <a:xfrm>
              <a:off x="6234" y="945825"/>
              <a:ext cx="842251" cy="842251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Ellipse 4">
              <a:extLst>
                <a:ext uri="{FF2B5EF4-FFF2-40B4-BE49-F238E27FC236}">
                  <a16:creationId xmlns:a16="http://schemas.microsoft.com/office/drawing/2014/main" id="{4D93AB51-716C-4733-B055-CBE9C83EEA2C}"/>
                </a:ext>
              </a:extLst>
            </p:cNvPr>
            <p:cNvSpPr txBox="1"/>
            <p:nvPr/>
          </p:nvSpPr>
          <p:spPr>
            <a:xfrm>
              <a:off x="129579" y="1069170"/>
              <a:ext cx="595561" cy="5955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900" kern="1200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57C9E46-46DB-4E5E-975C-FA78A8110FBF}"/>
              </a:ext>
            </a:extLst>
          </p:cNvPr>
          <p:cNvGrpSpPr/>
          <p:nvPr/>
        </p:nvGrpSpPr>
        <p:grpSpPr>
          <a:xfrm>
            <a:off x="2622433" y="3007873"/>
            <a:ext cx="842251" cy="842251"/>
            <a:chOff x="6234" y="945825"/>
            <a:chExt cx="842251" cy="842251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86E3F356-FB9A-45A0-923A-BF7DCFDB85CE}"/>
                </a:ext>
              </a:extLst>
            </p:cNvPr>
            <p:cNvSpPr/>
            <p:nvPr/>
          </p:nvSpPr>
          <p:spPr>
            <a:xfrm>
              <a:off x="6234" y="945825"/>
              <a:ext cx="842251" cy="842251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Ellipse 4">
              <a:extLst>
                <a:ext uri="{FF2B5EF4-FFF2-40B4-BE49-F238E27FC236}">
                  <a16:creationId xmlns:a16="http://schemas.microsoft.com/office/drawing/2014/main" id="{54D05EB6-322B-454A-A658-CD6239DAE6B6}"/>
                </a:ext>
              </a:extLst>
            </p:cNvPr>
            <p:cNvSpPr txBox="1"/>
            <p:nvPr/>
          </p:nvSpPr>
          <p:spPr>
            <a:xfrm>
              <a:off x="129579" y="1069170"/>
              <a:ext cx="595561" cy="5955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900" kern="1200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2C824D8-6ACC-4750-ACF7-56EDEF481CA7}"/>
              </a:ext>
            </a:extLst>
          </p:cNvPr>
          <p:cNvGrpSpPr/>
          <p:nvPr/>
        </p:nvGrpSpPr>
        <p:grpSpPr>
          <a:xfrm>
            <a:off x="1102093" y="3007874"/>
            <a:ext cx="842251" cy="842251"/>
            <a:chOff x="6234" y="945825"/>
            <a:chExt cx="842251" cy="842251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17B843B7-09B6-4BA2-AA2B-626050EC1E1D}"/>
                </a:ext>
              </a:extLst>
            </p:cNvPr>
            <p:cNvSpPr/>
            <p:nvPr/>
          </p:nvSpPr>
          <p:spPr>
            <a:xfrm>
              <a:off x="6234" y="945825"/>
              <a:ext cx="842251" cy="842251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Ellipse 4">
              <a:extLst>
                <a:ext uri="{FF2B5EF4-FFF2-40B4-BE49-F238E27FC236}">
                  <a16:creationId xmlns:a16="http://schemas.microsoft.com/office/drawing/2014/main" id="{29B5E4D4-21C9-4691-A441-7A1F7E8B68DB}"/>
                </a:ext>
              </a:extLst>
            </p:cNvPr>
            <p:cNvSpPr txBox="1"/>
            <p:nvPr/>
          </p:nvSpPr>
          <p:spPr>
            <a:xfrm>
              <a:off x="129579" y="1069170"/>
              <a:ext cx="595561" cy="5955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9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6392D8F3-09FA-4E64-9561-8D6A1AD6EDC7}"/>
              </a:ext>
            </a:extLst>
          </p:cNvPr>
          <p:cNvGrpSpPr/>
          <p:nvPr/>
        </p:nvGrpSpPr>
        <p:grpSpPr>
          <a:xfrm>
            <a:off x="7188266" y="3007873"/>
            <a:ext cx="842251" cy="842251"/>
            <a:chOff x="6234" y="945825"/>
            <a:chExt cx="842251" cy="842251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21B24B26-1094-4AD3-9DD5-969A6A8400D8}"/>
                </a:ext>
              </a:extLst>
            </p:cNvPr>
            <p:cNvSpPr/>
            <p:nvPr/>
          </p:nvSpPr>
          <p:spPr>
            <a:xfrm>
              <a:off x="6234" y="945825"/>
              <a:ext cx="842251" cy="842251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Ellipse 4">
              <a:extLst>
                <a:ext uri="{FF2B5EF4-FFF2-40B4-BE49-F238E27FC236}">
                  <a16:creationId xmlns:a16="http://schemas.microsoft.com/office/drawing/2014/main" id="{1682FCAB-3957-4F91-91AD-319EFF3F1CCC}"/>
                </a:ext>
              </a:extLst>
            </p:cNvPr>
            <p:cNvSpPr txBox="1"/>
            <p:nvPr/>
          </p:nvSpPr>
          <p:spPr>
            <a:xfrm>
              <a:off x="129579" y="1069170"/>
              <a:ext cx="595561" cy="5955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900" kern="1200" dirty="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52B0E190-7DF8-4DB6-8F12-1FDC11A5EDA5}"/>
              </a:ext>
            </a:extLst>
          </p:cNvPr>
          <p:cNvGrpSpPr/>
          <p:nvPr/>
        </p:nvGrpSpPr>
        <p:grpSpPr>
          <a:xfrm>
            <a:off x="5107903" y="3173658"/>
            <a:ext cx="488505" cy="488505"/>
            <a:chOff x="916877" y="1122698"/>
            <a:chExt cx="488505" cy="488505"/>
          </a:xfrm>
        </p:grpSpPr>
        <p:sp>
          <p:nvSpPr>
            <p:cNvPr id="25" name="Additionszeichen 24">
              <a:extLst>
                <a:ext uri="{FF2B5EF4-FFF2-40B4-BE49-F238E27FC236}">
                  <a16:creationId xmlns:a16="http://schemas.microsoft.com/office/drawing/2014/main" id="{9CAE7903-32BC-4E84-9F4E-0C1026E4AF48}"/>
                </a:ext>
              </a:extLst>
            </p:cNvPr>
            <p:cNvSpPr/>
            <p:nvPr/>
          </p:nvSpPr>
          <p:spPr>
            <a:xfrm>
              <a:off x="916877" y="1122698"/>
              <a:ext cx="488505" cy="488505"/>
            </a:xfrm>
            <a:prstGeom prst="mathPlus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Additionszeichen 4">
              <a:extLst>
                <a:ext uri="{FF2B5EF4-FFF2-40B4-BE49-F238E27FC236}">
                  <a16:creationId xmlns:a16="http://schemas.microsoft.com/office/drawing/2014/main" id="{3AD1AE57-F3DA-43A7-84C9-59EAE7166243}"/>
                </a:ext>
              </a:extLst>
            </p:cNvPr>
            <p:cNvSpPr txBox="1"/>
            <p:nvPr/>
          </p:nvSpPr>
          <p:spPr>
            <a:xfrm>
              <a:off x="981628" y="1309502"/>
              <a:ext cx="359003" cy="114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800" kern="120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4C2F3E3-8F59-43B8-9833-FBF7D6FEE365}"/>
              </a:ext>
            </a:extLst>
          </p:cNvPr>
          <p:cNvGrpSpPr/>
          <p:nvPr/>
        </p:nvGrpSpPr>
        <p:grpSpPr>
          <a:xfrm>
            <a:off x="3530923" y="3168084"/>
            <a:ext cx="488505" cy="488505"/>
            <a:chOff x="916877" y="1122698"/>
            <a:chExt cx="488505" cy="488505"/>
          </a:xfrm>
        </p:grpSpPr>
        <p:sp>
          <p:nvSpPr>
            <p:cNvPr id="28" name="Additionszeichen 27">
              <a:extLst>
                <a:ext uri="{FF2B5EF4-FFF2-40B4-BE49-F238E27FC236}">
                  <a16:creationId xmlns:a16="http://schemas.microsoft.com/office/drawing/2014/main" id="{F3204506-1EE6-473D-8072-213AE0C4FDDB}"/>
                </a:ext>
              </a:extLst>
            </p:cNvPr>
            <p:cNvSpPr/>
            <p:nvPr/>
          </p:nvSpPr>
          <p:spPr>
            <a:xfrm>
              <a:off x="916877" y="1122698"/>
              <a:ext cx="488505" cy="488505"/>
            </a:xfrm>
            <a:prstGeom prst="mathPlus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dditionszeichen 4">
              <a:extLst>
                <a:ext uri="{FF2B5EF4-FFF2-40B4-BE49-F238E27FC236}">
                  <a16:creationId xmlns:a16="http://schemas.microsoft.com/office/drawing/2014/main" id="{6A56BDD1-B2C8-4B25-813C-AB335A73F89B}"/>
                </a:ext>
              </a:extLst>
            </p:cNvPr>
            <p:cNvSpPr txBox="1"/>
            <p:nvPr/>
          </p:nvSpPr>
          <p:spPr>
            <a:xfrm>
              <a:off x="981628" y="1309502"/>
              <a:ext cx="359003" cy="114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800" kern="12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D49AC7BC-61ED-42B6-9049-E7D3298818C5}"/>
              </a:ext>
            </a:extLst>
          </p:cNvPr>
          <p:cNvGrpSpPr/>
          <p:nvPr/>
        </p:nvGrpSpPr>
        <p:grpSpPr>
          <a:xfrm>
            <a:off x="2041125" y="3225533"/>
            <a:ext cx="488505" cy="488505"/>
            <a:chOff x="916877" y="1122698"/>
            <a:chExt cx="488505" cy="488505"/>
          </a:xfrm>
        </p:grpSpPr>
        <p:sp>
          <p:nvSpPr>
            <p:cNvPr id="31" name="Additionszeichen 30">
              <a:extLst>
                <a:ext uri="{FF2B5EF4-FFF2-40B4-BE49-F238E27FC236}">
                  <a16:creationId xmlns:a16="http://schemas.microsoft.com/office/drawing/2014/main" id="{6849AAA0-65DA-40E9-809C-8DF3076514A5}"/>
                </a:ext>
              </a:extLst>
            </p:cNvPr>
            <p:cNvSpPr/>
            <p:nvPr/>
          </p:nvSpPr>
          <p:spPr>
            <a:xfrm>
              <a:off x="916877" y="1122698"/>
              <a:ext cx="488505" cy="488505"/>
            </a:xfrm>
            <a:prstGeom prst="mathPlus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dditionszeichen 4">
              <a:extLst>
                <a:ext uri="{FF2B5EF4-FFF2-40B4-BE49-F238E27FC236}">
                  <a16:creationId xmlns:a16="http://schemas.microsoft.com/office/drawing/2014/main" id="{272AC368-6FAD-4A1F-B744-83CABFC99A80}"/>
                </a:ext>
              </a:extLst>
            </p:cNvPr>
            <p:cNvSpPr txBox="1"/>
            <p:nvPr/>
          </p:nvSpPr>
          <p:spPr>
            <a:xfrm>
              <a:off x="981628" y="1309502"/>
              <a:ext cx="359003" cy="114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800" kern="120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29DE7DAE-3A88-447F-AF53-7B762B3D0CB2}"/>
              </a:ext>
            </a:extLst>
          </p:cNvPr>
          <p:cNvGrpSpPr/>
          <p:nvPr/>
        </p:nvGrpSpPr>
        <p:grpSpPr>
          <a:xfrm>
            <a:off x="6631187" y="3138508"/>
            <a:ext cx="488505" cy="488505"/>
            <a:chOff x="5319493" y="1122698"/>
            <a:chExt cx="488505" cy="488505"/>
          </a:xfrm>
        </p:grpSpPr>
        <p:sp>
          <p:nvSpPr>
            <p:cNvPr id="34" name="Gleich 33">
              <a:extLst>
                <a:ext uri="{FF2B5EF4-FFF2-40B4-BE49-F238E27FC236}">
                  <a16:creationId xmlns:a16="http://schemas.microsoft.com/office/drawing/2014/main" id="{ECB9431C-2B36-4086-8E5E-8BEFFEAD8B40}"/>
                </a:ext>
              </a:extLst>
            </p:cNvPr>
            <p:cNvSpPr/>
            <p:nvPr/>
          </p:nvSpPr>
          <p:spPr>
            <a:xfrm>
              <a:off x="5319493" y="1122698"/>
              <a:ext cx="488505" cy="488505"/>
            </a:xfrm>
            <a:prstGeom prst="mathEqual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Gleich 4">
              <a:extLst>
                <a:ext uri="{FF2B5EF4-FFF2-40B4-BE49-F238E27FC236}">
                  <a16:creationId xmlns:a16="http://schemas.microsoft.com/office/drawing/2014/main" id="{A774B92A-00D9-426C-9871-B0BCB84E4AC9}"/>
                </a:ext>
              </a:extLst>
            </p:cNvPr>
            <p:cNvSpPr txBox="1"/>
            <p:nvPr/>
          </p:nvSpPr>
          <p:spPr>
            <a:xfrm>
              <a:off x="5384244" y="1223330"/>
              <a:ext cx="359003" cy="287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000" kern="1200"/>
            </a:p>
          </p:txBody>
        </p:sp>
      </p:grpSp>
      <p:pic>
        <p:nvPicPr>
          <p:cNvPr id="36" name="Grafik 35">
            <a:extLst>
              <a:ext uri="{FF2B5EF4-FFF2-40B4-BE49-F238E27FC236}">
                <a16:creationId xmlns:a16="http://schemas.microsoft.com/office/drawing/2014/main" id="{40EF49F5-67ED-4B1C-9971-20B1ED2E81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9400" y="3090902"/>
            <a:ext cx="631599" cy="690772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6863C01A-1EAD-4705-903F-D261BDA3A8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2564" y="3255535"/>
            <a:ext cx="391659" cy="391659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77BF74DB-1EB5-4BBD-A090-4D1D0BC7AB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0362" y="3285300"/>
            <a:ext cx="296487" cy="391660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32FB7C9D-CB80-4051-BCAB-D6B5997BA2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24268" y="3302467"/>
            <a:ext cx="535281" cy="267641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74BEF913-AC3C-4554-BF3C-3DF0565B5A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9397" y="3265655"/>
            <a:ext cx="324591" cy="31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02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/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/>
              <a:t>Koniguration</a:t>
            </a:r>
            <a:endParaRPr lang="de-DE" sz="4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29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5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CD841CE-5E77-4500-9718-44231A248FE9}"/>
              </a:ext>
            </a:extLst>
          </p:cNvPr>
          <p:cNvGrpSpPr/>
          <p:nvPr/>
        </p:nvGrpSpPr>
        <p:grpSpPr>
          <a:xfrm>
            <a:off x="5663113" y="3015163"/>
            <a:ext cx="842251" cy="842251"/>
            <a:chOff x="6234" y="945825"/>
            <a:chExt cx="842251" cy="842251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14944E8-0B68-4512-91C5-E0E0D818F83F}"/>
                </a:ext>
              </a:extLst>
            </p:cNvPr>
            <p:cNvSpPr/>
            <p:nvPr/>
          </p:nvSpPr>
          <p:spPr>
            <a:xfrm>
              <a:off x="6234" y="945825"/>
              <a:ext cx="842251" cy="842251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Ellipse 4">
              <a:extLst>
                <a:ext uri="{FF2B5EF4-FFF2-40B4-BE49-F238E27FC236}">
                  <a16:creationId xmlns:a16="http://schemas.microsoft.com/office/drawing/2014/main" id="{4C58A2E4-FD7D-4128-93B9-7ED0F133BD52}"/>
                </a:ext>
              </a:extLst>
            </p:cNvPr>
            <p:cNvSpPr txBox="1"/>
            <p:nvPr/>
          </p:nvSpPr>
          <p:spPr>
            <a:xfrm>
              <a:off x="129579" y="1069170"/>
              <a:ext cx="595561" cy="5955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900" kern="1200" dirty="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4C03C5D-B735-4664-99D0-5C8CC222D7C9}"/>
              </a:ext>
            </a:extLst>
          </p:cNvPr>
          <p:cNvGrpSpPr/>
          <p:nvPr/>
        </p:nvGrpSpPr>
        <p:grpSpPr>
          <a:xfrm>
            <a:off x="4142773" y="3015163"/>
            <a:ext cx="842251" cy="842251"/>
            <a:chOff x="6234" y="945825"/>
            <a:chExt cx="842251" cy="84225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19E13E84-CC08-4A6A-9333-E6AE770D8AC4}"/>
                </a:ext>
              </a:extLst>
            </p:cNvPr>
            <p:cNvSpPr/>
            <p:nvPr/>
          </p:nvSpPr>
          <p:spPr>
            <a:xfrm>
              <a:off x="6234" y="945825"/>
              <a:ext cx="842251" cy="842251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Ellipse 4">
              <a:extLst>
                <a:ext uri="{FF2B5EF4-FFF2-40B4-BE49-F238E27FC236}">
                  <a16:creationId xmlns:a16="http://schemas.microsoft.com/office/drawing/2014/main" id="{4D93AB51-716C-4733-B055-CBE9C83EEA2C}"/>
                </a:ext>
              </a:extLst>
            </p:cNvPr>
            <p:cNvSpPr txBox="1"/>
            <p:nvPr/>
          </p:nvSpPr>
          <p:spPr>
            <a:xfrm>
              <a:off x="129579" y="1069170"/>
              <a:ext cx="595561" cy="5955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900" kern="1200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57C9E46-46DB-4E5E-975C-FA78A8110FBF}"/>
              </a:ext>
            </a:extLst>
          </p:cNvPr>
          <p:cNvGrpSpPr/>
          <p:nvPr/>
        </p:nvGrpSpPr>
        <p:grpSpPr>
          <a:xfrm>
            <a:off x="2622433" y="3007873"/>
            <a:ext cx="842251" cy="842251"/>
            <a:chOff x="6234" y="945825"/>
            <a:chExt cx="842251" cy="842251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86E3F356-FB9A-45A0-923A-BF7DCFDB85CE}"/>
                </a:ext>
              </a:extLst>
            </p:cNvPr>
            <p:cNvSpPr/>
            <p:nvPr/>
          </p:nvSpPr>
          <p:spPr>
            <a:xfrm>
              <a:off x="6234" y="945825"/>
              <a:ext cx="842251" cy="842251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Ellipse 4">
              <a:extLst>
                <a:ext uri="{FF2B5EF4-FFF2-40B4-BE49-F238E27FC236}">
                  <a16:creationId xmlns:a16="http://schemas.microsoft.com/office/drawing/2014/main" id="{54D05EB6-322B-454A-A658-CD6239DAE6B6}"/>
                </a:ext>
              </a:extLst>
            </p:cNvPr>
            <p:cNvSpPr txBox="1"/>
            <p:nvPr/>
          </p:nvSpPr>
          <p:spPr>
            <a:xfrm>
              <a:off x="129579" y="1069170"/>
              <a:ext cx="595561" cy="5955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900" kern="1200" dirty="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52B0E190-7DF8-4DB6-8F12-1FDC11A5EDA5}"/>
              </a:ext>
            </a:extLst>
          </p:cNvPr>
          <p:cNvGrpSpPr/>
          <p:nvPr/>
        </p:nvGrpSpPr>
        <p:grpSpPr>
          <a:xfrm>
            <a:off x="5107903" y="3173658"/>
            <a:ext cx="488505" cy="488505"/>
            <a:chOff x="916877" y="1122698"/>
            <a:chExt cx="488505" cy="488505"/>
          </a:xfrm>
        </p:grpSpPr>
        <p:sp>
          <p:nvSpPr>
            <p:cNvPr id="25" name="Additionszeichen 24">
              <a:extLst>
                <a:ext uri="{FF2B5EF4-FFF2-40B4-BE49-F238E27FC236}">
                  <a16:creationId xmlns:a16="http://schemas.microsoft.com/office/drawing/2014/main" id="{9CAE7903-32BC-4E84-9F4E-0C1026E4AF48}"/>
                </a:ext>
              </a:extLst>
            </p:cNvPr>
            <p:cNvSpPr/>
            <p:nvPr/>
          </p:nvSpPr>
          <p:spPr>
            <a:xfrm>
              <a:off x="916877" y="1122698"/>
              <a:ext cx="488505" cy="488505"/>
            </a:xfrm>
            <a:prstGeom prst="mathPlus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Additionszeichen 4">
              <a:extLst>
                <a:ext uri="{FF2B5EF4-FFF2-40B4-BE49-F238E27FC236}">
                  <a16:creationId xmlns:a16="http://schemas.microsoft.com/office/drawing/2014/main" id="{3AD1AE57-F3DA-43A7-84C9-59EAE7166243}"/>
                </a:ext>
              </a:extLst>
            </p:cNvPr>
            <p:cNvSpPr txBox="1"/>
            <p:nvPr/>
          </p:nvSpPr>
          <p:spPr>
            <a:xfrm>
              <a:off x="981628" y="1309502"/>
              <a:ext cx="359003" cy="114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800" kern="120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4C2F3E3-8F59-43B8-9833-FBF7D6FEE365}"/>
              </a:ext>
            </a:extLst>
          </p:cNvPr>
          <p:cNvGrpSpPr/>
          <p:nvPr/>
        </p:nvGrpSpPr>
        <p:grpSpPr>
          <a:xfrm>
            <a:off x="3530923" y="3168084"/>
            <a:ext cx="488505" cy="488505"/>
            <a:chOff x="916877" y="1122698"/>
            <a:chExt cx="488505" cy="488505"/>
          </a:xfrm>
        </p:grpSpPr>
        <p:sp>
          <p:nvSpPr>
            <p:cNvPr id="28" name="Additionszeichen 27">
              <a:extLst>
                <a:ext uri="{FF2B5EF4-FFF2-40B4-BE49-F238E27FC236}">
                  <a16:creationId xmlns:a16="http://schemas.microsoft.com/office/drawing/2014/main" id="{F3204506-1EE6-473D-8072-213AE0C4FDDB}"/>
                </a:ext>
              </a:extLst>
            </p:cNvPr>
            <p:cNvSpPr/>
            <p:nvPr/>
          </p:nvSpPr>
          <p:spPr>
            <a:xfrm>
              <a:off x="916877" y="1122698"/>
              <a:ext cx="488505" cy="488505"/>
            </a:xfrm>
            <a:prstGeom prst="mathPlus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dditionszeichen 4">
              <a:extLst>
                <a:ext uri="{FF2B5EF4-FFF2-40B4-BE49-F238E27FC236}">
                  <a16:creationId xmlns:a16="http://schemas.microsoft.com/office/drawing/2014/main" id="{6A56BDD1-B2C8-4B25-813C-AB335A73F89B}"/>
                </a:ext>
              </a:extLst>
            </p:cNvPr>
            <p:cNvSpPr txBox="1"/>
            <p:nvPr/>
          </p:nvSpPr>
          <p:spPr>
            <a:xfrm>
              <a:off x="981628" y="1309502"/>
              <a:ext cx="359003" cy="114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800" kern="12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D49AC7BC-61ED-42B6-9049-E7D3298818C5}"/>
              </a:ext>
            </a:extLst>
          </p:cNvPr>
          <p:cNvGrpSpPr/>
          <p:nvPr/>
        </p:nvGrpSpPr>
        <p:grpSpPr>
          <a:xfrm>
            <a:off x="2041125" y="3225533"/>
            <a:ext cx="488505" cy="488505"/>
            <a:chOff x="916877" y="1122698"/>
            <a:chExt cx="488505" cy="488505"/>
          </a:xfrm>
        </p:grpSpPr>
        <p:sp>
          <p:nvSpPr>
            <p:cNvPr id="31" name="Additionszeichen 30">
              <a:extLst>
                <a:ext uri="{FF2B5EF4-FFF2-40B4-BE49-F238E27FC236}">
                  <a16:creationId xmlns:a16="http://schemas.microsoft.com/office/drawing/2014/main" id="{6849AAA0-65DA-40E9-809C-8DF3076514A5}"/>
                </a:ext>
              </a:extLst>
            </p:cNvPr>
            <p:cNvSpPr/>
            <p:nvPr/>
          </p:nvSpPr>
          <p:spPr>
            <a:xfrm>
              <a:off x="916877" y="1122698"/>
              <a:ext cx="488505" cy="488505"/>
            </a:xfrm>
            <a:prstGeom prst="mathPlus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dditionszeichen 4">
              <a:extLst>
                <a:ext uri="{FF2B5EF4-FFF2-40B4-BE49-F238E27FC236}">
                  <a16:creationId xmlns:a16="http://schemas.microsoft.com/office/drawing/2014/main" id="{272AC368-6FAD-4A1F-B744-83CABFC99A80}"/>
                </a:ext>
              </a:extLst>
            </p:cNvPr>
            <p:cNvSpPr txBox="1"/>
            <p:nvPr/>
          </p:nvSpPr>
          <p:spPr>
            <a:xfrm>
              <a:off x="981628" y="1309502"/>
              <a:ext cx="359003" cy="114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800" kern="120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29DE7DAE-3A88-447F-AF53-7B762B3D0CB2}"/>
              </a:ext>
            </a:extLst>
          </p:cNvPr>
          <p:cNvGrpSpPr/>
          <p:nvPr/>
        </p:nvGrpSpPr>
        <p:grpSpPr>
          <a:xfrm>
            <a:off x="6631187" y="3138508"/>
            <a:ext cx="488505" cy="488505"/>
            <a:chOff x="5319493" y="1122698"/>
            <a:chExt cx="488505" cy="488505"/>
          </a:xfrm>
        </p:grpSpPr>
        <p:sp>
          <p:nvSpPr>
            <p:cNvPr id="34" name="Gleich 33">
              <a:extLst>
                <a:ext uri="{FF2B5EF4-FFF2-40B4-BE49-F238E27FC236}">
                  <a16:creationId xmlns:a16="http://schemas.microsoft.com/office/drawing/2014/main" id="{ECB9431C-2B36-4086-8E5E-8BEFFEAD8B40}"/>
                </a:ext>
              </a:extLst>
            </p:cNvPr>
            <p:cNvSpPr/>
            <p:nvPr/>
          </p:nvSpPr>
          <p:spPr>
            <a:xfrm>
              <a:off x="5319493" y="1122698"/>
              <a:ext cx="488505" cy="488505"/>
            </a:xfrm>
            <a:prstGeom prst="mathEqual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Gleich 4">
              <a:extLst>
                <a:ext uri="{FF2B5EF4-FFF2-40B4-BE49-F238E27FC236}">
                  <a16:creationId xmlns:a16="http://schemas.microsoft.com/office/drawing/2014/main" id="{A774B92A-00D9-426C-9871-B0BCB84E4AC9}"/>
                </a:ext>
              </a:extLst>
            </p:cNvPr>
            <p:cNvSpPr txBox="1"/>
            <p:nvPr/>
          </p:nvSpPr>
          <p:spPr>
            <a:xfrm>
              <a:off x="5384244" y="1223330"/>
              <a:ext cx="359003" cy="287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000" kern="1200"/>
            </a:p>
          </p:txBody>
        </p:sp>
      </p:grpSp>
      <p:sp>
        <p:nvSpPr>
          <p:cNvPr id="36" name="Wolke 35">
            <a:extLst>
              <a:ext uri="{FF2B5EF4-FFF2-40B4-BE49-F238E27FC236}">
                <a16:creationId xmlns:a16="http://schemas.microsoft.com/office/drawing/2014/main" id="{00A6A284-F760-4CF1-8526-43E48B4961A8}"/>
              </a:ext>
            </a:extLst>
          </p:cNvPr>
          <p:cNvSpPr/>
          <p:nvPr/>
        </p:nvSpPr>
        <p:spPr>
          <a:xfrm>
            <a:off x="714999" y="2951378"/>
            <a:ext cx="1156856" cy="969819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BE600BD2-9F80-4E61-876E-AC3803539B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27227" y="3102759"/>
            <a:ext cx="648413" cy="734052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40527D1B-F8A6-4A7C-8E6C-C8AC024816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78" y="3001570"/>
            <a:ext cx="937353" cy="855844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40ECA247-9F99-4183-9E27-2ACC8C1970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76" y="3152734"/>
            <a:ext cx="533474" cy="552527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2E96CB05-63A6-4D93-A947-6EACD3815F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84454" y="2229091"/>
            <a:ext cx="1614055" cy="225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1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68337962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37AAAB1B-7509-45FB-B96E-A3693AB3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IST-Zustand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72C403-52AB-4066-84CD-95E56E19C0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Das Georg-Simon-Ohm Berufskolleg verfügt zur Zeit nur über eine analoge Telefonanlage.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Darüber hinaus ist nur ein Teil der Lehrerräume mit Telefonanschlüssen versehen.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3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3CB821-F5B9-448D-A8A3-DC74C1F30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8" name="Inhaltsplatzhalter 14">
            <a:extLst>
              <a:ext uri="{FF2B5EF4-FFF2-40B4-BE49-F238E27FC236}">
                <a16:creationId xmlns:a16="http://schemas.microsoft.com/office/drawing/2014/main" id="{BA5DA8B1-A34C-448B-8CE1-4D904FCFAF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00" y="2651125"/>
            <a:ext cx="2413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16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01291547-DAA6-48C9-94E1-0719713AF2EF}"/>
              </a:ext>
            </a:extLst>
          </p:cNvPr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liennummernplatzhalter 2">
            <a:extLst>
              <a:ext uri="{FF2B5EF4-FFF2-40B4-BE49-F238E27FC236}">
                <a16:creationId xmlns:a16="http://schemas.microsoft.com/office/drawing/2014/main" id="{EB087C69-7EFB-49FB-8E22-7BCE54353E2B}"/>
              </a:ext>
            </a:extLst>
          </p:cNvPr>
          <p:cNvSpPr txBox="1">
            <a:spLocks/>
          </p:cNvSpPr>
          <p:nvPr/>
        </p:nvSpPr>
        <p:spPr>
          <a:xfrm>
            <a:off x="10846191" y="644270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Seite </a:t>
            </a:r>
            <a:fld id="{4FAB73BC-B049-4115-A692-8D63A059BFB8}" type="slidenum">
              <a:rPr lang="en-US" sz="2400" smtClean="0"/>
              <a:pPr/>
              <a:t>30</a:t>
            </a:fld>
            <a:endParaRPr lang="en-US" sz="2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19CFCB0-5FB4-4344-939A-2667E4770DC8}"/>
              </a:ext>
            </a:extLst>
          </p:cNvPr>
          <p:cNvSpPr txBox="1"/>
          <p:nvPr/>
        </p:nvSpPr>
        <p:spPr>
          <a:xfrm>
            <a:off x="715107" y="2354730"/>
            <a:ext cx="10761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+mj-lt"/>
              </a:rPr>
              <a:t>Vielen Dank für Ihre Aufmerksamkeit</a:t>
            </a:r>
            <a:br>
              <a:rPr lang="de-DE" sz="4000" dirty="0">
                <a:latin typeface="+mj-lt"/>
              </a:rPr>
            </a:br>
            <a:r>
              <a:rPr lang="de-DE" sz="4000" dirty="0">
                <a:latin typeface="+mj-lt"/>
              </a:rPr>
              <a:t>Einen angenehmen Tag wünscht Ihnen Gruppe 2</a:t>
            </a:r>
          </a:p>
        </p:txBody>
      </p:sp>
    </p:spTree>
    <p:extLst>
      <p:ext uri="{BB962C8B-B14F-4D97-AF65-F5344CB8AC3E}">
        <p14:creationId xmlns:p14="http://schemas.microsoft.com/office/powerpoint/2010/main" val="180185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181731832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37AAAB1B-7509-45FB-B96E-A3693AB3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Problem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72C403-52AB-4066-84CD-95E56E19C0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Hohe Anschaffungskosten für zusätzliche </a:t>
            </a:r>
            <a:br>
              <a:rPr lang="de-DE" dirty="0"/>
            </a:br>
            <a:r>
              <a:rPr lang="de-DE" dirty="0"/>
              <a:t>Telefone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Hohe Kosten und Aufwand für das Verlegen zusätzlicher Telefonleitungen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Geplante Abschaltung des gesamten deutschen ISDN Netz für 2018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4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3CB821-F5B9-448D-A8A3-DC74C1F30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9" name="Inhaltsplatzhalter 10">
            <a:extLst>
              <a:ext uri="{FF2B5EF4-FFF2-40B4-BE49-F238E27FC236}">
                <a16:creationId xmlns:a16="http://schemas.microsoft.com/office/drawing/2014/main" id="{78F85663-40BE-4EDE-9E4B-ABA582317A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079122"/>
            <a:ext cx="4937125" cy="355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9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421062455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37AAAB1B-7509-45FB-B96E-A3693AB3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Projektauftrag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72C403-52AB-4066-84CD-95E56E19C0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Telefonische Erreichbarkeit aller Lehrkräfte in der Schule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Ein möglichst kostengünstige Lösung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Alle gängigen Funktionen einer Telefonanlage möglich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Eine gute Sprachqualität der Telefonate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5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3CB821-F5B9-448D-A8A3-DC74C1F30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8" name="Inhaltsplatzhalter 8">
            <a:extLst>
              <a:ext uri="{FF2B5EF4-FFF2-40B4-BE49-F238E27FC236}">
                <a16:creationId xmlns:a16="http://schemas.microsoft.com/office/drawing/2014/main" id="{50B9E098-4E48-443A-897D-588D26D51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47481"/>
            <a:ext cx="4937125" cy="382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9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011835939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37AAAB1B-7509-45FB-B96E-A3693AB3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SOLL-Zustand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72C403-52AB-4066-84CD-95E56E19C0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Umstellung auf IP-Telefonie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Infrastruktur bereits vorhanden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Durch </a:t>
            </a:r>
            <a:r>
              <a:rPr lang="de-DE" dirty="0" err="1"/>
              <a:t>Softphones</a:t>
            </a:r>
            <a:r>
              <a:rPr lang="de-DE" dirty="0"/>
              <a:t> keine hohen Anschaffungskosten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Auf PCs, Laptops als auch Smartphones möglich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Zukunftsorientiert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6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3CB821-F5B9-448D-A8A3-DC74C1F30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8" name="Inhaltsplatzhalter 10">
            <a:extLst>
              <a:ext uri="{FF2B5EF4-FFF2-40B4-BE49-F238E27FC236}">
                <a16:creationId xmlns:a16="http://schemas.microsoft.com/office/drawing/2014/main" id="{78D956FB-8500-4547-9327-D672D33965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211042"/>
            <a:ext cx="4937125" cy="329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107609575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37AAAB1B-7509-45FB-B96E-A3693AB3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/>
              <a:t>Orga</a:t>
            </a:r>
            <a:r>
              <a:rPr lang="de-DE" sz="4000" dirty="0"/>
              <a:t>. Schnittstellen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72C403-52AB-4066-84CD-95E56E19C0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Auftraggeber: Herr Dohms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Netzwerkadministrator: Herr Frenz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Berater: Herr Stern, Herr Dohms, Herr Frenz, Frau Herrmanns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7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3CB821-F5B9-448D-A8A3-DC74C1F30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B66EB0B-DF74-4D8A-A4AB-C57AACEB4B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907" y="1846263"/>
            <a:ext cx="396778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4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608566119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37AAAB1B-7509-45FB-B96E-A3693AB3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Tech. Schnittstellen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72C403-52AB-4066-84CD-95E56E19C0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SIP-Trunk für externe Telefonie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PBX-Server als interne Telefonanlage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Der Router der Schule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Die Firewall der Schule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8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3CB821-F5B9-448D-A8A3-DC74C1F30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11" name="Inhaltsplatzhalter 8">
            <a:extLst>
              <a:ext uri="{FF2B5EF4-FFF2-40B4-BE49-F238E27FC236}">
                <a16:creationId xmlns:a16="http://schemas.microsoft.com/office/drawing/2014/main" id="{A055AFCC-1D1C-4705-B841-686949CAE0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2643188"/>
            <a:ext cx="40386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3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052736091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Vorgehensmodell</a:t>
            </a:r>
          </a:p>
        </p:txBody>
      </p:sp>
      <p:sp>
        <p:nvSpPr>
          <p:cNvPr id="66" name="Inhaltsplatzhalter 6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Erweitertes Wasserfallmodell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In 4 Phasen gegliedert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Erhöhte Flexibilität durch Rücksprünge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Meilensteine als Zwischenziele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15961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9</a:t>
            </a:fld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sp>
        <p:nvSpPr>
          <p:cNvPr id="5" name="Abgerundetes Rechteck 4"/>
          <p:cNvSpPr/>
          <p:nvPr/>
        </p:nvSpPr>
        <p:spPr>
          <a:xfrm>
            <a:off x="8044470" y="2946280"/>
            <a:ext cx="1814284" cy="814416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Planung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7024270" y="2023963"/>
            <a:ext cx="1814284" cy="814416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Definition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9031907" y="3857109"/>
            <a:ext cx="1814284" cy="814416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Durchführung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9939049" y="4779426"/>
            <a:ext cx="1814284" cy="814416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Abschluss</a:t>
            </a:r>
          </a:p>
        </p:txBody>
      </p:sp>
      <p:cxnSp>
        <p:nvCxnSpPr>
          <p:cNvPr id="31" name="Gekrümmter Verbinder 30"/>
          <p:cNvCxnSpPr/>
          <p:nvPr/>
        </p:nvCxnSpPr>
        <p:spPr>
          <a:xfrm>
            <a:off x="7385061" y="2841264"/>
            <a:ext cx="645050" cy="515109"/>
          </a:xfrm>
          <a:prstGeom prst="curvedConnector3">
            <a:avLst>
              <a:gd name="adj1" fmla="val -26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r Verbinder 37"/>
          <p:cNvCxnSpPr/>
          <p:nvPr/>
        </p:nvCxnSpPr>
        <p:spPr>
          <a:xfrm>
            <a:off x="8386857" y="3760696"/>
            <a:ext cx="645050" cy="515109"/>
          </a:xfrm>
          <a:prstGeom prst="curvedConnector3">
            <a:avLst>
              <a:gd name="adj1" fmla="val -26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krümmter Verbinder 38"/>
          <p:cNvCxnSpPr/>
          <p:nvPr/>
        </p:nvCxnSpPr>
        <p:spPr>
          <a:xfrm>
            <a:off x="9293999" y="4671525"/>
            <a:ext cx="645050" cy="515109"/>
          </a:xfrm>
          <a:prstGeom prst="curvedConnector3">
            <a:avLst>
              <a:gd name="adj1" fmla="val -26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krümmter Verbinder 52"/>
          <p:cNvCxnSpPr>
            <a:endCxn id="7" idx="3"/>
          </p:cNvCxnSpPr>
          <p:nvPr/>
        </p:nvCxnSpPr>
        <p:spPr>
          <a:xfrm rot="10800000">
            <a:off x="10846191" y="4264317"/>
            <a:ext cx="547714" cy="498876"/>
          </a:xfrm>
          <a:prstGeom prst="curvedConnector3">
            <a:avLst>
              <a:gd name="adj1" fmla="val -68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krümmter Verbinder 54"/>
          <p:cNvCxnSpPr>
            <a:endCxn id="5" idx="3"/>
          </p:cNvCxnSpPr>
          <p:nvPr/>
        </p:nvCxnSpPr>
        <p:spPr>
          <a:xfrm rot="10800000">
            <a:off x="9858754" y="3353489"/>
            <a:ext cx="645050" cy="503621"/>
          </a:xfrm>
          <a:prstGeom prst="curvedConnector3">
            <a:avLst>
              <a:gd name="adj1" fmla="val -45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krümmter Verbinder 56"/>
          <p:cNvCxnSpPr>
            <a:endCxn id="6" idx="3"/>
          </p:cNvCxnSpPr>
          <p:nvPr/>
        </p:nvCxnSpPr>
        <p:spPr>
          <a:xfrm rot="10800000">
            <a:off x="8838554" y="2431172"/>
            <a:ext cx="777970" cy="503621"/>
          </a:xfrm>
          <a:prstGeom prst="curvedConnector3">
            <a:avLst>
              <a:gd name="adj1" fmla="val -13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55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834</Words>
  <Application>Microsoft Office PowerPoint</Application>
  <PresentationFormat>Breitbild</PresentationFormat>
  <Paragraphs>519</Paragraphs>
  <Slides>30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Calibri</vt:lpstr>
      <vt:lpstr>Calibri Light</vt:lpstr>
      <vt:lpstr>Gill Sans</vt:lpstr>
      <vt:lpstr>Wingdings</vt:lpstr>
      <vt:lpstr>Rückblick</vt:lpstr>
      <vt:lpstr>Projektpräsentation VoIP</vt:lpstr>
      <vt:lpstr>PowerPoint-Präsentation</vt:lpstr>
      <vt:lpstr>IST-Zustand</vt:lpstr>
      <vt:lpstr>Problem</vt:lpstr>
      <vt:lpstr>Projektauftrag</vt:lpstr>
      <vt:lpstr>SOLL-Zustand</vt:lpstr>
      <vt:lpstr>Orga. Schnittstellen</vt:lpstr>
      <vt:lpstr>Tech. Schnittstellen</vt:lpstr>
      <vt:lpstr>Vorgehensmodell</vt:lpstr>
      <vt:lpstr>Zeitplanung</vt:lpstr>
      <vt:lpstr>Risikoanalyse</vt:lpstr>
      <vt:lpstr>Risikoanalyse</vt:lpstr>
      <vt:lpstr>Produktanalyse</vt:lpstr>
      <vt:lpstr>Nutzwertanalyse</vt:lpstr>
      <vt:lpstr>Nutzwertanalyse</vt:lpstr>
      <vt:lpstr>Projektkosten (1)</vt:lpstr>
      <vt:lpstr>Durchführung</vt:lpstr>
      <vt:lpstr>Projektkosten</vt:lpstr>
      <vt:lpstr>Soll / Ist Zeitvergleich</vt:lpstr>
      <vt:lpstr>Soll / Ist Zeitvergleich Planung</vt:lpstr>
      <vt:lpstr>Qualitätssicherung</vt:lpstr>
      <vt:lpstr>Testergebnisse (Ausschnitt)</vt:lpstr>
      <vt:lpstr>Anmerkungen Testfallkatalog</vt:lpstr>
      <vt:lpstr>Anmerkungen Testfallkatalog</vt:lpstr>
      <vt:lpstr>Übergabe (Auszug aus dem Testfallprotokoll)</vt:lpstr>
      <vt:lpstr>Fazit</vt:lpstr>
      <vt:lpstr>Das gewählte Produkt</vt:lpstr>
      <vt:lpstr>Installation</vt:lpstr>
      <vt:lpstr>Koniguration</vt:lpstr>
      <vt:lpstr>PowerPoint-Präsentation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Dickgreber, Sebastian (S.)</dc:creator>
  <cp:lastModifiedBy>Andreas Fuchs</cp:lastModifiedBy>
  <cp:revision>33</cp:revision>
  <dcterms:created xsi:type="dcterms:W3CDTF">2018-11-29T11:45:41Z</dcterms:created>
  <dcterms:modified xsi:type="dcterms:W3CDTF">2018-11-30T09:20:51Z</dcterms:modified>
</cp:coreProperties>
</file>