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75" r:id="rId2"/>
    <p:sldId id="267" r:id="rId3"/>
    <p:sldId id="262" r:id="rId4"/>
    <p:sldId id="268" r:id="rId5"/>
    <p:sldId id="270" r:id="rId6"/>
    <p:sldId id="273" r:id="rId7"/>
    <p:sldId id="274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 dem Pflichtenheft</a:t>
            </a:r>
            <a:r>
              <a:rPr lang="de-DE" baseline="0" dirty="0" smtClean="0"/>
              <a:t>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4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Messfehler, da Sprachqualität OK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Keine Zeit für weiteres Nachforschen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Testfallprotokoll auf Grundlage des Pflichtenhefts erstellt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34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60683"/>
              </p:ext>
            </p:extLst>
          </p:nvPr>
        </p:nvGraphicFramePr>
        <p:xfrm>
          <a:off x="1097280" y="2172373"/>
          <a:ext cx="10737670" cy="369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835">
                  <a:extLst>
                    <a:ext uri="{9D8B030D-6E8A-4147-A177-3AD203B41FA5}">
                      <a16:colId xmlns:a16="http://schemas.microsoft.com/office/drawing/2014/main" val="2948314669"/>
                    </a:ext>
                  </a:extLst>
                </a:gridCol>
                <a:gridCol w="5368835">
                  <a:extLst>
                    <a:ext uri="{9D8B030D-6E8A-4147-A177-3AD203B41FA5}">
                      <a16:colId xmlns:a16="http://schemas.microsoft.com/office/drawing/2014/main" val="3185862694"/>
                    </a:ext>
                  </a:extLst>
                </a:gridCol>
              </a:tblGrid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„Produkt“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3892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Sip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/>
                        <a:t>Trunk / 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02033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32 </a:t>
                      </a:r>
                      <a:r>
                        <a:rPr lang="de-DE" dirty="0" smtClean="0"/>
                        <a:t>Lizenzen / 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1.195 €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90134"/>
                  </a:ext>
                </a:extLst>
              </a:tr>
              <a:tr h="731220">
                <a:tc>
                  <a:txBody>
                    <a:bodyPr/>
                    <a:lstStyle/>
                    <a:p>
                      <a:r>
                        <a:rPr lang="de-DE" dirty="0" smtClean="0"/>
                        <a:t>Fremdleistungen (</a:t>
                      </a:r>
                      <a:r>
                        <a:rPr lang="de-DE" dirty="0" smtClean="0"/>
                        <a:t>externe Berater/ Firmen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20309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Selbstkosten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3.162,50</a:t>
                      </a:r>
                      <a:r>
                        <a:rPr lang="de-DE" baseline="0" dirty="0" smtClean="0"/>
                        <a:t>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33337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Kalkulierter Gewinn ( 7%</a:t>
                      </a:r>
                      <a:r>
                        <a:rPr lang="de-DE" baseline="0" dirty="0" smtClean="0"/>
                        <a:t> 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221,38 €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62771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 netto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7.619 €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52270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</a:t>
                      </a:r>
                      <a:r>
                        <a:rPr lang="de-DE" baseline="0" dirty="0" smtClean="0"/>
                        <a:t> brutto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9.066,46 €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0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/ </a:t>
            </a:r>
            <a:r>
              <a:rPr lang="de-DE" dirty="0" smtClean="0"/>
              <a:t>Ist Zeitvergleich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40142"/>
              </p:ext>
            </p:extLst>
          </p:nvPr>
        </p:nvGraphicFramePr>
        <p:xfrm>
          <a:off x="1734670" y="1805551"/>
          <a:ext cx="82206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3658768658"/>
                    </a:ext>
                  </a:extLst>
                </a:gridCol>
                <a:gridCol w="1985692">
                  <a:extLst>
                    <a:ext uri="{9D8B030D-6E8A-4147-A177-3AD203B41FA5}">
                      <a16:colId xmlns:a16="http://schemas.microsoft.com/office/drawing/2014/main" val="87622888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800353342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14175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SOLL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+ 1,5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+ 7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7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1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5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286604"/>
            <a:ext cx="10832951" cy="762454"/>
          </a:xfrm>
        </p:spPr>
        <p:txBody>
          <a:bodyPr/>
          <a:lstStyle/>
          <a:p>
            <a:r>
              <a:rPr lang="de-DE" dirty="0" smtClean="0"/>
              <a:t>Soll / </a:t>
            </a:r>
            <a:r>
              <a:rPr lang="de-DE" dirty="0" smtClean="0"/>
              <a:t>Ist Zeitvergleich Projektplanung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graphicFrame>
        <p:nvGraphicFramePr>
          <p:cNvPr id="12" name="Inhaltsplatzhalt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2936665"/>
              </p:ext>
            </p:extLst>
          </p:nvPr>
        </p:nvGraphicFramePr>
        <p:xfrm>
          <a:off x="502417" y="944155"/>
          <a:ext cx="10761784" cy="545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171">
                  <a:extLst>
                    <a:ext uri="{9D8B030D-6E8A-4147-A177-3AD203B41FA5}">
                      <a16:colId xmlns:a16="http://schemas.microsoft.com/office/drawing/2014/main" val="820776"/>
                    </a:ext>
                  </a:extLst>
                </a:gridCol>
                <a:gridCol w="2635871">
                  <a:extLst>
                    <a:ext uri="{9D8B030D-6E8A-4147-A177-3AD203B41FA5}">
                      <a16:colId xmlns:a16="http://schemas.microsoft.com/office/drawing/2014/main" val="1447324727"/>
                    </a:ext>
                  </a:extLst>
                </a:gridCol>
                <a:gridCol w="2635871">
                  <a:extLst>
                    <a:ext uri="{9D8B030D-6E8A-4147-A177-3AD203B41FA5}">
                      <a16:colId xmlns:a16="http://schemas.microsoft.com/office/drawing/2014/main" val="3937563686"/>
                    </a:ext>
                  </a:extLst>
                </a:gridCol>
                <a:gridCol w="2635871">
                  <a:extLst>
                    <a:ext uri="{9D8B030D-6E8A-4147-A177-3AD203B41FA5}">
                      <a16:colId xmlns:a16="http://schemas.microsoft.com/office/drawing/2014/main" val="2594269494"/>
                    </a:ext>
                  </a:extLst>
                </a:gridCol>
              </a:tblGrid>
              <a:tr h="41978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Projektplanung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Dauer SOLL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Dauer IST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Differenz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69336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Ist-Aufnahme der Ausgangslage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714200"/>
                  </a:ext>
                </a:extLst>
              </a:tr>
              <a:tr h="4248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Kostenplan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600319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54511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Meilensteine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996992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Gantt-Diagramm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+ 4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17247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Nutzwertanalyse durchführen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130274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Projektstrukturplan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503905"/>
                  </a:ext>
                </a:extLst>
              </a:tr>
              <a:tr h="41978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QM-Plan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65228"/>
                  </a:ext>
                </a:extLst>
              </a:tr>
              <a:tr h="838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Technischers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Grobkonzept erstellen                          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∆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+2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29152"/>
                  </a:ext>
                </a:extLst>
              </a:tr>
              <a:tr h="47875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77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Qualitätssicherung mit Soll/ Ist Vergleich  </a:t>
            </a:r>
            <a:r>
              <a:rPr lang="de-DE" smtClean="0"/>
              <a:t>der Funktionalität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Testergebnisse aus der Testphase analysiert</a:t>
            </a:r>
            <a:br>
              <a:rPr lang="de-DE" dirty="0" smtClean="0"/>
            </a:br>
            <a:r>
              <a:rPr lang="de-DE" dirty="0" smtClean="0"/>
              <a:t>   (Testfallkatalog)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bei der Übergabe an den Auftraggeber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17144" y="6442700"/>
            <a:ext cx="1312025" cy="365125"/>
          </a:xfrm>
        </p:spPr>
        <p:txBody>
          <a:bodyPr/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Testergebnisse (Ausschnitt)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7407041"/>
              </p:ext>
            </p:extLst>
          </p:nvPr>
        </p:nvGraphicFramePr>
        <p:xfrm>
          <a:off x="2904750" y="1787840"/>
          <a:ext cx="6260580" cy="352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842">
                  <a:extLst>
                    <a:ext uri="{9D8B030D-6E8A-4147-A177-3AD203B41FA5}">
                      <a16:colId xmlns:a16="http://schemas.microsoft.com/office/drawing/2014/main" val="3489919275"/>
                    </a:ext>
                  </a:extLst>
                </a:gridCol>
                <a:gridCol w="3138738">
                  <a:extLst>
                    <a:ext uri="{9D8B030D-6E8A-4147-A177-3AD203B41FA5}">
                      <a16:colId xmlns:a16="http://schemas.microsoft.com/office/drawing/2014/main" val="596891388"/>
                    </a:ext>
                  </a:extLst>
                </a:gridCol>
              </a:tblGrid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4655"/>
                  </a:ext>
                </a:extLst>
              </a:tr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Muss-kriterien: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4594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3. Interner Anruf zwischen PC Client und Mobile Device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24097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Erstellen einer Konferenz mit bis zu 10 Teilnehmern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73740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12. Gute Sprachqualität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   </a:t>
                      </a:r>
                      <a:r>
                        <a:rPr lang="de-DE" sz="4400" dirty="0" smtClean="0"/>
                        <a:t>( </a:t>
                      </a:r>
                      <a:r>
                        <a:rPr lang="de-DE" sz="4400" baseline="0" dirty="0" smtClean="0"/>
                        <a:t> </a:t>
                      </a:r>
                      <a:r>
                        <a:rPr lang="de-DE" sz="4400" dirty="0" smtClean="0"/>
                        <a:t>     )</a:t>
                      </a:r>
                      <a:endParaRPr lang="de-DE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4989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17" y="2768827"/>
            <a:ext cx="817524" cy="80334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17" y="3646316"/>
            <a:ext cx="817524" cy="8033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17" y="4536090"/>
            <a:ext cx="688859" cy="6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779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64" y="3095046"/>
            <a:ext cx="6527636" cy="152473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" y="2836221"/>
            <a:ext cx="5513678" cy="204725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516091" y="4800737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Ping Log vom Server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914400" y="4883471"/>
            <a:ext cx="22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Ping Log zum 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86603"/>
            <a:ext cx="10740044" cy="1450757"/>
          </a:xfrm>
        </p:spPr>
        <p:txBody>
          <a:bodyPr/>
          <a:lstStyle/>
          <a:p>
            <a:r>
              <a:rPr lang="de-DE" dirty="0" smtClean="0"/>
              <a:t>Übergabe (Auszug aus dem Testfallprotokoll)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2038" y="3516120"/>
            <a:ext cx="7127240" cy="3905004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        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79" y="1845735"/>
            <a:ext cx="5829993" cy="44442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Mit Kunden bei der </a:t>
            </a:r>
            <a:br>
              <a:rPr lang="de-DE" dirty="0" smtClean="0"/>
            </a:br>
            <a:r>
              <a:rPr lang="de-DE" dirty="0" smtClean="0"/>
              <a:t>  Abnahme durchgegangen.  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8558"/>
              </p:ext>
            </p:extLst>
          </p:nvPr>
        </p:nvGraphicFramePr>
        <p:xfrm>
          <a:off x="1275791" y="1845734"/>
          <a:ext cx="8602500" cy="267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625">
                  <a:extLst>
                    <a:ext uri="{9D8B030D-6E8A-4147-A177-3AD203B41FA5}">
                      <a16:colId xmlns:a16="http://schemas.microsoft.com/office/drawing/2014/main" val="3789278572"/>
                    </a:ext>
                  </a:extLst>
                </a:gridCol>
                <a:gridCol w="2150625">
                  <a:extLst>
                    <a:ext uri="{9D8B030D-6E8A-4147-A177-3AD203B41FA5}">
                      <a16:colId xmlns:a16="http://schemas.microsoft.com/office/drawing/2014/main" val="3207518980"/>
                    </a:ext>
                  </a:extLst>
                </a:gridCol>
                <a:gridCol w="2150625">
                  <a:extLst>
                    <a:ext uri="{9D8B030D-6E8A-4147-A177-3AD203B41FA5}">
                      <a16:colId xmlns:a16="http://schemas.microsoft.com/office/drawing/2014/main" val="2724872243"/>
                    </a:ext>
                  </a:extLst>
                </a:gridCol>
                <a:gridCol w="2150625">
                  <a:extLst>
                    <a:ext uri="{9D8B030D-6E8A-4147-A177-3AD203B41FA5}">
                      <a16:colId xmlns:a16="http://schemas.microsoft.com/office/drawing/2014/main" val="2822945279"/>
                    </a:ext>
                  </a:extLst>
                </a:gridCol>
              </a:tblGrid>
              <a:tr h="719074">
                <a:tc>
                  <a:txBody>
                    <a:bodyPr/>
                    <a:lstStyle/>
                    <a:p>
                      <a:r>
                        <a:rPr lang="de-DE" dirty="0" smtClean="0"/>
                        <a:t>Voraussetzung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Erwartetes 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Eingetretenes Ergebnis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30192"/>
                  </a:ext>
                </a:extLst>
              </a:tr>
              <a:tr h="1951773">
                <a:tc>
                  <a:txBody>
                    <a:bodyPr/>
                    <a:lstStyle/>
                    <a:p>
                      <a:r>
                        <a:rPr lang="de-DE" dirty="0" smtClean="0"/>
                        <a:t>Auf beiden Geräten ist die App installiert und es besteht eine Verbindung zum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Den Client starten und die </a:t>
                      </a:r>
                      <a:r>
                        <a:rPr lang="de-DE" dirty="0" err="1" smtClean="0"/>
                        <a:t>Config</a:t>
                      </a:r>
                      <a:r>
                        <a:rPr lang="de-DE" dirty="0" smtClean="0"/>
                        <a:t>-Datei aus dem Anhang der E-Mail öffnen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Das gerufene Handy klingelt und nach der Annahme kommt ein Gespräch zustande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91708"/>
                  </a:ext>
                </a:extLst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160776" y="4499125"/>
            <a:ext cx="899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Testfall 3: Interner Anruf zwischen zwei mobilen Endgeräten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3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369</Words>
  <Application>Microsoft Office PowerPoint</Application>
  <PresentationFormat>Breitbild</PresentationFormat>
  <Paragraphs>200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Rückblick</vt:lpstr>
      <vt:lpstr>Projektkosten</vt:lpstr>
      <vt:lpstr>Soll / Ist Zeitvergleich</vt:lpstr>
      <vt:lpstr>Soll / Ist Zeitvergleich Projektplanung</vt:lpstr>
      <vt:lpstr>Qualitätssicherung</vt:lpstr>
      <vt:lpstr>Testergebnisse (Ausschnitt)</vt:lpstr>
      <vt:lpstr>Anmerkungen zum Testfallkatalog</vt:lpstr>
      <vt:lpstr>Anmerkungen zum Testfallkatalog</vt:lpstr>
      <vt:lpstr>Übergabe (Auszug aus dem Testfallprotokoll)</vt:lpstr>
      <vt:lpstr>Fazit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Woll, Tim [CBC]</cp:lastModifiedBy>
  <cp:revision>30</cp:revision>
  <dcterms:created xsi:type="dcterms:W3CDTF">2018-11-29T11:45:41Z</dcterms:created>
  <dcterms:modified xsi:type="dcterms:W3CDTF">2018-11-29T16:38:07Z</dcterms:modified>
</cp:coreProperties>
</file>