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9" r:id="rId4"/>
    <p:sldId id="273" r:id="rId5"/>
    <p:sldId id="283" r:id="rId6"/>
    <p:sldId id="274" r:id="rId7"/>
    <p:sldId id="275" r:id="rId8"/>
    <p:sldId id="284" r:id="rId9"/>
    <p:sldId id="260" r:id="rId10"/>
    <p:sldId id="276" r:id="rId11"/>
    <p:sldId id="277" r:id="rId12"/>
    <p:sldId id="261" r:id="rId13"/>
    <p:sldId id="278" r:id="rId14"/>
    <p:sldId id="279" r:id="rId15"/>
    <p:sldId id="280" r:id="rId16"/>
    <p:sldId id="262" r:id="rId17"/>
    <p:sldId id="281" r:id="rId18"/>
    <p:sldId id="28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jp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.jp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.jp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.jp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889000"/>
            <a:ext cx="10058400" cy="3436112"/>
          </a:xfrm>
        </p:spPr>
        <p:txBody>
          <a:bodyPr/>
          <a:lstStyle/>
          <a:p>
            <a:r>
              <a:rPr lang="de-DE" dirty="0"/>
              <a:t>Projektpräsentation VoIP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sz="1700" dirty="0"/>
              <a:t>Sebastian </a:t>
            </a:r>
            <a:r>
              <a:rPr lang="de-DE" sz="1700" dirty="0" err="1"/>
              <a:t>Dickgreber</a:t>
            </a:r>
            <a:r>
              <a:rPr lang="de-DE" sz="1700" dirty="0"/>
              <a:t>, Andreas Fuchs, Alexander Fricke, Tim </a:t>
            </a:r>
            <a:r>
              <a:rPr lang="de-DE" sz="1700" dirty="0" err="1"/>
              <a:t>Woll</a:t>
            </a:r>
            <a:r>
              <a:rPr lang="de-DE" sz="1700" dirty="0"/>
              <a:t>, Alica Koch</a:t>
            </a:r>
            <a:br>
              <a:rPr lang="de-DE" sz="1700" dirty="0"/>
            </a:br>
            <a:br>
              <a:rPr lang="de-DE" sz="1700" dirty="0"/>
            </a:br>
            <a:r>
              <a:rPr lang="de-DE" sz="1700" dirty="0"/>
              <a:t>fis6b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CBF12C60-FB39-4C96-B4A5-AD155033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Projektplanung	-	Risikoanalyse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4059FA-F0F8-4731-A377-22BE3A2CD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EC07BE-7338-4AE3-B5AF-6F9C32CDE5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660CD3-9737-404B-A1A5-AF75B5E02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CBF12C60-FB39-4C96-B4A5-AD155033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Projektplanung	-	Nutzwertanalyse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4059FA-F0F8-4731-A377-22BE3A2CD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EC07BE-7338-4AE3-B5AF-6F9C32CDE5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11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660CD3-9737-404B-A1A5-AF75B5E02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4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118278654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94E02430-5870-46E1-BBF8-517169C0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Projektdurchführung	-	Produktvorstellung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769283-BD8A-434A-88BF-CAF1DA73B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9153288-0975-4BA7-A703-0DBEBAFEE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12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AAEB66-6D12-42A1-AD18-5E7604456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94E02430-5870-46E1-BBF8-517169C0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Projektdurchführung	-	Betriebssystem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769283-BD8A-434A-88BF-CAF1DA73B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9153288-0975-4BA7-A703-0DBEBAFEE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AAEB66-6D12-42A1-AD18-5E7604456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94E02430-5870-46E1-BBF8-517169C0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Projektdurchführung	-	Installation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769283-BD8A-434A-88BF-CAF1DA73B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9153288-0975-4BA7-A703-0DBEBAFEE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AAEB66-6D12-42A1-AD18-5E7604456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94E02430-5870-46E1-BBF8-517169C0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Projektdurchführung	-	Konfiguration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769283-BD8A-434A-88BF-CAF1DA73B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9153288-0975-4BA7-A703-0DBEBAFEE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AAEB66-6D12-42A1-AD18-5E7604456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1888321821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Projektabschluss	 -	Wirtschaftlichkeit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Projektabschluss	 -	Qualitätssicherung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5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4B3193A7-E65F-429C-B228-2B79011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20979" cy="1450757"/>
          </a:xfrm>
        </p:spPr>
        <p:txBody>
          <a:bodyPr>
            <a:normAutofit/>
          </a:bodyPr>
          <a:lstStyle/>
          <a:p>
            <a:r>
              <a:rPr lang="de-DE" sz="4000" dirty="0"/>
              <a:t>Projektabschluss	 -	Fazit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E318A8-9F39-4D14-935F-6C1AE8E73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0ADD61-C554-4536-9458-45D4DBB84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8BCB70-C1FC-4554-AD1E-D5C3CF4D9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1291547-DAA6-48C9-94E1-0719713AF2EF}"/>
              </a:ext>
            </a:extLst>
          </p:cNvPr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liennummernplatzhalter 2">
            <a:extLst>
              <a:ext uri="{FF2B5EF4-FFF2-40B4-BE49-F238E27FC236}">
                <a16:creationId xmlns:a16="http://schemas.microsoft.com/office/drawing/2014/main" id="{EB087C69-7EFB-49FB-8E22-7BCE54353E2B}"/>
              </a:ext>
            </a:extLst>
          </p:cNvPr>
          <p:cNvSpPr txBox="1">
            <a:spLocks/>
          </p:cNvSpPr>
          <p:nvPr/>
        </p:nvSpPr>
        <p:spPr>
          <a:xfrm>
            <a:off x="10846191" y="644270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Seite </a:t>
            </a:r>
            <a:fld id="{4FAB73BC-B049-4115-A692-8D63A059BFB8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9CFCB0-5FB4-4344-939A-2667E4770DC8}"/>
              </a:ext>
            </a:extLst>
          </p:cNvPr>
          <p:cNvSpPr txBox="1"/>
          <p:nvPr/>
        </p:nvSpPr>
        <p:spPr>
          <a:xfrm>
            <a:off x="715107" y="2354730"/>
            <a:ext cx="10761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+mj-lt"/>
              </a:rPr>
              <a:t>Vielen Dank für Ihre Aufmerksamkeit</a:t>
            </a:r>
            <a:br>
              <a:rPr lang="de-DE" sz="4000" dirty="0">
                <a:latin typeface="+mj-lt"/>
              </a:rPr>
            </a:br>
            <a:r>
              <a:rPr lang="de-DE" sz="4000" dirty="0">
                <a:latin typeface="+mj-lt"/>
              </a:rPr>
              <a:t>Einen angenehmen Tag wünscht Ihnen Gruppe 2</a:t>
            </a:r>
          </a:p>
        </p:txBody>
      </p:sp>
    </p:spTree>
    <p:extLst>
      <p:ext uri="{BB962C8B-B14F-4D97-AF65-F5344CB8AC3E}">
        <p14:creationId xmlns:p14="http://schemas.microsoft.com/office/powerpoint/2010/main" val="18018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/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8743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340DBD-B143-486A-8EBA-52EF461E2A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70717F-7452-4DB9-BC8D-4AD75568A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sp>
        <p:nvSpPr>
          <p:cNvPr id="7" name="Titel 29">
            <a:extLst>
              <a:ext uri="{FF2B5EF4-FFF2-40B4-BE49-F238E27FC236}">
                <a16:creationId xmlns:a16="http://schemas.microsoft.com/office/drawing/2014/main" id="{F0FF80ED-2A34-430C-B184-59A501488AC6}"/>
              </a:ext>
            </a:extLst>
          </p:cNvPr>
          <p:cNvSpPr>
            <a:spLocks noGrp="1"/>
          </p:cNvSpPr>
          <p:nvPr/>
        </p:nvSpPr>
        <p:spPr>
          <a:xfrm>
            <a:off x="1066800" y="63775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8" name="Inhaltsplatzhalter 30">
            <a:extLst>
              <a:ext uri="{FF2B5EF4-FFF2-40B4-BE49-F238E27FC236}">
                <a16:creationId xmlns:a16="http://schemas.microsoft.com/office/drawing/2014/main" id="{1B05525B-1199-4C25-BFA4-0F9359097E92}"/>
              </a:ext>
            </a:extLst>
          </p:cNvPr>
          <p:cNvSpPr>
            <a:spLocks noGrp="1"/>
          </p:cNvSpPr>
          <p:nvPr/>
        </p:nvSpPr>
        <p:spPr>
          <a:xfrm>
            <a:off x="1066800" y="219688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Freeform 33">
            <a:extLst>
              <a:ext uri="{FF2B5EF4-FFF2-40B4-BE49-F238E27FC236}">
                <a16:creationId xmlns:a16="http://schemas.microsoft.com/office/drawing/2014/main" id="{C47E3A79-C312-4F07-A472-5A789AFA5CD7}"/>
              </a:ext>
            </a:extLst>
          </p:cNvPr>
          <p:cNvSpPr/>
          <p:nvPr/>
        </p:nvSpPr>
        <p:spPr>
          <a:xfrm>
            <a:off x="1741906" y="1590754"/>
            <a:ext cx="597494" cy="805655"/>
          </a:xfrm>
          <a:custGeom>
            <a:avLst/>
            <a:gdLst>
              <a:gd name="connsiteX0" fmla="*/ 135550 w 391928"/>
              <a:gd name="connsiteY0" fmla="*/ 0 h 709696"/>
              <a:gd name="connsiteX1" fmla="*/ 213310 w 391928"/>
              <a:gd name="connsiteY1" fmla="*/ 172002 h 709696"/>
              <a:gd name="connsiteX2" fmla="*/ 375545 w 391928"/>
              <a:gd name="connsiteY2" fmla="*/ 615260 h 709696"/>
              <a:gd name="connsiteX3" fmla="*/ 391928 w 391928"/>
              <a:gd name="connsiteY3" fmla="*/ 672955 h 709696"/>
              <a:gd name="connsiteX4" fmla="*/ 335492 w 391928"/>
              <a:gd name="connsiteY4" fmla="*/ 678644 h 709696"/>
              <a:gd name="connsiteX5" fmla="*/ 235461 w 391928"/>
              <a:gd name="connsiteY5" fmla="*/ 709696 h 709696"/>
              <a:gd name="connsiteX6" fmla="*/ 222202 w 391928"/>
              <a:gd name="connsiteY6" fmla="*/ 663006 h 709696"/>
              <a:gd name="connsiteX7" fmla="*/ 65367 w 391928"/>
              <a:gd name="connsiteY7" fmla="*/ 234500 h 709696"/>
              <a:gd name="connsiteX8" fmla="*/ 0 w 391928"/>
              <a:gd name="connsiteY8" fmla="*/ 89913 h 709696"/>
              <a:gd name="connsiteX9" fmla="*/ 77670 w 391928"/>
              <a:gd name="connsiteY9" fmla="*/ 47755 h 70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8" h="709696">
                <a:moveTo>
                  <a:pt x="135550" y="0"/>
                </a:moveTo>
                <a:lnTo>
                  <a:pt x="213310" y="172002"/>
                </a:lnTo>
                <a:cubicBezTo>
                  <a:pt x="274344" y="316302"/>
                  <a:pt x="328557" y="464190"/>
                  <a:pt x="375545" y="615260"/>
                </a:cubicBezTo>
                <a:lnTo>
                  <a:pt x="391928" y="672955"/>
                </a:lnTo>
                <a:lnTo>
                  <a:pt x="335492" y="678644"/>
                </a:lnTo>
                <a:lnTo>
                  <a:pt x="235461" y="709696"/>
                </a:lnTo>
                <a:lnTo>
                  <a:pt x="222202" y="663006"/>
                </a:lnTo>
                <a:cubicBezTo>
                  <a:pt x="176778" y="516963"/>
                  <a:pt x="124370" y="373998"/>
                  <a:pt x="65367" y="234500"/>
                </a:cubicBezTo>
                <a:lnTo>
                  <a:pt x="0" y="89913"/>
                </a:lnTo>
                <a:lnTo>
                  <a:pt x="77670" y="47755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2870E0D7-DFE8-4FDD-96E2-5A8CAB696413}"/>
              </a:ext>
            </a:extLst>
          </p:cNvPr>
          <p:cNvSpPr/>
          <p:nvPr/>
        </p:nvSpPr>
        <p:spPr>
          <a:xfrm>
            <a:off x="2149196" y="2969387"/>
            <a:ext cx="285899" cy="594543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Freeform 43">
            <a:extLst>
              <a:ext uri="{FF2B5EF4-FFF2-40B4-BE49-F238E27FC236}">
                <a16:creationId xmlns:a16="http://schemas.microsoft.com/office/drawing/2014/main" id="{722CA7DC-7555-42B6-BBA9-E75364F4693D}"/>
              </a:ext>
            </a:extLst>
          </p:cNvPr>
          <p:cNvSpPr/>
          <p:nvPr/>
        </p:nvSpPr>
        <p:spPr>
          <a:xfrm>
            <a:off x="1821449" y="4043855"/>
            <a:ext cx="683032" cy="900899"/>
          </a:xfrm>
          <a:custGeom>
            <a:avLst/>
            <a:gdLst>
              <a:gd name="connsiteX0" fmla="*/ 235454 w 391921"/>
              <a:gd name="connsiteY0" fmla="*/ 0 h 709210"/>
              <a:gd name="connsiteX1" fmla="*/ 335485 w 391921"/>
              <a:gd name="connsiteY1" fmla="*/ 31051 h 709210"/>
              <a:gd name="connsiteX2" fmla="*/ 391921 w 391921"/>
              <a:gd name="connsiteY2" fmla="*/ 36740 h 709210"/>
              <a:gd name="connsiteX3" fmla="*/ 375538 w 391921"/>
              <a:gd name="connsiteY3" fmla="*/ 94436 h 709210"/>
              <a:gd name="connsiteX4" fmla="*/ 166256 w 391921"/>
              <a:gd name="connsiteY4" fmla="*/ 645240 h 709210"/>
              <a:gd name="connsiteX5" fmla="*/ 134954 w 391921"/>
              <a:gd name="connsiteY5" fmla="*/ 709210 h 709210"/>
              <a:gd name="connsiteX6" fmla="*/ 77663 w 391921"/>
              <a:gd name="connsiteY6" fmla="*/ 661940 h 709210"/>
              <a:gd name="connsiteX7" fmla="*/ 0 w 391921"/>
              <a:gd name="connsiteY7" fmla="*/ 619786 h 709210"/>
              <a:gd name="connsiteX8" fmla="*/ 19878 w 391921"/>
              <a:gd name="connsiteY8" fmla="*/ 579163 h 709210"/>
              <a:gd name="connsiteX9" fmla="*/ 222195 w 391921"/>
              <a:gd name="connsiteY9" fmla="*/ 46690 h 7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1921" h="709210">
                <a:moveTo>
                  <a:pt x="235454" y="0"/>
                </a:moveTo>
                <a:lnTo>
                  <a:pt x="335485" y="31051"/>
                </a:lnTo>
                <a:lnTo>
                  <a:pt x="391921" y="36740"/>
                </a:lnTo>
                <a:lnTo>
                  <a:pt x="375538" y="94436"/>
                </a:lnTo>
                <a:cubicBezTo>
                  <a:pt x="316803" y="283275"/>
                  <a:pt x="246779" y="467139"/>
                  <a:pt x="166256" y="645240"/>
                </a:cubicBezTo>
                <a:lnTo>
                  <a:pt x="134954" y="709210"/>
                </a:lnTo>
                <a:lnTo>
                  <a:pt x="77663" y="661940"/>
                </a:lnTo>
                <a:lnTo>
                  <a:pt x="0" y="619786"/>
                </a:lnTo>
                <a:lnTo>
                  <a:pt x="19878" y="579163"/>
                </a:lnTo>
                <a:cubicBezTo>
                  <a:pt x="97722" y="406989"/>
                  <a:pt x="165415" y="229244"/>
                  <a:pt x="222195" y="4669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6043286F-F5DB-459E-825B-4FC3A4836876}"/>
              </a:ext>
            </a:extLst>
          </p:cNvPr>
          <p:cNvSpPr/>
          <p:nvPr/>
        </p:nvSpPr>
        <p:spPr>
          <a:xfrm>
            <a:off x="1191491" y="1040010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D6B7DE41-2F94-48B4-BC0E-F0D079E4B9F2}"/>
              </a:ext>
            </a:extLst>
          </p:cNvPr>
          <p:cNvSpPr/>
          <p:nvPr/>
        </p:nvSpPr>
        <p:spPr>
          <a:xfrm>
            <a:off x="1704548" y="2273437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691C058C-E388-45E5-9C86-47F6D52D2B88}"/>
              </a:ext>
            </a:extLst>
          </p:cNvPr>
          <p:cNvSpPr/>
          <p:nvPr/>
        </p:nvSpPr>
        <p:spPr>
          <a:xfrm>
            <a:off x="1704548" y="3506865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8933572A-696F-4C3C-AA47-B5CD933B10C9}"/>
              </a:ext>
            </a:extLst>
          </p:cNvPr>
          <p:cNvSpPr/>
          <p:nvPr/>
        </p:nvSpPr>
        <p:spPr>
          <a:xfrm>
            <a:off x="1191491" y="4740291"/>
            <a:ext cx="1107258" cy="108858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6" name="Oval 59">
            <a:extLst>
              <a:ext uri="{FF2B5EF4-FFF2-40B4-BE49-F238E27FC236}">
                <a16:creationId xmlns:a16="http://schemas.microsoft.com/office/drawing/2014/main" id="{795EC976-0725-4CBC-AEBC-CCD1D88B1083}"/>
              </a:ext>
            </a:extLst>
          </p:cNvPr>
          <p:cNvSpPr/>
          <p:nvPr/>
        </p:nvSpPr>
        <p:spPr>
          <a:xfrm>
            <a:off x="1331031" y="1180460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7" name="Oval 60">
            <a:extLst>
              <a:ext uri="{FF2B5EF4-FFF2-40B4-BE49-F238E27FC236}">
                <a16:creationId xmlns:a16="http://schemas.microsoft.com/office/drawing/2014/main" id="{3790F273-07BE-4392-85F5-E646C1EA1CB1}"/>
              </a:ext>
            </a:extLst>
          </p:cNvPr>
          <p:cNvSpPr/>
          <p:nvPr/>
        </p:nvSpPr>
        <p:spPr>
          <a:xfrm>
            <a:off x="1863247" y="2411191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8" name="Oval 61">
            <a:extLst>
              <a:ext uri="{FF2B5EF4-FFF2-40B4-BE49-F238E27FC236}">
                <a16:creationId xmlns:a16="http://schemas.microsoft.com/office/drawing/2014/main" id="{24EE4589-E404-42D9-BD5A-71B892C90EA5}"/>
              </a:ext>
            </a:extLst>
          </p:cNvPr>
          <p:cNvSpPr/>
          <p:nvPr/>
        </p:nvSpPr>
        <p:spPr>
          <a:xfrm>
            <a:off x="1843319" y="3631658"/>
            <a:ext cx="829715" cy="84127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19" name="Oval 62">
            <a:extLst>
              <a:ext uri="{FF2B5EF4-FFF2-40B4-BE49-F238E27FC236}">
                <a16:creationId xmlns:a16="http://schemas.microsoft.com/office/drawing/2014/main" id="{6A3033E8-4E06-436B-AD40-87814A767BCA}"/>
              </a:ext>
            </a:extLst>
          </p:cNvPr>
          <p:cNvSpPr/>
          <p:nvPr/>
        </p:nvSpPr>
        <p:spPr>
          <a:xfrm>
            <a:off x="1318073" y="4869418"/>
            <a:ext cx="829715" cy="815726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20" name="Shape 2554">
            <a:extLst>
              <a:ext uri="{FF2B5EF4-FFF2-40B4-BE49-F238E27FC236}">
                <a16:creationId xmlns:a16="http://schemas.microsoft.com/office/drawing/2014/main" id="{DC9B4300-F67A-43B9-8346-5C71430CFC3C}"/>
              </a:ext>
            </a:extLst>
          </p:cNvPr>
          <p:cNvSpPr/>
          <p:nvPr/>
        </p:nvSpPr>
        <p:spPr>
          <a:xfrm>
            <a:off x="1429609" y="5002425"/>
            <a:ext cx="615052" cy="54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1" name="Shape 2587">
            <a:extLst>
              <a:ext uri="{FF2B5EF4-FFF2-40B4-BE49-F238E27FC236}">
                <a16:creationId xmlns:a16="http://schemas.microsoft.com/office/drawing/2014/main" id="{9E041BEA-7839-4A42-952F-08548083695D}"/>
              </a:ext>
            </a:extLst>
          </p:cNvPr>
          <p:cNvSpPr/>
          <p:nvPr/>
        </p:nvSpPr>
        <p:spPr>
          <a:xfrm>
            <a:off x="1502705" y="1338304"/>
            <a:ext cx="461766" cy="453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545">
            <a:extLst>
              <a:ext uri="{FF2B5EF4-FFF2-40B4-BE49-F238E27FC236}">
                <a16:creationId xmlns:a16="http://schemas.microsoft.com/office/drawing/2014/main" id="{FF075CC2-5C96-41E7-B11D-24E11CAD5EDA}"/>
              </a:ext>
            </a:extLst>
          </p:cNvPr>
          <p:cNvSpPr/>
          <p:nvPr/>
        </p:nvSpPr>
        <p:spPr>
          <a:xfrm>
            <a:off x="1976490" y="2540793"/>
            <a:ext cx="563374" cy="553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3" name="Shape 2604">
            <a:extLst>
              <a:ext uri="{FF2B5EF4-FFF2-40B4-BE49-F238E27FC236}">
                <a16:creationId xmlns:a16="http://schemas.microsoft.com/office/drawing/2014/main" id="{E8866D32-67DA-42D7-98B9-26DEAA566B2C}"/>
              </a:ext>
            </a:extLst>
          </p:cNvPr>
          <p:cNvSpPr/>
          <p:nvPr/>
        </p:nvSpPr>
        <p:spPr>
          <a:xfrm>
            <a:off x="2001027" y="3834929"/>
            <a:ext cx="501138" cy="403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4" name="Textfeld 21">
            <a:extLst>
              <a:ext uri="{FF2B5EF4-FFF2-40B4-BE49-F238E27FC236}">
                <a16:creationId xmlns:a16="http://schemas.microsoft.com/office/drawing/2014/main" id="{6436C5E6-2708-4D9B-8182-DF11FF3CEC56}"/>
              </a:ext>
            </a:extLst>
          </p:cNvPr>
          <p:cNvSpPr txBox="1"/>
          <p:nvPr/>
        </p:nvSpPr>
        <p:spPr>
          <a:xfrm>
            <a:off x="2435095" y="1043049"/>
            <a:ext cx="26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PROJEKTDEFINITION</a:t>
            </a:r>
          </a:p>
        </p:txBody>
      </p:sp>
      <p:sp>
        <p:nvSpPr>
          <p:cNvPr id="25" name="Textfeld 22">
            <a:extLst>
              <a:ext uri="{FF2B5EF4-FFF2-40B4-BE49-F238E27FC236}">
                <a16:creationId xmlns:a16="http://schemas.microsoft.com/office/drawing/2014/main" id="{EFB1E745-FEE1-4D97-9DD7-20CC3DD59599}"/>
              </a:ext>
            </a:extLst>
          </p:cNvPr>
          <p:cNvSpPr txBox="1"/>
          <p:nvPr/>
        </p:nvSpPr>
        <p:spPr>
          <a:xfrm>
            <a:off x="2969514" y="2273437"/>
            <a:ext cx="24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PROJEKTPLANUNG</a:t>
            </a:r>
          </a:p>
        </p:txBody>
      </p:sp>
      <p:sp>
        <p:nvSpPr>
          <p:cNvPr id="26" name="Textfeld 23">
            <a:extLst>
              <a:ext uri="{FF2B5EF4-FFF2-40B4-BE49-F238E27FC236}">
                <a16:creationId xmlns:a16="http://schemas.microsoft.com/office/drawing/2014/main" id="{B8CC4676-4220-4F87-9563-A3A114ABD6B1}"/>
              </a:ext>
            </a:extLst>
          </p:cNvPr>
          <p:cNvSpPr txBox="1"/>
          <p:nvPr/>
        </p:nvSpPr>
        <p:spPr>
          <a:xfrm>
            <a:off x="2969514" y="3505135"/>
            <a:ext cx="3364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PROJEKTDURCHFÜHRUNG</a:t>
            </a:r>
          </a:p>
        </p:txBody>
      </p:sp>
      <p:sp>
        <p:nvSpPr>
          <p:cNvPr id="27" name="Textfeld 24">
            <a:extLst>
              <a:ext uri="{FF2B5EF4-FFF2-40B4-BE49-F238E27FC236}">
                <a16:creationId xmlns:a16="http://schemas.microsoft.com/office/drawing/2014/main" id="{8BCD7966-77DC-44B0-9314-71A2D1C27028}"/>
              </a:ext>
            </a:extLst>
          </p:cNvPr>
          <p:cNvSpPr txBox="1"/>
          <p:nvPr/>
        </p:nvSpPr>
        <p:spPr>
          <a:xfrm>
            <a:off x="2435095" y="4736833"/>
            <a:ext cx="260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 dirty="0">
                <a:latin typeface="+mj-lt"/>
              </a:rPr>
              <a:t>PROJEKTABSCHLUSS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FE8B5D0-1A6E-4D9A-A969-47546E763A7F}"/>
              </a:ext>
            </a:extLst>
          </p:cNvPr>
          <p:cNvSpPr/>
          <p:nvPr/>
        </p:nvSpPr>
        <p:spPr>
          <a:xfrm>
            <a:off x="2435095" y="1364159"/>
            <a:ext cx="579203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Projektauftrag</a:t>
            </a:r>
            <a:r>
              <a:rPr lang="en-US" dirty="0"/>
              <a:t> – IST </a:t>
            </a:r>
            <a:r>
              <a:rPr lang="en-US" dirty="0" err="1"/>
              <a:t>Zustand</a:t>
            </a:r>
            <a:r>
              <a:rPr lang="en-US" dirty="0"/>
              <a:t> – SOLL </a:t>
            </a:r>
            <a:r>
              <a:rPr lang="en-US" dirty="0" err="1"/>
              <a:t>Zustand</a:t>
            </a:r>
            <a:r>
              <a:rPr lang="en-US" dirty="0"/>
              <a:t> – </a:t>
            </a:r>
            <a:r>
              <a:rPr lang="en-US" dirty="0" err="1"/>
              <a:t>Projektumfeld</a:t>
            </a:r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106A952-C933-45BB-B328-01F4CF7415C8}"/>
              </a:ext>
            </a:extLst>
          </p:cNvPr>
          <p:cNvSpPr/>
          <p:nvPr/>
        </p:nvSpPr>
        <p:spPr>
          <a:xfrm>
            <a:off x="2969514" y="2583378"/>
            <a:ext cx="454291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Zeitplanung</a:t>
            </a:r>
            <a:r>
              <a:rPr lang="en-US" dirty="0"/>
              <a:t> – </a:t>
            </a:r>
            <a:r>
              <a:rPr lang="en-US" dirty="0" err="1"/>
              <a:t>Risikoanalyse</a:t>
            </a:r>
            <a:r>
              <a:rPr lang="en-US" dirty="0"/>
              <a:t> – </a:t>
            </a:r>
            <a:r>
              <a:rPr lang="en-US" dirty="0" err="1"/>
              <a:t>Nutzwertanalyse</a:t>
            </a:r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E1F94CB-8F65-4B50-92EB-3C51DC15CAE7}"/>
              </a:ext>
            </a:extLst>
          </p:cNvPr>
          <p:cNvSpPr/>
          <p:nvPr/>
        </p:nvSpPr>
        <p:spPr>
          <a:xfrm>
            <a:off x="2987429" y="3802597"/>
            <a:ext cx="63172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Produktvorstellung</a:t>
            </a:r>
            <a:r>
              <a:rPr lang="en-US" dirty="0"/>
              <a:t> – </a:t>
            </a:r>
            <a:r>
              <a:rPr lang="en-US" dirty="0" err="1"/>
              <a:t>Betriebssystem</a:t>
            </a:r>
            <a:r>
              <a:rPr lang="en-US" dirty="0"/>
              <a:t> – Installation – </a:t>
            </a:r>
            <a:r>
              <a:rPr lang="en-US" dirty="0" err="1"/>
              <a:t>Konfiguration</a:t>
            </a:r>
            <a:r>
              <a:rPr lang="en-US" dirty="0"/>
              <a:t>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66C12E2-8ABE-47B6-BC0B-C9095C030FE3}"/>
              </a:ext>
            </a:extLst>
          </p:cNvPr>
          <p:cNvSpPr/>
          <p:nvPr/>
        </p:nvSpPr>
        <p:spPr>
          <a:xfrm>
            <a:off x="2438154" y="5043982"/>
            <a:ext cx="456851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Wirtschaftlichkeits</a:t>
            </a:r>
            <a:r>
              <a:rPr lang="en-US" dirty="0"/>
              <a:t> – </a:t>
            </a:r>
            <a:r>
              <a:rPr lang="en-US" dirty="0" err="1"/>
              <a:t>Qualitätssicherung</a:t>
            </a:r>
            <a:r>
              <a:rPr lang="en-US" dirty="0"/>
              <a:t> – </a:t>
            </a:r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324546691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Projektdefinition	 -	 IST-Zustand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Das Georg-Simon-Ohm Berufskolleg verfügt zur Zeit nur über eine analoge Telefonanlage.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Darüber hinaus ist nur ein Teil der Lehrerräume mit Telefonanschlüssen versehen.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14">
            <a:extLst>
              <a:ext uri="{FF2B5EF4-FFF2-40B4-BE49-F238E27FC236}">
                <a16:creationId xmlns:a16="http://schemas.microsoft.com/office/drawing/2014/main" id="{BA5DA8B1-A34C-448B-8CE1-4D904FCFA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651125"/>
            <a:ext cx="2413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Projektdefinition 	 -	 Problem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Hohe Anschaffungskosten für zusätzliche </a:t>
            </a:r>
            <a:br>
              <a:rPr lang="de-DE" dirty="0"/>
            </a:br>
            <a:r>
              <a:rPr lang="de-DE" dirty="0"/>
              <a:t>Telefone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Hohe Kosten und Aufwand für das Verlegen zusätzlicher Telefonleitungen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Geplante Abschaltung des gesamten deutschen ISDN Netz für 2018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9" name="Inhaltsplatzhalter 10">
            <a:extLst>
              <a:ext uri="{FF2B5EF4-FFF2-40B4-BE49-F238E27FC236}">
                <a16:creationId xmlns:a16="http://schemas.microsoft.com/office/drawing/2014/main" id="{78F85663-40BE-4EDE-9E4B-ABA582317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79122"/>
            <a:ext cx="4937125" cy="35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Projektdefinition 	 -	 Projektauftrag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Telefonische Erreichbarkeit aller Lehrkräfte in der Schule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 möglichst kostengünstige Lösung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Alle gängigen Funktionen einer Telefonanlage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Eine gute Sprachqualität der Telefonate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8">
            <a:extLst>
              <a:ext uri="{FF2B5EF4-FFF2-40B4-BE49-F238E27FC236}">
                <a16:creationId xmlns:a16="http://schemas.microsoft.com/office/drawing/2014/main" id="{50B9E098-4E48-443A-897D-588D26D51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947481"/>
            <a:ext cx="4937125" cy="38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Projektdefinition	 -	 SOLL-Zustand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Umstellung auf IP-Telefonie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Infrastruktur bereits vorhanden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Durch </a:t>
            </a:r>
            <a:r>
              <a:rPr lang="de-DE" dirty="0" err="1"/>
              <a:t>Softphones</a:t>
            </a:r>
            <a:r>
              <a:rPr lang="de-DE" dirty="0"/>
              <a:t> keine hohen Anschaffungskosten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Auf PCs, Laptops als auch Smartphones möglich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Zukunftsorientiert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10">
            <a:extLst>
              <a:ext uri="{FF2B5EF4-FFF2-40B4-BE49-F238E27FC236}">
                <a16:creationId xmlns:a16="http://schemas.microsoft.com/office/drawing/2014/main" id="{78D956FB-8500-4547-9327-D672D3396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211042"/>
            <a:ext cx="4937125" cy="32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Projektdefinition	 -	 </a:t>
            </a:r>
            <a:r>
              <a:rPr lang="de-DE" sz="4000" dirty="0" err="1"/>
              <a:t>Orga</a:t>
            </a:r>
            <a:r>
              <a:rPr lang="de-DE" sz="4000" dirty="0"/>
              <a:t>. Schnittstellen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Auftraggeber: Herr Dohms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Netzwerkadministrator: Herr Frenz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Berater: Herr Stern, Herr Dohms, Herr Frenz, Frau Herrmanns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B66EB0B-DF74-4D8A-A4AB-C57AACEB4B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07" y="1846263"/>
            <a:ext cx="396778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37AAAB1B-7509-45FB-B96E-A3693AB3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Projektdefinition	 -	 Tech. Schnittstellen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72C403-52AB-4066-84CD-95E56E19C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SIP-Trunk für externe Telefonie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PBX-Server als interne Telefonanlage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Der Router der Schule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Firewall der Schule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CB821-F5B9-448D-A8A3-DC74C1F30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  <p:pic>
        <p:nvPicPr>
          <p:cNvPr id="11" name="Inhaltsplatzhalter 8">
            <a:extLst>
              <a:ext uri="{FF2B5EF4-FFF2-40B4-BE49-F238E27FC236}">
                <a16:creationId xmlns:a16="http://schemas.microsoft.com/office/drawing/2014/main" id="{A055AFCC-1D1C-4705-B841-686949CAE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643188"/>
            <a:ext cx="40386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3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67903390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CBF12C60-FB39-4C96-B4A5-AD155033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Projektplanung	-	Zeitplanung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4059FA-F0F8-4731-A377-22BE3A2CD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Hier Text einfügen</a:t>
            </a:r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EC07BE-7338-4AE3-B5AF-6F9C32CDE5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Hier Bilder einfügen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795569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660CD3-9737-404B-A1A5-AF75B5E028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51" y="59872"/>
            <a:ext cx="2540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328</Words>
  <Application>Microsoft Office PowerPoint</Application>
  <PresentationFormat>Breitbild</PresentationFormat>
  <Paragraphs>159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Gill Sans</vt:lpstr>
      <vt:lpstr>Wingdings</vt:lpstr>
      <vt:lpstr>Rückblick</vt:lpstr>
      <vt:lpstr>Projektpräsentation VoIP</vt:lpstr>
      <vt:lpstr>PowerPoint-Präsentation</vt:lpstr>
      <vt:lpstr>Projektdefinition  -  IST-Zustand</vt:lpstr>
      <vt:lpstr>Projektdefinition   -  Problem</vt:lpstr>
      <vt:lpstr>Projektdefinition   -  Projektauftrag</vt:lpstr>
      <vt:lpstr>Projektdefinition  -  SOLL-Zustand</vt:lpstr>
      <vt:lpstr>Projektdefinition  -  Orga. Schnittstellen</vt:lpstr>
      <vt:lpstr>Projektdefinition  -  Tech. Schnittstellen</vt:lpstr>
      <vt:lpstr>Projektplanung - Zeitplanung</vt:lpstr>
      <vt:lpstr>Projektplanung - Risikoanalyse</vt:lpstr>
      <vt:lpstr>Projektplanung - Nutzwertanalyse</vt:lpstr>
      <vt:lpstr>Projektdurchführung - Produktvorstellung</vt:lpstr>
      <vt:lpstr>Projektdurchführung - Betriebssystem</vt:lpstr>
      <vt:lpstr>Projektdurchführung - Installation</vt:lpstr>
      <vt:lpstr>Projektdurchführung - Konfiguration</vt:lpstr>
      <vt:lpstr>Projektabschluss  - Wirtschaftlichkeit</vt:lpstr>
      <vt:lpstr>Projektabschluss  - Qualitätssicherung</vt:lpstr>
      <vt:lpstr>Projektabschluss  - Fazit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Kay Federwisch</cp:lastModifiedBy>
  <cp:revision>21</cp:revision>
  <dcterms:created xsi:type="dcterms:W3CDTF">2018-11-29T11:45:41Z</dcterms:created>
  <dcterms:modified xsi:type="dcterms:W3CDTF">2018-11-29T16:10:48Z</dcterms:modified>
</cp:coreProperties>
</file>