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59" r:id="rId4"/>
    <p:sldId id="273" r:id="rId5"/>
    <p:sldId id="283" r:id="rId6"/>
    <p:sldId id="274" r:id="rId7"/>
    <p:sldId id="275" r:id="rId8"/>
    <p:sldId id="284" r:id="rId9"/>
    <p:sldId id="258" r:id="rId10"/>
    <p:sldId id="260" r:id="rId11"/>
    <p:sldId id="261" r:id="rId12"/>
    <p:sldId id="290" r:id="rId13"/>
    <p:sldId id="291" r:id="rId14"/>
    <p:sldId id="265" r:id="rId15"/>
    <p:sldId id="263" r:id="rId16"/>
    <p:sldId id="264" r:id="rId17"/>
    <p:sldId id="292" r:id="rId18"/>
    <p:sldId id="262" r:id="rId19"/>
    <p:sldId id="285" r:id="rId20"/>
    <p:sldId id="282" r:id="rId21"/>
    <p:sldId id="281" r:id="rId22"/>
    <p:sldId id="286" r:id="rId23"/>
    <p:sldId id="287" r:id="rId24"/>
    <p:sldId id="288" r:id="rId25"/>
    <p:sldId id="289" r:id="rId26"/>
    <p:sldId id="269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Skala: Auftretenswahrscheinlichkeit 1-10</a:t>
            </a:r>
          </a:p>
          <a:p>
            <a:r>
              <a:rPr lang="de-DE" dirty="0"/>
              <a:t>            Gefährdungsgrad 1-3</a:t>
            </a:r>
          </a:p>
          <a:p>
            <a:r>
              <a:rPr lang="de-DE" dirty="0"/>
              <a:t>Risiko A: 21 - 30</a:t>
            </a:r>
          </a:p>
          <a:p>
            <a:r>
              <a:rPr lang="de-DE" dirty="0"/>
              <a:t>Risiko B: 11- 20</a:t>
            </a:r>
          </a:p>
          <a:p>
            <a:r>
              <a:rPr lang="de-DE" dirty="0"/>
              <a:t>Risiko C: 0 - 10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9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Skala: Auftretenswahrscheinlichkeit 1-10</a:t>
            </a:r>
          </a:p>
          <a:p>
            <a:r>
              <a:rPr lang="de-DE" dirty="0"/>
              <a:t>            Gefährdungsgrad 1-3</a:t>
            </a:r>
          </a:p>
          <a:p>
            <a:r>
              <a:rPr lang="de-DE" dirty="0"/>
              <a:t>Risiko A: 21 - 30</a:t>
            </a:r>
          </a:p>
          <a:p>
            <a:r>
              <a:rPr lang="de-DE" dirty="0"/>
              <a:t>Risiko B: 11- 20</a:t>
            </a:r>
          </a:p>
          <a:p>
            <a:r>
              <a:rPr lang="de-DE" dirty="0"/>
              <a:t>Risiko C: 0 - 10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6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1.jp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.jp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1.jp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Layout" Target="../diagrams/layout21.xml"/><Relationship Id="rId7" Type="http://schemas.openxmlformats.org/officeDocument/2006/relationships/image" Target="../media/image1.jp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1.jp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1.jp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.jp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9000"/>
            <a:ext cx="10058400" cy="3436112"/>
          </a:xfrm>
        </p:spPr>
        <p:txBody>
          <a:bodyPr/>
          <a:lstStyle/>
          <a:p>
            <a:r>
              <a:rPr lang="de-DE" dirty="0"/>
              <a:t>Projektpräsentation VoIP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sz="1700" dirty="0"/>
              <a:t>Sebastian </a:t>
            </a:r>
            <a:r>
              <a:rPr lang="de-DE" sz="1700" dirty="0" err="1"/>
              <a:t>Dickgreber</a:t>
            </a:r>
            <a:r>
              <a:rPr lang="de-DE" sz="1700" dirty="0"/>
              <a:t>, Andreas Fuchs, Alexander Fricke, Tim </a:t>
            </a:r>
            <a:r>
              <a:rPr lang="de-DE" sz="1700" dirty="0" err="1"/>
              <a:t>Woll</a:t>
            </a:r>
            <a:r>
              <a:rPr lang="de-DE" sz="1700" dirty="0"/>
              <a:t>, Alica Koch</a:t>
            </a:r>
            <a:br>
              <a:rPr lang="de-DE" sz="1700" dirty="0"/>
            </a:br>
            <a:br>
              <a:rPr lang="de-DE" sz="1700" dirty="0"/>
            </a:br>
            <a:r>
              <a:rPr lang="de-DE" sz="1700" dirty="0"/>
              <a:t>fis6b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242752297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Zeitplanung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4"/>
          <a:ext cx="9322384" cy="430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192">
                  <a:extLst>
                    <a:ext uri="{9D8B030D-6E8A-4147-A177-3AD203B41FA5}">
                      <a16:colId xmlns:a16="http://schemas.microsoft.com/office/drawing/2014/main" val="1515595845"/>
                    </a:ext>
                  </a:extLst>
                </a:gridCol>
                <a:gridCol w="4661192">
                  <a:extLst>
                    <a:ext uri="{9D8B030D-6E8A-4147-A177-3AD203B41FA5}">
                      <a16:colId xmlns:a16="http://schemas.microsoft.com/office/drawing/2014/main" val="922963918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2341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Definitionsphase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49200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870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Planungsphase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0072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786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Durchführungsphase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82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0619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Abschlussphase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2727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844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Puffer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919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20825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618" y="1709870"/>
            <a:ext cx="9539932" cy="3649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Nach unten gekrümmter Pfeil 10"/>
          <p:cNvSpPr/>
          <p:nvPr/>
        </p:nvSpPr>
        <p:spPr>
          <a:xfrm rot="18401080">
            <a:off x="213010" y="1548528"/>
            <a:ext cx="2298613" cy="991231"/>
          </a:xfrm>
          <a:prstGeom prst="curvedDownArrow">
            <a:avLst>
              <a:gd name="adj1" fmla="val 17186"/>
              <a:gd name="adj2" fmla="val 50000"/>
              <a:gd name="adj3" fmla="val 58855"/>
            </a:avLst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137057127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252665" y="1916265"/>
          <a:ext cx="9005176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Auftrittswahrschein-</a:t>
                      </a:r>
                      <a:r>
                        <a:rPr lang="de-DE" sz="1400" dirty="0" err="1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Gefährdungs-grad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/>
                        <a:t>Projektmitglied</a:t>
                      </a:r>
                      <a:r>
                        <a:rPr lang="de-DE" sz="1400" baseline="0" dirty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 der Projektfertigstellung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Geringer Arbeitsverlust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958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11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521267906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252665" y="1916265"/>
          <a:ext cx="11802900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  <a:gridCol w="2797724">
                  <a:extLst>
                    <a:ext uri="{9D8B030D-6E8A-4147-A177-3AD203B41FA5}">
                      <a16:colId xmlns:a16="http://schemas.microsoft.com/office/drawing/2014/main" val="3354195069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Auftrittswahrschein-</a:t>
                      </a:r>
                      <a:r>
                        <a:rPr lang="de-DE" sz="1400" dirty="0" err="1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Gefährdungs-grad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/>
                        <a:t>Projektmitglied</a:t>
                      </a:r>
                      <a:r>
                        <a:rPr lang="de-DE" sz="1400" baseline="0" dirty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 der Projektfertigstellung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Stellvertreter bestimmen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Handynummer von Kunden bekommen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Geringer Arbeitsverlust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Laptops nutzen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Hardware redundant</a:t>
                      </a:r>
                      <a:r>
                        <a:rPr lang="de-DE" sz="1400" baseline="0" dirty="0"/>
                        <a:t> beschaffen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Pflichtenheft</a:t>
                      </a:r>
                      <a:r>
                        <a:rPr lang="de-DE" sz="1400" baseline="0" dirty="0"/>
                        <a:t> unterzeichnen lassen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12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7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8210521" y="1737359"/>
            <a:ext cx="3173931" cy="45310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Lizensiert pro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der Clients unbegrenzt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Mittlerer Einarbeitungsaufwand</a:t>
            </a:r>
          </a:p>
        </p:txBody>
      </p:sp>
      <p:sp>
        <p:nvSpPr>
          <p:cNvPr id="26" name="Ellipse 25"/>
          <p:cNvSpPr/>
          <p:nvPr/>
        </p:nvSpPr>
        <p:spPr>
          <a:xfrm>
            <a:off x="8978014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601358" y="1737358"/>
            <a:ext cx="3173931" cy="45310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Open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Hoher Einarbeitungsaufwand</a:t>
            </a:r>
          </a:p>
        </p:txBody>
      </p:sp>
      <p:sp>
        <p:nvSpPr>
          <p:cNvPr id="19" name="Ellipse 18"/>
          <p:cNvSpPr/>
          <p:nvPr/>
        </p:nvSpPr>
        <p:spPr>
          <a:xfrm>
            <a:off x="5307008" y="1790800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097280" y="1737360"/>
            <a:ext cx="3173931" cy="45310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Lizensiert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Geringer Einarbeitungsaufwand</a:t>
            </a: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40234453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Produktanalyse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13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251171" y="1973969"/>
            <a:ext cx="1092629" cy="81947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0361" y="2032831"/>
            <a:ext cx="1115923" cy="657536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1774203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7958" y="2073542"/>
            <a:ext cx="1391433" cy="5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1" grpId="0" animBg="1"/>
      <p:bldP spid="19" grpId="0" animBg="1"/>
      <p:bldP spid="20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7163688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Nutzwertanalyse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/>
          </p:nvPr>
        </p:nvGraphicFramePr>
        <p:xfrm>
          <a:off x="120316" y="3145676"/>
          <a:ext cx="1193524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/>
                        <a:t>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Gewichtungsfaktor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/>
                        <a:t>Konfigurationsaufwand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Kompatibilität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Übertragungsqualität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14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49469" y="5064369"/>
            <a:ext cx="1987062" cy="3165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3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680175787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Nutzwertanalyse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/>
          </p:nvPr>
        </p:nvGraphicFramePr>
        <p:xfrm>
          <a:off x="120316" y="3145676"/>
          <a:ext cx="1193524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/>
                        <a:t>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Gewichtungsfaktor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/>
                        <a:t>Konfigurationsaufwand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Kompatibilität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Übertragungsqualität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  <a:tr h="380807">
                <a:tc>
                  <a:txBody>
                    <a:bodyPr/>
                    <a:lstStyle/>
                    <a:p>
                      <a:r>
                        <a:rPr lang="de-DE" sz="1600" dirty="0"/>
                        <a:t>Summe/100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6,3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7761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15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  <p:sp>
        <p:nvSpPr>
          <p:cNvPr id="11" name="Nach oben gekrümmter Pfeil 10"/>
          <p:cNvSpPr/>
          <p:nvPr/>
        </p:nvSpPr>
        <p:spPr>
          <a:xfrm rot="12763614">
            <a:off x="5312286" y="5690144"/>
            <a:ext cx="564908" cy="277780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758275213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Projektkosten (1)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3162138" y="2697563"/>
          <a:ext cx="6738320" cy="248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67">
                  <a:extLst>
                    <a:ext uri="{9D8B030D-6E8A-4147-A177-3AD203B41FA5}">
                      <a16:colId xmlns:a16="http://schemas.microsoft.com/office/drawing/2014/main" val="3222950880"/>
                    </a:ext>
                  </a:extLst>
                </a:gridCol>
                <a:gridCol w="1607993">
                  <a:extLst>
                    <a:ext uri="{9D8B030D-6E8A-4147-A177-3AD203B41FA5}">
                      <a16:colId xmlns:a16="http://schemas.microsoft.com/office/drawing/2014/main" val="4138516600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3253719865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1279532686"/>
                    </a:ext>
                  </a:extLst>
                </a:gridCol>
              </a:tblGrid>
              <a:tr h="522338">
                <a:tc>
                  <a:txBody>
                    <a:bodyPr/>
                    <a:lstStyle/>
                    <a:p>
                      <a:r>
                        <a:rPr lang="de-DE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39231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/>
                        <a:t>Azubi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56125"/>
                  </a:ext>
                </a:extLst>
              </a:tr>
              <a:tr h="914091">
                <a:tc>
                  <a:txBody>
                    <a:bodyPr/>
                    <a:lstStyle/>
                    <a:p>
                      <a:r>
                        <a:rPr lang="de-DE" dirty="0"/>
                        <a:t>Externer Berater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5070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/>
                        <a:t>Projektleiter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24350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1059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16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AEE336-2E4A-4986-814D-49E0A4DF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55FDDE-83E7-4F4D-9D86-008242433E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E88509-5E8E-40D4-A9CE-FEAB406BBE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AAE21-34E7-4518-AF7B-9E7BCD4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6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888321821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Projektkosten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C2A46F34-1B99-4680-82FF-BEB94669EC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209694" y="2152186"/>
            <a:ext cx="9772613" cy="36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Soll / Ist Zeitvergleich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1AC8F467-4784-4D75-A14C-A5E3BFB5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672" y="1964091"/>
            <a:ext cx="8220656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/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8743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340DBD-B143-486A-8EBA-52EF461E2A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70717F-7452-4DB9-BC8D-4AD75568A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7" name="Titel 29">
            <a:extLst>
              <a:ext uri="{FF2B5EF4-FFF2-40B4-BE49-F238E27FC236}">
                <a16:creationId xmlns:a16="http://schemas.microsoft.com/office/drawing/2014/main" id="{F0FF80ED-2A34-430C-B184-59A501488AC6}"/>
              </a:ext>
            </a:extLst>
          </p:cNvPr>
          <p:cNvSpPr>
            <a:spLocks noGrp="1"/>
          </p:cNvSpPr>
          <p:nvPr/>
        </p:nvSpPr>
        <p:spPr>
          <a:xfrm>
            <a:off x="1066800" y="63775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8" name="Inhaltsplatzhalter 30">
            <a:extLst>
              <a:ext uri="{FF2B5EF4-FFF2-40B4-BE49-F238E27FC236}">
                <a16:creationId xmlns:a16="http://schemas.microsoft.com/office/drawing/2014/main" id="{1B05525B-1199-4C25-BFA4-0F9359097E92}"/>
              </a:ext>
            </a:extLst>
          </p:cNvPr>
          <p:cNvSpPr>
            <a:spLocks noGrp="1"/>
          </p:cNvSpPr>
          <p:nvPr/>
        </p:nvSpPr>
        <p:spPr>
          <a:xfrm>
            <a:off x="1066800" y="219688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Freeform 33">
            <a:extLst>
              <a:ext uri="{FF2B5EF4-FFF2-40B4-BE49-F238E27FC236}">
                <a16:creationId xmlns:a16="http://schemas.microsoft.com/office/drawing/2014/main" id="{C47E3A79-C312-4F07-A472-5A789AFA5CD7}"/>
              </a:ext>
            </a:extLst>
          </p:cNvPr>
          <p:cNvSpPr/>
          <p:nvPr/>
        </p:nvSpPr>
        <p:spPr>
          <a:xfrm>
            <a:off x="1741906" y="1590754"/>
            <a:ext cx="597494" cy="805655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2870E0D7-DFE8-4FDD-96E2-5A8CAB696413}"/>
              </a:ext>
            </a:extLst>
          </p:cNvPr>
          <p:cNvSpPr/>
          <p:nvPr/>
        </p:nvSpPr>
        <p:spPr>
          <a:xfrm>
            <a:off x="2149196" y="2969387"/>
            <a:ext cx="285899" cy="59454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Freeform 43">
            <a:extLst>
              <a:ext uri="{FF2B5EF4-FFF2-40B4-BE49-F238E27FC236}">
                <a16:creationId xmlns:a16="http://schemas.microsoft.com/office/drawing/2014/main" id="{722CA7DC-7555-42B6-BBA9-E75364F4693D}"/>
              </a:ext>
            </a:extLst>
          </p:cNvPr>
          <p:cNvSpPr/>
          <p:nvPr/>
        </p:nvSpPr>
        <p:spPr>
          <a:xfrm>
            <a:off x="1821449" y="4043855"/>
            <a:ext cx="683032" cy="90089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6043286F-F5DB-459E-825B-4FC3A4836876}"/>
              </a:ext>
            </a:extLst>
          </p:cNvPr>
          <p:cNvSpPr/>
          <p:nvPr/>
        </p:nvSpPr>
        <p:spPr>
          <a:xfrm>
            <a:off x="1191491" y="1040010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D6B7DE41-2F94-48B4-BC0E-F0D079E4B9F2}"/>
              </a:ext>
            </a:extLst>
          </p:cNvPr>
          <p:cNvSpPr/>
          <p:nvPr/>
        </p:nvSpPr>
        <p:spPr>
          <a:xfrm>
            <a:off x="1704548" y="2273437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691C058C-E388-45E5-9C86-47F6D52D2B88}"/>
              </a:ext>
            </a:extLst>
          </p:cNvPr>
          <p:cNvSpPr/>
          <p:nvPr/>
        </p:nvSpPr>
        <p:spPr>
          <a:xfrm>
            <a:off x="1704548" y="3506865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8933572A-696F-4C3C-AA47-B5CD933B10C9}"/>
              </a:ext>
            </a:extLst>
          </p:cNvPr>
          <p:cNvSpPr/>
          <p:nvPr/>
        </p:nvSpPr>
        <p:spPr>
          <a:xfrm>
            <a:off x="1191491" y="4740291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6" name="Oval 59">
            <a:extLst>
              <a:ext uri="{FF2B5EF4-FFF2-40B4-BE49-F238E27FC236}">
                <a16:creationId xmlns:a16="http://schemas.microsoft.com/office/drawing/2014/main" id="{795EC976-0725-4CBC-AEBC-CCD1D88B1083}"/>
              </a:ext>
            </a:extLst>
          </p:cNvPr>
          <p:cNvSpPr/>
          <p:nvPr/>
        </p:nvSpPr>
        <p:spPr>
          <a:xfrm>
            <a:off x="1331031" y="1180460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7" name="Oval 60">
            <a:extLst>
              <a:ext uri="{FF2B5EF4-FFF2-40B4-BE49-F238E27FC236}">
                <a16:creationId xmlns:a16="http://schemas.microsoft.com/office/drawing/2014/main" id="{3790F273-07BE-4392-85F5-E646C1EA1CB1}"/>
              </a:ext>
            </a:extLst>
          </p:cNvPr>
          <p:cNvSpPr/>
          <p:nvPr/>
        </p:nvSpPr>
        <p:spPr>
          <a:xfrm>
            <a:off x="1863247" y="2411191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8" name="Oval 61">
            <a:extLst>
              <a:ext uri="{FF2B5EF4-FFF2-40B4-BE49-F238E27FC236}">
                <a16:creationId xmlns:a16="http://schemas.microsoft.com/office/drawing/2014/main" id="{24EE4589-E404-42D9-BD5A-71B892C90EA5}"/>
              </a:ext>
            </a:extLst>
          </p:cNvPr>
          <p:cNvSpPr/>
          <p:nvPr/>
        </p:nvSpPr>
        <p:spPr>
          <a:xfrm>
            <a:off x="1843319" y="3631658"/>
            <a:ext cx="829715" cy="84127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9" name="Oval 62">
            <a:extLst>
              <a:ext uri="{FF2B5EF4-FFF2-40B4-BE49-F238E27FC236}">
                <a16:creationId xmlns:a16="http://schemas.microsoft.com/office/drawing/2014/main" id="{6A3033E8-4E06-436B-AD40-87814A767BCA}"/>
              </a:ext>
            </a:extLst>
          </p:cNvPr>
          <p:cNvSpPr/>
          <p:nvPr/>
        </p:nvSpPr>
        <p:spPr>
          <a:xfrm>
            <a:off x="1318073" y="4869418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0" name="Shape 2554">
            <a:extLst>
              <a:ext uri="{FF2B5EF4-FFF2-40B4-BE49-F238E27FC236}">
                <a16:creationId xmlns:a16="http://schemas.microsoft.com/office/drawing/2014/main" id="{DC9B4300-F67A-43B9-8346-5C71430CFC3C}"/>
              </a:ext>
            </a:extLst>
          </p:cNvPr>
          <p:cNvSpPr/>
          <p:nvPr/>
        </p:nvSpPr>
        <p:spPr>
          <a:xfrm>
            <a:off x="1429609" y="5002425"/>
            <a:ext cx="615052" cy="54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587">
            <a:extLst>
              <a:ext uri="{FF2B5EF4-FFF2-40B4-BE49-F238E27FC236}">
                <a16:creationId xmlns:a16="http://schemas.microsoft.com/office/drawing/2014/main" id="{9E041BEA-7839-4A42-952F-08548083695D}"/>
              </a:ext>
            </a:extLst>
          </p:cNvPr>
          <p:cNvSpPr/>
          <p:nvPr/>
        </p:nvSpPr>
        <p:spPr>
          <a:xfrm>
            <a:off x="1502705" y="1338304"/>
            <a:ext cx="461766" cy="453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545">
            <a:extLst>
              <a:ext uri="{FF2B5EF4-FFF2-40B4-BE49-F238E27FC236}">
                <a16:creationId xmlns:a16="http://schemas.microsoft.com/office/drawing/2014/main" id="{FF075CC2-5C96-41E7-B11D-24E11CAD5EDA}"/>
              </a:ext>
            </a:extLst>
          </p:cNvPr>
          <p:cNvSpPr/>
          <p:nvPr/>
        </p:nvSpPr>
        <p:spPr>
          <a:xfrm>
            <a:off x="1976490" y="2540793"/>
            <a:ext cx="563374" cy="55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3" name="Shape 2604">
            <a:extLst>
              <a:ext uri="{FF2B5EF4-FFF2-40B4-BE49-F238E27FC236}">
                <a16:creationId xmlns:a16="http://schemas.microsoft.com/office/drawing/2014/main" id="{E8866D32-67DA-42D7-98B9-26DEAA566B2C}"/>
              </a:ext>
            </a:extLst>
          </p:cNvPr>
          <p:cNvSpPr/>
          <p:nvPr/>
        </p:nvSpPr>
        <p:spPr>
          <a:xfrm>
            <a:off x="2001027" y="3834929"/>
            <a:ext cx="501138" cy="40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4" name="Textfeld 21">
            <a:extLst>
              <a:ext uri="{FF2B5EF4-FFF2-40B4-BE49-F238E27FC236}">
                <a16:creationId xmlns:a16="http://schemas.microsoft.com/office/drawing/2014/main" id="{6436C5E6-2708-4D9B-8182-DF11FF3CEC56}"/>
              </a:ext>
            </a:extLst>
          </p:cNvPr>
          <p:cNvSpPr txBox="1"/>
          <p:nvPr/>
        </p:nvSpPr>
        <p:spPr>
          <a:xfrm>
            <a:off x="2435095" y="1043049"/>
            <a:ext cx="26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PROJEKTDEFINITION</a:t>
            </a:r>
          </a:p>
        </p:txBody>
      </p:sp>
      <p:sp>
        <p:nvSpPr>
          <p:cNvPr id="25" name="Textfeld 22">
            <a:extLst>
              <a:ext uri="{FF2B5EF4-FFF2-40B4-BE49-F238E27FC236}">
                <a16:creationId xmlns:a16="http://schemas.microsoft.com/office/drawing/2014/main" id="{EFB1E745-FEE1-4D97-9DD7-20CC3DD59599}"/>
              </a:ext>
            </a:extLst>
          </p:cNvPr>
          <p:cNvSpPr txBox="1"/>
          <p:nvPr/>
        </p:nvSpPr>
        <p:spPr>
          <a:xfrm>
            <a:off x="2969514" y="2273437"/>
            <a:ext cx="24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PROJEKTPLANUNG</a:t>
            </a:r>
          </a:p>
        </p:txBody>
      </p:sp>
      <p:sp>
        <p:nvSpPr>
          <p:cNvPr id="26" name="Textfeld 23">
            <a:extLst>
              <a:ext uri="{FF2B5EF4-FFF2-40B4-BE49-F238E27FC236}">
                <a16:creationId xmlns:a16="http://schemas.microsoft.com/office/drawing/2014/main" id="{B8CC4676-4220-4F87-9563-A3A114ABD6B1}"/>
              </a:ext>
            </a:extLst>
          </p:cNvPr>
          <p:cNvSpPr txBox="1"/>
          <p:nvPr/>
        </p:nvSpPr>
        <p:spPr>
          <a:xfrm>
            <a:off x="2969514" y="3505135"/>
            <a:ext cx="336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PROJEKTDURCHFÜHRUNG</a:t>
            </a:r>
          </a:p>
        </p:txBody>
      </p:sp>
      <p:sp>
        <p:nvSpPr>
          <p:cNvPr id="27" name="Textfeld 24">
            <a:extLst>
              <a:ext uri="{FF2B5EF4-FFF2-40B4-BE49-F238E27FC236}">
                <a16:creationId xmlns:a16="http://schemas.microsoft.com/office/drawing/2014/main" id="{8BCD7966-77DC-44B0-9314-71A2D1C27028}"/>
              </a:ext>
            </a:extLst>
          </p:cNvPr>
          <p:cNvSpPr txBox="1"/>
          <p:nvPr/>
        </p:nvSpPr>
        <p:spPr>
          <a:xfrm>
            <a:off x="2435095" y="4736833"/>
            <a:ext cx="260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PROJEKTABSCHLUSS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FE8B5D0-1A6E-4D9A-A969-47546E763A7F}"/>
              </a:ext>
            </a:extLst>
          </p:cNvPr>
          <p:cNvSpPr/>
          <p:nvPr/>
        </p:nvSpPr>
        <p:spPr>
          <a:xfrm>
            <a:off x="2435095" y="1364159"/>
            <a:ext cx="579203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Projektauftrag</a:t>
            </a:r>
            <a:r>
              <a:rPr lang="en-US" dirty="0"/>
              <a:t> – IST </a:t>
            </a:r>
            <a:r>
              <a:rPr lang="en-US" dirty="0" err="1"/>
              <a:t>Zustand</a:t>
            </a:r>
            <a:r>
              <a:rPr lang="en-US" dirty="0"/>
              <a:t> – SOLL </a:t>
            </a:r>
            <a:r>
              <a:rPr lang="en-US" dirty="0" err="1"/>
              <a:t>Zustand</a:t>
            </a:r>
            <a:r>
              <a:rPr lang="en-US" dirty="0"/>
              <a:t> – </a:t>
            </a:r>
            <a:r>
              <a:rPr lang="en-US" dirty="0" err="1"/>
              <a:t>Projektumfeld</a:t>
            </a:r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06A952-C933-45BB-B328-01F4CF7415C8}"/>
              </a:ext>
            </a:extLst>
          </p:cNvPr>
          <p:cNvSpPr/>
          <p:nvPr/>
        </p:nvSpPr>
        <p:spPr>
          <a:xfrm>
            <a:off x="2969514" y="2583378"/>
            <a:ext cx="454291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Zeitplanung</a:t>
            </a:r>
            <a:r>
              <a:rPr lang="en-US" dirty="0"/>
              <a:t> – </a:t>
            </a:r>
            <a:r>
              <a:rPr lang="en-US" dirty="0" err="1"/>
              <a:t>Risikoanalyse</a:t>
            </a:r>
            <a:r>
              <a:rPr lang="en-US" dirty="0"/>
              <a:t> – </a:t>
            </a:r>
            <a:r>
              <a:rPr lang="en-US" dirty="0" err="1"/>
              <a:t>Nutzwertanalyse</a:t>
            </a:r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1F94CB-8F65-4B50-92EB-3C51DC15CAE7}"/>
              </a:ext>
            </a:extLst>
          </p:cNvPr>
          <p:cNvSpPr/>
          <p:nvPr/>
        </p:nvSpPr>
        <p:spPr>
          <a:xfrm>
            <a:off x="2987429" y="3802597"/>
            <a:ext cx="63172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Produktvorstellung</a:t>
            </a:r>
            <a:r>
              <a:rPr lang="en-US" dirty="0"/>
              <a:t> – </a:t>
            </a:r>
            <a:r>
              <a:rPr lang="en-US" dirty="0" err="1"/>
              <a:t>Betriebssystem</a:t>
            </a:r>
            <a:r>
              <a:rPr lang="en-US" dirty="0"/>
              <a:t> – Installation – </a:t>
            </a:r>
            <a:r>
              <a:rPr lang="en-US" dirty="0" err="1"/>
              <a:t>Konfiguration</a:t>
            </a:r>
            <a:r>
              <a:rPr lang="en-US" dirty="0"/>
              <a:t>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66C12E2-8ABE-47B6-BC0B-C9095C030FE3}"/>
              </a:ext>
            </a:extLst>
          </p:cNvPr>
          <p:cNvSpPr/>
          <p:nvPr/>
        </p:nvSpPr>
        <p:spPr>
          <a:xfrm>
            <a:off x="2438154" y="5043982"/>
            <a:ext cx="456851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Wirtschaftlichkeits</a:t>
            </a:r>
            <a:r>
              <a:rPr lang="en-US" dirty="0"/>
              <a:t> – </a:t>
            </a:r>
            <a:r>
              <a:rPr lang="en-US" dirty="0" err="1"/>
              <a:t>Qualitätssicherung</a:t>
            </a:r>
            <a:r>
              <a:rPr lang="en-US" dirty="0"/>
              <a:t> –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61785" cy="1450757"/>
          </a:xfrm>
        </p:spPr>
        <p:txBody>
          <a:bodyPr>
            <a:normAutofit/>
          </a:bodyPr>
          <a:lstStyle/>
          <a:p>
            <a:r>
              <a:rPr lang="de-DE" sz="4000" dirty="0"/>
              <a:t>Soll / Ist Zeitvergleich Planung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20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4" name="table">
            <a:extLst>
              <a:ext uri="{FF2B5EF4-FFF2-40B4-BE49-F238E27FC236}">
                <a16:creationId xmlns:a16="http://schemas.microsoft.com/office/drawing/2014/main" id="{CE6D0656-F78F-48FD-8CED-5E824CFE69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694" y="1964091"/>
            <a:ext cx="9772613" cy="38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Qualitätssicherung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Qualitätssicherung mit Soll/ Ist Vergleich  der Funktionalität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Testergebnisse aus der Testphase analysiert</a:t>
            </a:r>
            <a:br>
              <a:rPr lang="de-DE" dirty="0"/>
            </a:br>
            <a:r>
              <a:rPr lang="de-DE" dirty="0"/>
              <a:t>   (Testfallkatalog)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Testfallprotokoll bei der Übergabe an den Auftraggeber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21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5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Testergebnisse (Ausschnitt)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22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92672A85-89ED-48DA-B9DE-FC6EC6282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011" y="1853839"/>
            <a:ext cx="7285978" cy="41075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C28102A-AFE4-4036-91F2-E842F031D5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4941647"/>
            <a:ext cx="688859" cy="6769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F46D57C-CA5B-45C6-AD9F-CEEED63698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4035093"/>
            <a:ext cx="688859" cy="6769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DC20D78-6BF2-43ED-97FA-DC68FDF82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3128539"/>
            <a:ext cx="688859" cy="6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Anmerkungen Testfallkatalog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EBDF7B-1BDC-4F0E-AA11-41F7BAFA5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" y="2823241"/>
            <a:ext cx="12154686" cy="12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61785" cy="1450757"/>
          </a:xfrm>
        </p:spPr>
        <p:txBody>
          <a:bodyPr>
            <a:normAutofit/>
          </a:bodyPr>
          <a:lstStyle/>
          <a:p>
            <a:r>
              <a:rPr lang="de-DE" sz="4000" dirty="0"/>
              <a:t>Anmerkungen Testfallkatalog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FDB71EE-E5CB-4FDA-9FBB-CDBA57283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38" y="2057285"/>
            <a:ext cx="5386666" cy="200009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4C0A50-C59C-476A-97E3-CEE9A6FB7B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38" y="4377300"/>
            <a:ext cx="6364716" cy="148668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CC01DEE-4A72-4D59-8D02-4775C169DBCB}"/>
              </a:ext>
            </a:extLst>
          </p:cNvPr>
          <p:cNvSpPr txBox="1"/>
          <p:nvPr/>
        </p:nvSpPr>
        <p:spPr>
          <a:xfrm>
            <a:off x="401444" y="2263698"/>
            <a:ext cx="289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Ping Log zum 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BCB609-0AF0-47E3-AF6C-8804E9930774}"/>
              </a:ext>
            </a:extLst>
          </p:cNvPr>
          <p:cNvSpPr txBox="1"/>
          <p:nvPr/>
        </p:nvSpPr>
        <p:spPr>
          <a:xfrm>
            <a:off x="401443" y="4920585"/>
            <a:ext cx="289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Ping Log vom Server</a:t>
            </a:r>
          </a:p>
        </p:txBody>
      </p:sp>
    </p:spTree>
    <p:extLst>
      <p:ext uri="{BB962C8B-B14F-4D97-AF65-F5344CB8AC3E}">
        <p14:creationId xmlns:p14="http://schemas.microsoft.com/office/powerpoint/2010/main" val="85873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Übergabe (Auszug aus dem Testfallprotokoll)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Mit Kunden bei der </a:t>
            </a:r>
            <a:br>
              <a:rPr lang="de-DE" dirty="0"/>
            </a:br>
            <a:r>
              <a:rPr lang="de-DE" dirty="0"/>
              <a:t>  Abnahme durchgegangen.   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3F59E405-938D-4795-9E74-5F4C3EFA72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318861" y="1845734"/>
            <a:ext cx="8672632" cy="27174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ACBD95-F129-4078-99E2-DE8991385E90}"/>
              </a:ext>
            </a:extLst>
          </p:cNvPr>
          <p:cNvSpPr txBox="1"/>
          <p:nvPr/>
        </p:nvSpPr>
        <p:spPr>
          <a:xfrm>
            <a:off x="4229330" y="4671573"/>
            <a:ext cx="899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Testfall 3: Interner Anruf zwischen zwei mobilen Endgeräten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37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37756890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Fazit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Zufriedenstellende Arbeit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Alle Kriterien weitestgehend erfüllt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388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1291547-DAA6-48C9-94E1-0719713AF2EF}"/>
              </a:ext>
            </a:extLst>
          </p:cNvPr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liennummernplatzhalter 2">
            <a:extLst>
              <a:ext uri="{FF2B5EF4-FFF2-40B4-BE49-F238E27FC236}">
                <a16:creationId xmlns:a16="http://schemas.microsoft.com/office/drawing/2014/main" id="{EB087C69-7EFB-49FB-8E22-7BCE54353E2B}"/>
              </a:ext>
            </a:extLst>
          </p:cNvPr>
          <p:cNvSpPr txBox="1">
            <a:spLocks/>
          </p:cNvSpPr>
          <p:nvPr/>
        </p:nvSpPr>
        <p:spPr>
          <a:xfrm>
            <a:off x="10846191" y="644270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Seite </a:t>
            </a:r>
            <a:fld id="{4FAB73BC-B049-4115-A692-8D63A059BFB8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9CFCB0-5FB4-4344-939A-2667E4770DC8}"/>
              </a:ext>
            </a:extLst>
          </p:cNvPr>
          <p:cNvSpPr txBox="1"/>
          <p:nvPr/>
        </p:nvSpPr>
        <p:spPr>
          <a:xfrm>
            <a:off x="715107" y="2354730"/>
            <a:ext cx="10761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+mj-lt"/>
              </a:rPr>
              <a:t>Vielen Dank für Ihre Aufmerksamkeit</a:t>
            </a:r>
            <a:br>
              <a:rPr lang="de-DE" sz="4000" dirty="0">
                <a:latin typeface="+mj-lt"/>
              </a:rPr>
            </a:br>
            <a:r>
              <a:rPr lang="de-DE" sz="4000" dirty="0">
                <a:latin typeface="+mj-lt"/>
              </a:rPr>
              <a:t>Einen angenehmen Tag wünscht Ihnen Gruppe 2</a:t>
            </a:r>
          </a:p>
        </p:txBody>
      </p:sp>
    </p:spTree>
    <p:extLst>
      <p:ext uri="{BB962C8B-B14F-4D97-AF65-F5344CB8AC3E}">
        <p14:creationId xmlns:p14="http://schemas.microsoft.com/office/powerpoint/2010/main" val="180185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324546691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IST-Zustand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Das Georg-Simon-Ohm Berufskolleg verfügt zur Zeit nur über eine analoge Telefonanlage.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Darüber hinaus ist nur ein Teil der Lehrerräume mit Telefonanschlüssen versehen.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14">
            <a:extLst>
              <a:ext uri="{FF2B5EF4-FFF2-40B4-BE49-F238E27FC236}">
                <a16:creationId xmlns:a16="http://schemas.microsoft.com/office/drawing/2014/main" id="{BA5DA8B1-A34C-448B-8CE1-4D904FCFA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651125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Problem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Hohe Anschaffungskosten für zusätzliche </a:t>
            </a:r>
            <a:br>
              <a:rPr lang="de-DE" dirty="0"/>
            </a:br>
            <a:r>
              <a:rPr lang="de-DE" dirty="0"/>
              <a:t>Telefone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Hohe Kosten und Aufwand für das Verlegen zusätzlicher Telefonleitungen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Geplante Abschaltung des gesamten deutschen ISDN Netz für 2018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9" name="Inhaltsplatzhalter 10">
            <a:extLst>
              <a:ext uri="{FF2B5EF4-FFF2-40B4-BE49-F238E27FC236}">
                <a16:creationId xmlns:a16="http://schemas.microsoft.com/office/drawing/2014/main" id="{78F85663-40BE-4EDE-9E4B-ABA582317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79122"/>
            <a:ext cx="4937125" cy="35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Projektauftrag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Telefonische Erreichbarkeit aller Lehrkräfte in der 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 möglichst kostengünstige Lösung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Alle gängigen Funktionen einer Telefonanlage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Eine gute Sprachqualität der Telefonate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50B9E098-4E48-443A-897D-588D26D5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7481"/>
            <a:ext cx="4937125" cy="38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SOLL-Zustand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Umstellung auf IP-Telefonie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Infrastruktur bereits vorhanden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Durch </a:t>
            </a:r>
            <a:r>
              <a:rPr lang="de-DE" dirty="0" err="1"/>
              <a:t>Softphones</a:t>
            </a:r>
            <a:r>
              <a:rPr lang="de-DE" dirty="0"/>
              <a:t> keine hohen Anschaffungskosten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Auf PCs, Laptops als auch Smartphones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Zukunftsorientiert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10">
            <a:extLst>
              <a:ext uri="{FF2B5EF4-FFF2-40B4-BE49-F238E27FC236}">
                <a16:creationId xmlns:a16="http://schemas.microsoft.com/office/drawing/2014/main" id="{78D956FB-8500-4547-9327-D672D3396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11042"/>
            <a:ext cx="4937125" cy="32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Orga</a:t>
            </a:r>
            <a:r>
              <a:rPr lang="de-DE" sz="4000" dirty="0"/>
              <a:t>. Schnittstellen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Auftraggeber: Herr Dohms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Netzwerkadministrator: Herr Frenz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Berater: Herr Stern, Herr Dohms, Herr Frenz, Frau Herrmanns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B66EB0B-DF74-4D8A-A4AB-C57AACEB4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07" y="1846263"/>
            <a:ext cx="396778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Tech. Schnittstellen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SIP-Trunk für externe 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PBX-Server als interne Telefonanlage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Der Router der Schule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Firewall der Schule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A055AFCC-1D1C-4705-B841-686949CAE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643188"/>
            <a:ext cx="40386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3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052736091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66" name="Inhaltsplatzhalter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Erweitertes Wasserfallmodell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 4 Phasen gegliedert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Erhöhte Flexibilität durch Rücksprünge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Meilensteine als Zwischenziele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15961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044470" y="2946280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Planung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7024270" y="2023963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Definition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9031907" y="3857109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Durchführung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9939049" y="4779426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Abschluss</a:t>
            </a:r>
          </a:p>
        </p:txBody>
      </p:sp>
      <p:cxnSp>
        <p:nvCxnSpPr>
          <p:cNvPr id="31" name="Gekrümmter Verbinder 30"/>
          <p:cNvCxnSpPr/>
          <p:nvPr/>
        </p:nvCxnSpPr>
        <p:spPr>
          <a:xfrm>
            <a:off x="7385061" y="2841264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r Verbinder 37"/>
          <p:cNvCxnSpPr/>
          <p:nvPr/>
        </p:nvCxnSpPr>
        <p:spPr>
          <a:xfrm>
            <a:off x="8386857" y="3760696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r Verbinder 38"/>
          <p:cNvCxnSpPr/>
          <p:nvPr/>
        </p:nvCxnSpPr>
        <p:spPr>
          <a:xfrm>
            <a:off x="9293999" y="4671525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r Verbinder 52"/>
          <p:cNvCxnSpPr>
            <a:endCxn id="7" idx="3"/>
          </p:cNvCxnSpPr>
          <p:nvPr/>
        </p:nvCxnSpPr>
        <p:spPr>
          <a:xfrm rot="10800000">
            <a:off x="10846191" y="4264317"/>
            <a:ext cx="547714" cy="498876"/>
          </a:xfrm>
          <a:prstGeom prst="curvedConnector3">
            <a:avLst>
              <a:gd name="adj1" fmla="val -68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r Verbinder 54"/>
          <p:cNvCxnSpPr>
            <a:endCxn id="5" idx="3"/>
          </p:cNvCxnSpPr>
          <p:nvPr/>
        </p:nvCxnSpPr>
        <p:spPr>
          <a:xfrm rot="10800000">
            <a:off x="9858754" y="3353489"/>
            <a:ext cx="645050" cy="503621"/>
          </a:xfrm>
          <a:prstGeom prst="curvedConnector3">
            <a:avLst>
              <a:gd name="adj1" fmla="val -45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r Verbinder 56"/>
          <p:cNvCxnSpPr>
            <a:endCxn id="6" idx="3"/>
          </p:cNvCxnSpPr>
          <p:nvPr/>
        </p:nvCxnSpPr>
        <p:spPr>
          <a:xfrm rot="10800000">
            <a:off x="8838554" y="2431172"/>
            <a:ext cx="777970" cy="503621"/>
          </a:xfrm>
          <a:prstGeom prst="curvedConnector3">
            <a:avLst>
              <a:gd name="adj1" fmla="val -1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759</Words>
  <Application>Microsoft Office PowerPoint</Application>
  <PresentationFormat>Breitbild</PresentationFormat>
  <Paragraphs>458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Gill Sans</vt:lpstr>
      <vt:lpstr>Wingdings</vt:lpstr>
      <vt:lpstr>Rückblick</vt:lpstr>
      <vt:lpstr>Projektpräsentation VoIP</vt:lpstr>
      <vt:lpstr>PowerPoint-Präsentation</vt:lpstr>
      <vt:lpstr>IST-Zustand</vt:lpstr>
      <vt:lpstr>Problem</vt:lpstr>
      <vt:lpstr>Projektauftrag</vt:lpstr>
      <vt:lpstr>SOLL-Zustand</vt:lpstr>
      <vt:lpstr>Orga. Schnittstellen</vt:lpstr>
      <vt:lpstr>Tech. Schnittstellen</vt:lpstr>
      <vt:lpstr>Vorgehensmodell</vt:lpstr>
      <vt:lpstr>Zeitplanung</vt:lpstr>
      <vt:lpstr>Risikoanalyse</vt:lpstr>
      <vt:lpstr>Risikoanalyse</vt:lpstr>
      <vt:lpstr>Produktanalyse</vt:lpstr>
      <vt:lpstr>Nutzwertanalyse</vt:lpstr>
      <vt:lpstr>Nutzwertanalyse</vt:lpstr>
      <vt:lpstr>Projektkosten (1)</vt:lpstr>
      <vt:lpstr>Durchführung</vt:lpstr>
      <vt:lpstr>Projektkosten</vt:lpstr>
      <vt:lpstr>Soll / Ist Zeitvergleich</vt:lpstr>
      <vt:lpstr>Soll / Ist Zeitvergleich Planung</vt:lpstr>
      <vt:lpstr>Qualitätssicherung</vt:lpstr>
      <vt:lpstr>Testergebnisse (Ausschnitt)</vt:lpstr>
      <vt:lpstr>Anmerkungen Testfallkatalog</vt:lpstr>
      <vt:lpstr>Anmerkungen Testfallkatalog</vt:lpstr>
      <vt:lpstr>Übergabe (Auszug aus dem Testfallprotokoll)</vt:lpstr>
      <vt:lpstr>Fazit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Kay Federwisch</cp:lastModifiedBy>
  <cp:revision>26</cp:revision>
  <dcterms:created xsi:type="dcterms:W3CDTF">2018-11-29T11:45:41Z</dcterms:created>
  <dcterms:modified xsi:type="dcterms:W3CDTF">2018-11-29T17:13:58Z</dcterms:modified>
</cp:coreProperties>
</file>