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0" r:id="rId5"/>
    <p:sldId id="261" r:id="rId6"/>
    <p:sldId id="266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10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gradFill rotWithShape="1">
          <a:gsLst>
            <a:gs pos="0">
              <a:schemeClr val="accent3">
                <a:shade val="85000"/>
                <a:satMod val="130000"/>
              </a:schemeClr>
            </a:gs>
            <a:gs pos="34000">
              <a:schemeClr val="accent3">
                <a:shade val="87000"/>
                <a:satMod val="125000"/>
              </a:schemeClr>
            </a:gs>
            <a:gs pos="70000">
              <a:schemeClr val="accent3">
                <a:tint val="100000"/>
                <a:shade val="90000"/>
                <a:satMod val="130000"/>
              </a:schemeClr>
            </a:gs>
            <a:gs pos="100000">
              <a:schemeClr val="accent3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Skala: Auftretenswahrscheinlichkeit 1-10</a:t>
            </a:r>
          </a:p>
          <a:p>
            <a:r>
              <a:rPr lang="de-DE" dirty="0" smtClean="0"/>
              <a:t>            Gefährdungsgrad 1-3</a:t>
            </a:r>
          </a:p>
          <a:p>
            <a:r>
              <a:rPr lang="de-DE" dirty="0" smtClean="0"/>
              <a:t>Risiko A: 21 - 30</a:t>
            </a:r>
          </a:p>
          <a:p>
            <a:r>
              <a:rPr lang="de-DE" dirty="0" smtClean="0"/>
              <a:t>Risiko B: 11- 20</a:t>
            </a:r>
          </a:p>
          <a:p>
            <a:r>
              <a:rPr lang="de-DE" dirty="0" smtClean="0"/>
              <a:t>Risiko C: 0 - 10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9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Skala: Auftretenswahrscheinlichkeit 1-10</a:t>
            </a:r>
          </a:p>
          <a:p>
            <a:r>
              <a:rPr lang="de-DE" dirty="0" smtClean="0"/>
              <a:t>            Gefährdungsgrad 1-3</a:t>
            </a:r>
          </a:p>
          <a:p>
            <a:r>
              <a:rPr lang="de-DE" dirty="0" smtClean="0"/>
              <a:t>Risiko A: 21 - 30</a:t>
            </a:r>
          </a:p>
          <a:p>
            <a:r>
              <a:rPr lang="de-DE" dirty="0" smtClean="0"/>
              <a:t>Risiko B: 11- 20</a:t>
            </a:r>
          </a:p>
          <a:p>
            <a:r>
              <a:rPr lang="de-DE" dirty="0" smtClean="0"/>
              <a:t>Risiko C: 0 - 10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56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99838996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itel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1" name="Inhaltsplatzhalt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1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5" name="Freeform 28"/>
          <p:cNvSpPr/>
          <p:nvPr/>
        </p:nvSpPr>
        <p:spPr>
          <a:xfrm>
            <a:off x="724812" y="0"/>
            <a:ext cx="982704" cy="954473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Freeform 33"/>
          <p:cNvSpPr/>
          <p:nvPr/>
        </p:nvSpPr>
        <p:spPr>
          <a:xfrm>
            <a:off x="1772386" y="1239603"/>
            <a:ext cx="597494" cy="805655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Freeform 38"/>
          <p:cNvSpPr/>
          <p:nvPr/>
        </p:nvSpPr>
        <p:spPr>
          <a:xfrm>
            <a:off x="2179676" y="2618236"/>
            <a:ext cx="285899" cy="594543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Freeform 43"/>
          <p:cNvSpPr/>
          <p:nvPr/>
        </p:nvSpPr>
        <p:spPr>
          <a:xfrm>
            <a:off x="1851929" y="3692704"/>
            <a:ext cx="683032" cy="90089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Freeform 46"/>
          <p:cNvSpPr/>
          <p:nvPr/>
        </p:nvSpPr>
        <p:spPr>
          <a:xfrm>
            <a:off x="648393" y="5182093"/>
            <a:ext cx="1012151" cy="1168831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Oval 5"/>
          <p:cNvSpPr/>
          <p:nvPr/>
        </p:nvSpPr>
        <p:spPr>
          <a:xfrm>
            <a:off x="1221971" y="688859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8"/>
          <p:cNvSpPr/>
          <p:nvPr/>
        </p:nvSpPr>
        <p:spPr>
          <a:xfrm>
            <a:off x="1735028" y="1922286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9"/>
          <p:cNvSpPr/>
          <p:nvPr/>
        </p:nvSpPr>
        <p:spPr>
          <a:xfrm>
            <a:off x="1735028" y="3155714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0"/>
          <p:cNvSpPr/>
          <p:nvPr/>
        </p:nvSpPr>
        <p:spPr>
          <a:xfrm>
            <a:off x="1221971" y="4389140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59"/>
          <p:cNvSpPr/>
          <p:nvPr/>
        </p:nvSpPr>
        <p:spPr>
          <a:xfrm>
            <a:off x="1361511" y="829309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60"/>
          <p:cNvSpPr/>
          <p:nvPr/>
        </p:nvSpPr>
        <p:spPr>
          <a:xfrm>
            <a:off x="1893727" y="2060040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61"/>
          <p:cNvSpPr/>
          <p:nvPr/>
        </p:nvSpPr>
        <p:spPr>
          <a:xfrm>
            <a:off x="1873799" y="3280507"/>
            <a:ext cx="829715" cy="84127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62"/>
          <p:cNvSpPr/>
          <p:nvPr/>
        </p:nvSpPr>
        <p:spPr>
          <a:xfrm>
            <a:off x="1348553" y="4518267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hape 2554"/>
          <p:cNvSpPr/>
          <p:nvPr/>
        </p:nvSpPr>
        <p:spPr>
          <a:xfrm>
            <a:off x="1460089" y="4651274"/>
            <a:ext cx="615052" cy="54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9" name="Shape 2587"/>
          <p:cNvSpPr/>
          <p:nvPr/>
        </p:nvSpPr>
        <p:spPr>
          <a:xfrm>
            <a:off x="1533185" y="987153"/>
            <a:ext cx="461766" cy="453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0" name="Shape 2545"/>
          <p:cNvSpPr/>
          <p:nvPr/>
        </p:nvSpPr>
        <p:spPr>
          <a:xfrm>
            <a:off x="2006970" y="2189642"/>
            <a:ext cx="563374" cy="553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1" name="Shape 2604"/>
          <p:cNvSpPr/>
          <p:nvPr/>
        </p:nvSpPr>
        <p:spPr>
          <a:xfrm>
            <a:off x="2031507" y="3483778"/>
            <a:ext cx="501138" cy="403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Textfeld 21"/>
          <p:cNvSpPr txBox="1"/>
          <p:nvPr/>
        </p:nvSpPr>
        <p:spPr>
          <a:xfrm>
            <a:off x="2465575" y="691898"/>
            <a:ext cx="279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PROJEKTDEFINITION</a:t>
            </a:r>
            <a:endParaRPr lang="de-DE" sz="2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2999994" y="1922286"/>
            <a:ext cx="257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PROJEKTPLANUNG</a:t>
            </a:r>
            <a:endParaRPr lang="de-DE" sz="24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2999994" y="3153984"/>
            <a:ext cx="3526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PROJEKTDURCHFÜHRUNG</a:t>
            </a:r>
            <a:endParaRPr lang="de-DE" sz="2400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2465575" y="4385682"/>
            <a:ext cx="2750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PROJEKTABSCHLUSS</a:t>
            </a:r>
            <a:endParaRPr lang="de-DE" sz="2400" b="1" dirty="0"/>
          </a:p>
        </p:txBody>
      </p:sp>
      <p:sp>
        <p:nvSpPr>
          <p:cNvPr id="26" name="Rechteck 25"/>
          <p:cNvSpPr/>
          <p:nvPr/>
        </p:nvSpPr>
        <p:spPr>
          <a:xfrm>
            <a:off x="2465575" y="1013008"/>
            <a:ext cx="579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Projektauftrag</a:t>
            </a:r>
            <a:r>
              <a:rPr lang="en-US" dirty="0"/>
              <a:t> – IST </a:t>
            </a:r>
            <a:r>
              <a:rPr lang="en-US" dirty="0" err="1"/>
              <a:t>Zustand</a:t>
            </a:r>
            <a:r>
              <a:rPr lang="en-US" dirty="0"/>
              <a:t> – SOLL </a:t>
            </a:r>
            <a:r>
              <a:rPr lang="en-US" dirty="0" err="1"/>
              <a:t>Zustand</a:t>
            </a:r>
            <a:r>
              <a:rPr lang="en-US" dirty="0"/>
              <a:t> - </a:t>
            </a:r>
            <a:r>
              <a:rPr lang="en-US" dirty="0" err="1"/>
              <a:t>Projektumfeld</a:t>
            </a:r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2999994" y="2232227"/>
            <a:ext cx="550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Zeitplanung</a:t>
            </a:r>
            <a:r>
              <a:rPr lang="en-US" dirty="0"/>
              <a:t> – </a:t>
            </a:r>
            <a:r>
              <a:rPr lang="en-US" dirty="0" err="1"/>
              <a:t>Risikoanalyse</a:t>
            </a:r>
            <a:r>
              <a:rPr lang="en-US" dirty="0"/>
              <a:t> - </a:t>
            </a:r>
            <a:r>
              <a:rPr lang="en-US" dirty="0" err="1"/>
              <a:t>Produkt</a:t>
            </a:r>
            <a:r>
              <a:rPr lang="en-US" dirty="0"/>
              <a:t> &amp; </a:t>
            </a:r>
            <a:r>
              <a:rPr lang="en-US" dirty="0" err="1"/>
              <a:t>Nutzwertanalyse</a:t>
            </a:r>
            <a:endParaRPr lang="en-US" dirty="0"/>
          </a:p>
        </p:txBody>
      </p:sp>
      <p:sp>
        <p:nvSpPr>
          <p:cNvPr id="28" name="Rechteck 27"/>
          <p:cNvSpPr/>
          <p:nvPr/>
        </p:nvSpPr>
        <p:spPr>
          <a:xfrm>
            <a:off x="3017909" y="3451446"/>
            <a:ext cx="6317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Produktvorstellung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Betriebssystem</a:t>
            </a:r>
            <a:r>
              <a:rPr lang="en-US" dirty="0" smtClean="0"/>
              <a:t> - Installation - </a:t>
            </a:r>
            <a:r>
              <a:rPr lang="en-US" dirty="0" err="1"/>
              <a:t>Konfiguration</a:t>
            </a:r>
            <a:r>
              <a:rPr lang="en-US" dirty="0"/>
              <a:t> 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68634" y="4692831"/>
            <a:ext cx="5651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Wirtschaftlichkeitsbetrachtung</a:t>
            </a:r>
            <a:r>
              <a:rPr lang="en-US" dirty="0"/>
              <a:t> – </a:t>
            </a:r>
            <a:r>
              <a:rPr lang="en-US" dirty="0" err="1"/>
              <a:t>Qualitätssicherung</a:t>
            </a:r>
            <a:r>
              <a:rPr lang="en-US" dirty="0"/>
              <a:t> - </a:t>
            </a:r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Projektkosten (1)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106315"/>
              </p:ext>
            </p:extLst>
          </p:nvPr>
        </p:nvGraphicFramePr>
        <p:xfrm>
          <a:off x="3162138" y="2697563"/>
          <a:ext cx="6738320" cy="248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67">
                  <a:extLst>
                    <a:ext uri="{9D8B030D-6E8A-4147-A177-3AD203B41FA5}">
                      <a16:colId xmlns:a16="http://schemas.microsoft.com/office/drawing/2014/main" val="3222950880"/>
                    </a:ext>
                  </a:extLst>
                </a:gridCol>
                <a:gridCol w="1607993">
                  <a:extLst>
                    <a:ext uri="{9D8B030D-6E8A-4147-A177-3AD203B41FA5}">
                      <a16:colId xmlns:a16="http://schemas.microsoft.com/office/drawing/2014/main" val="4138516600"/>
                    </a:ext>
                  </a:extLst>
                </a:gridCol>
                <a:gridCol w="1684580">
                  <a:extLst>
                    <a:ext uri="{9D8B030D-6E8A-4147-A177-3AD203B41FA5}">
                      <a16:colId xmlns:a16="http://schemas.microsoft.com/office/drawing/2014/main" val="3253719865"/>
                    </a:ext>
                  </a:extLst>
                </a:gridCol>
                <a:gridCol w="1684580">
                  <a:extLst>
                    <a:ext uri="{9D8B030D-6E8A-4147-A177-3AD203B41FA5}">
                      <a16:colId xmlns:a16="http://schemas.microsoft.com/office/drawing/2014/main" val="1279532686"/>
                    </a:ext>
                  </a:extLst>
                </a:gridCol>
              </a:tblGrid>
              <a:tr h="522338">
                <a:tc>
                  <a:txBody>
                    <a:bodyPr/>
                    <a:lstStyle/>
                    <a:p>
                      <a:r>
                        <a:rPr lang="de-DE" dirty="0" smtClean="0"/>
                        <a:t>Position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Anzahl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39231"/>
                  </a:ext>
                </a:extLst>
              </a:tr>
              <a:tr h="522338">
                <a:tc>
                  <a:txBody>
                    <a:bodyPr/>
                    <a:lstStyle/>
                    <a:p>
                      <a:r>
                        <a:rPr lang="de-DE" dirty="0" smtClean="0"/>
                        <a:t>Azubi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18,75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56125"/>
                  </a:ext>
                </a:extLst>
              </a:tr>
              <a:tr h="914091">
                <a:tc>
                  <a:txBody>
                    <a:bodyPr/>
                    <a:lstStyle/>
                    <a:p>
                      <a:r>
                        <a:rPr lang="de-DE" dirty="0" smtClean="0"/>
                        <a:t>Externer Berater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5070"/>
                  </a:ext>
                </a:extLst>
              </a:tr>
              <a:tr h="522338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Projektleiter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76,5€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24350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10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7" name="Freeform 28"/>
          <p:cNvSpPr/>
          <p:nvPr/>
        </p:nvSpPr>
        <p:spPr>
          <a:xfrm>
            <a:off x="1383859" y="1756264"/>
            <a:ext cx="752052" cy="430906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Freeform 33"/>
          <p:cNvSpPr/>
          <p:nvPr/>
        </p:nvSpPr>
        <p:spPr>
          <a:xfrm>
            <a:off x="2163324" y="2502983"/>
            <a:ext cx="531136" cy="601322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Freeform 38"/>
          <p:cNvSpPr/>
          <p:nvPr/>
        </p:nvSpPr>
        <p:spPr>
          <a:xfrm>
            <a:off x="2504717" y="3680272"/>
            <a:ext cx="231442" cy="443753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Freeform 43"/>
          <p:cNvSpPr/>
          <p:nvPr/>
        </p:nvSpPr>
        <p:spPr>
          <a:xfrm>
            <a:off x="2036858" y="4619781"/>
            <a:ext cx="552930" cy="67240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Freeform 46"/>
          <p:cNvSpPr/>
          <p:nvPr/>
        </p:nvSpPr>
        <p:spPr>
          <a:xfrm>
            <a:off x="1134945" y="5697528"/>
            <a:ext cx="795522" cy="602510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Oval 5"/>
          <p:cNvSpPr/>
          <p:nvPr/>
        </p:nvSpPr>
        <p:spPr>
          <a:xfrm>
            <a:off x="1738153" y="1906574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8"/>
          <p:cNvSpPr/>
          <p:nvPr/>
        </p:nvSpPr>
        <p:spPr>
          <a:xfrm>
            <a:off x="2218267" y="2963154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9"/>
          <p:cNvSpPr/>
          <p:nvPr/>
        </p:nvSpPr>
        <p:spPr>
          <a:xfrm>
            <a:off x="2085143" y="4052999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0"/>
          <p:cNvSpPr/>
          <p:nvPr/>
        </p:nvSpPr>
        <p:spPr>
          <a:xfrm>
            <a:off x="1547429" y="5118491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59"/>
          <p:cNvSpPr/>
          <p:nvPr/>
        </p:nvSpPr>
        <p:spPr>
          <a:xfrm>
            <a:off x="1855505" y="1992740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60"/>
          <p:cNvSpPr/>
          <p:nvPr/>
        </p:nvSpPr>
        <p:spPr>
          <a:xfrm>
            <a:off x="2330605" y="3055766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61"/>
          <p:cNvSpPr/>
          <p:nvPr/>
        </p:nvSpPr>
        <p:spPr>
          <a:xfrm>
            <a:off x="2207874" y="4162080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62"/>
          <p:cNvSpPr/>
          <p:nvPr/>
        </p:nvSpPr>
        <p:spPr>
          <a:xfrm>
            <a:off x="1659769" y="5214725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hape 2554"/>
          <p:cNvSpPr/>
          <p:nvPr/>
        </p:nvSpPr>
        <p:spPr>
          <a:xfrm>
            <a:off x="1746656" y="5271645"/>
            <a:ext cx="497899" cy="489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1" name="Shape 2587"/>
          <p:cNvSpPr/>
          <p:nvPr/>
        </p:nvSpPr>
        <p:spPr>
          <a:xfrm>
            <a:off x="1997706" y="2127234"/>
            <a:ext cx="373810" cy="338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Shape 2545"/>
          <p:cNvSpPr/>
          <p:nvPr/>
        </p:nvSpPr>
        <p:spPr>
          <a:xfrm>
            <a:off x="2428892" y="3139870"/>
            <a:ext cx="456065" cy="413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3" name="Shape 2604"/>
          <p:cNvSpPr/>
          <p:nvPr/>
        </p:nvSpPr>
        <p:spPr>
          <a:xfrm>
            <a:off x="2330476" y="4316171"/>
            <a:ext cx="405683" cy="30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4" name="Textfeld 23"/>
          <p:cNvSpPr txBox="1"/>
          <p:nvPr/>
        </p:nvSpPr>
        <p:spPr>
          <a:xfrm>
            <a:off x="2644531" y="1924672"/>
            <a:ext cx="1921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PROJEKTDEFINITION</a:t>
            </a:r>
            <a:endParaRPr lang="de-DE" sz="1600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3109064" y="3030848"/>
            <a:ext cx="178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PROJEKTPLANUNG</a:t>
            </a:r>
            <a:endParaRPr lang="de-DE" sz="16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2981494" y="4129575"/>
            <a:ext cx="2417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PROJEKTDURCHFÜHRUNG</a:t>
            </a:r>
            <a:endParaRPr lang="de-DE" sz="16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2443780" y="5221183"/>
            <a:ext cx="1897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PROJEKTABSCHLUSS</a:t>
            </a:r>
            <a:endParaRPr lang="de-DE" sz="1600" b="1" dirty="0"/>
          </a:p>
        </p:txBody>
      </p:sp>
      <p:sp>
        <p:nvSpPr>
          <p:cNvPr id="28" name="Rechteck 27"/>
          <p:cNvSpPr/>
          <p:nvPr/>
        </p:nvSpPr>
        <p:spPr>
          <a:xfrm>
            <a:off x="2644531" y="2156186"/>
            <a:ext cx="4546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err="1"/>
              <a:t>Projektauftrag</a:t>
            </a:r>
            <a:r>
              <a:rPr lang="en-US" sz="1400" dirty="0"/>
              <a:t> – IST </a:t>
            </a:r>
            <a:r>
              <a:rPr lang="en-US" sz="1400" dirty="0" err="1"/>
              <a:t>Zustand</a:t>
            </a:r>
            <a:r>
              <a:rPr lang="en-US" sz="1400" dirty="0"/>
              <a:t> – SOLL </a:t>
            </a:r>
            <a:r>
              <a:rPr lang="en-US" sz="1400" dirty="0" err="1"/>
              <a:t>Zustand</a:t>
            </a:r>
            <a:r>
              <a:rPr lang="en-US" sz="1400" dirty="0"/>
              <a:t> - </a:t>
            </a:r>
            <a:r>
              <a:rPr lang="en-US" sz="1400" dirty="0" err="1"/>
              <a:t>Projektumfeld</a:t>
            </a:r>
            <a:endParaRPr lang="en-US" sz="1400" dirty="0"/>
          </a:p>
        </p:txBody>
      </p:sp>
      <p:sp>
        <p:nvSpPr>
          <p:cNvPr id="29" name="Rechteck 28"/>
          <p:cNvSpPr/>
          <p:nvPr/>
        </p:nvSpPr>
        <p:spPr>
          <a:xfrm>
            <a:off x="3109064" y="3261370"/>
            <a:ext cx="4332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err="1"/>
              <a:t>Zeitplanung</a:t>
            </a:r>
            <a:r>
              <a:rPr lang="en-US" sz="1400" dirty="0"/>
              <a:t> – </a:t>
            </a:r>
            <a:r>
              <a:rPr lang="en-US" sz="1400" dirty="0" err="1"/>
              <a:t>Risikoanalyse</a:t>
            </a:r>
            <a:r>
              <a:rPr lang="en-US" sz="1400" dirty="0"/>
              <a:t> - </a:t>
            </a:r>
            <a:r>
              <a:rPr lang="en-US" sz="1400" dirty="0" err="1"/>
              <a:t>Produkt</a:t>
            </a:r>
            <a:r>
              <a:rPr lang="en-US" sz="1400" dirty="0"/>
              <a:t> &amp; </a:t>
            </a:r>
            <a:r>
              <a:rPr lang="en-US" sz="1400" dirty="0" err="1"/>
              <a:t>Nutzwertanalyse</a:t>
            </a:r>
            <a:endParaRPr lang="en-US" sz="1400" dirty="0"/>
          </a:p>
        </p:txBody>
      </p:sp>
      <p:sp>
        <p:nvSpPr>
          <p:cNvPr id="30" name="Rechteck 29"/>
          <p:cNvSpPr/>
          <p:nvPr/>
        </p:nvSpPr>
        <p:spPr>
          <a:xfrm>
            <a:off x="2981494" y="4366554"/>
            <a:ext cx="63172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Produktvorstellung</a:t>
            </a:r>
            <a:r>
              <a:rPr lang="en-US" sz="1400" dirty="0"/>
              <a:t> </a:t>
            </a:r>
            <a:r>
              <a:rPr lang="en-US" sz="1400" dirty="0" smtClean="0"/>
              <a:t>- </a:t>
            </a:r>
            <a:r>
              <a:rPr lang="en-US" sz="1400" dirty="0" err="1" smtClean="0"/>
              <a:t>Betriebssystem</a:t>
            </a:r>
            <a:r>
              <a:rPr lang="en-US" sz="1400" dirty="0" smtClean="0"/>
              <a:t> - Installation - </a:t>
            </a:r>
            <a:r>
              <a:rPr lang="en-US" sz="1400" dirty="0" err="1"/>
              <a:t>Konfiguration</a:t>
            </a:r>
            <a:r>
              <a:rPr lang="en-US" sz="1400" dirty="0"/>
              <a:t> </a:t>
            </a:r>
          </a:p>
        </p:txBody>
      </p:sp>
      <p:sp>
        <p:nvSpPr>
          <p:cNvPr id="31" name="Rechteck 30"/>
          <p:cNvSpPr/>
          <p:nvPr/>
        </p:nvSpPr>
        <p:spPr>
          <a:xfrm>
            <a:off x="2443780" y="5442114"/>
            <a:ext cx="4446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err="1"/>
              <a:t>Wirtschaftlichkeitsbetrachtung</a:t>
            </a:r>
            <a:r>
              <a:rPr lang="en-US" sz="1400" dirty="0"/>
              <a:t> – </a:t>
            </a:r>
            <a:r>
              <a:rPr lang="en-US" sz="1400" dirty="0" err="1"/>
              <a:t>Qualitätssicherung</a:t>
            </a:r>
            <a:r>
              <a:rPr lang="en-US" sz="1400" dirty="0"/>
              <a:t> - </a:t>
            </a:r>
            <a:r>
              <a:rPr lang="en-US" sz="1400" dirty="0" err="1"/>
              <a:t>Fazit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540139166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sp>
        <p:nvSpPr>
          <p:cNvPr id="66" name="Inhaltsplatzhalter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Erweitertes Wasserfallmodell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In 4 Phasen gegliedert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Erhöhte Flexibilität durch Rücksprünge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Meilensteine als Zwischenziele</a:t>
            </a:r>
          </a:p>
          <a:p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15961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044470" y="2946280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Planung</a:t>
            </a:r>
            <a:endParaRPr lang="de-DE" sz="2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7024270" y="2023963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Definition</a:t>
            </a:r>
            <a:endParaRPr lang="de-DE" sz="2000" dirty="0"/>
          </a:p>
        </p:txBody>
      </p:sp>
      <p:sp>
        <p:nvSpPr>
          <p:cNvPr id="7" name="Abgerundetes Rechteck 6"/>
          <p:cNvSpPr/>
          <p:nvPr/>
        </p:nvSpPr>
        <p:spPr>
          <a:xfrm>
            <a:off x="9031907" y="3857109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Durchführung</a:t>
            </a:r>
            <a:endParaRPr lang="de-DE" sz="2000" dirty="0"/>
          </a:p>
        </p:txBody>
      </p:sp>
      <p:sp>
        <p:nvSpPr>
          <p:cNvPr id="8" name="Abgerundetes Rechteck 7"/>
          <p:cNvSpPr/>
          <p:nvPr/>
        </p:nvSpPr>
        <p:spPr>
          <a:xfrm>
            <a:off x="9939049" y="4779426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Abschluss</a:t>
            </a:r>
            <a:endParaRPr lang="de-DE" sz="2000" dirty="0"/>
          </a:p>
        </p:txBody>
      </p:sp>
      <p:cxnSp>
        <p:nvCxnSpPr>
          <p:cNvPr id="31" name="Gekrümmter Verbinder 30"/>
          <p:cNvCxnSpPr/>
          <p:nvPr/>
        </p:nvCxnSpPr>
        <p:spPr>
          <a:xfrm>
            <a:off x="7385061" y="2841264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r Verbinder 37"/>
          <p:cNvCxnSpPr/>
          <p:nvPr/>
        </p:nvCxnSpPr>
        <p:spPr>
          <a:xfrm>
            <a:off x="8386857" y="3760696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r Verbinder 38"/>
          <p:cNvCxnSpPr/>
          <p:nvPr/>
        </p:nvCxnSpPr>
        <p:spPr>
          <a:xfrm>
            <a:off x="9293999" y="4671525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r Verbinder 52"/>
          <p:cNvCxnSpPr>
            <a:endCxn id="7" idx="3"/>
          </p:cNvCxnSpPr>
          <p:nvPr/>
        </p:nvCxnSpPr>
        <p:spPr>
          <a:xfrm rot="10800000">
            <a:off x="10846191" y="4264317"/>
            <a:ext cx="547714" cy="498876"/>
          </a:xfrm>
          <a:prstGeom prst="curvedConnector3">
            <a:avLst>
              <a:gd name="adj1" fmla="val -68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r Verbinder 54"/>
          <p:cNvCxnSpPr>
            <a:endCxn id="5" idx="3"/>
          </p:cNvCxnSpPr>
          <p:nvPr/>
        </p:nvCxnSpPr>
        <p:spPr>
          <a:xfrm rot="10800000">
            <a:off x="9858754" y="3353489"/>
            <a:ext cx="645050" cy="503621"/>
          </a:xfrm>
          <a:prstGeom prst="curvedConnector3">
            <a:avLst>
              <a:gd name="adj1" fmla="val -45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r Verbinder 56"/>
          <p:cNvCxnSpPr>
            <a:endCxn id="6" idx="3"/>
          </p:cNvCxnSpPr>
          <p:nvPr/>
        </p:nvCxnSpPr>
        <p:spPr>
          <a:xfrm rot="10800000">
            <a:off x="8838554" y="2431172"/>
            <a:ext cx="777970" cy="503621"/>
          </a:xfrm>
          <a:prstGeom prst="curvedConnector3">
            <a:avLst>
              <a:gd name="adj1" fmla="val -1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706036796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27537"/>
              </p:ext>
            </p:extLst>
          </p:nvPr>
        </p:nvGraphicFramePr>
        <p:xfrm>
          <a:off x="1096963" y="1846264"/>
          <a:ext cx="9322384" cy="430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192">
                  <a:extLst>
                    <a:ext uri="{9D8B030D-6E8A-4147-A177-3AD203B41FA5}">
                      <a16:colId xmlns:a16="http://schemas.microsoft.com/office/drawing/2014/main" val="1515595845"/>
                    </a:ext>
                  </a:extLst>
                </a:gridCol>
                <a:gridCol w="4661192">
                  <a:extLst>
                    <a:ext uri="{9D8B030D-6E8A-4147-A177-3AD203B41FA5}">
                      <a16:colId xmlns:a16="http://schemas.microsoft.com/office/drawing/2014/main" val="922963918"/>
                    </a:ext>
                  </a:extLst>
                </a:gridCol>
              </a:tblGrid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2341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49200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2870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Planungsphase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0072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2.Meilenstein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786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Durchführungsphase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82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3.Meilenstein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0619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Abschlussphase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2727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4.Meilenstein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844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919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20825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4618" y="1709870"/>
            <a:ext cx="9539932" cy="3649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Nach unten gekrümmter Pfeil 10"/>
          <p:cNvSpPr/>
          <p:nvPr/>
        </p:nvSpPr>
        <p:spPr>
          <a:xfrm rot="18401080">
            <a:off x="213010" y="1548528"/>
            <a:ext cx="2298613" cy="991231"/>
          </a:xfrm>
          <a:prstGeom prst="curvedDownArrow">
            <a:avLst>
              <a:gd name="adj1" fmla="val 17186"/>
              <a:gd name="adj2" fmla="val 50000"/>
              <a:gd name="adj3" fmla="val 58855"/>
            </a:avLst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43764291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983161"/>
              </p:ext>
            </p:extLst>
          </p:nvPr>
        </p:nvGraphicFramePr>
        <p:xfrm>
          <a:off x="252665" y="1916265"/>
          <a:ext cx="9005176" cy="436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234">
                  <a:extLst>
                    <a:ext uri="{9D8B030D-6E8A-4147-A177-3AD203B41FA5}">
                      <a16:colId xmlns:a16="http://schemas.microsoft.com/office/drawing/2014/main" val="4180164206"/>
                    </a:ext>
                  </a:extLst>
                </a:gridCol>
                <a:gridCol w="1866610">
                  <a:extLst>
                    <a:ext uri="{9D8B030D-6E8A-4147-A177-3AD203B41FA5}">
                      <a16:colId xmlns:a16="http://schemas.microsoft.com/office/drawing/2014/main" val="216983770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632159320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2026327225"/>
                    </a:ext>
                  </a:extLst>
                </a:gridCol>
                <a:gridCol w="2250212">
                  <a:extLst>
                    <a:ext uri="{9D8B030D-6E8A-4147-A177-3AD203B41FA5}">
                      <a16:colId xmlns:a16="http://schemas.microsoft.com/office/drawing/2014/main" val="1457193318"/>
                    </a:ext>
                  </a:extLst>
                </a:gridCol>
              </a:tblGrid>
              <a:tr h="75900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Risiko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Auftrittswahrschein-</a:t>
                      </a:r>
                      <a:r>
                        <a:rPr lang="de-DE" sz="1400" dirty="0" err="1" smtClean="0"/>
                        <a:t>lichkeit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Gefährdungs-grad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Summe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Auswirkung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808"/>
                  </a:ext>
                </a:extLst>
              </a:tr>
              <a:tr h="53130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Projektmitglied</a:t>
                      </a:r>
                      <a:r>
                        <a:rPr lang="de-DE" sz="1400" baseline="0" dirty="0" smtClean="0"/>
                        <a:t> nicht anwesend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Verzögerung der Projektfertigstellung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35394"/>
                  </a:ext>
                </a:extLst>
              </a:tr>
              <a:tr h="128172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Kunde kommt nicht zum Gespräch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9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94512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Stromausfall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Geringer Arbeitsverlust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9685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Hardwareausfall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0956"/>
                  </a:ext>
                </a:extLst>
              </a:tr>
              <a:tr h="75900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Änderung der Wünsche des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5915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43764291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974232"/>
              </p:ext>
            </p:extLst>
          </p:nvPr>
        </p:nvGraphicFramePr>
        <p:xfrm>
          <a:off x="252665" y="1916265"/>
          <a:ext cx="11802900" cy="436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234">
                  <a:extLst>
                    <a:ext uri="{9D8B030D-6E8A-4147-A177-3AD203B41FA5}">
                      <a16:colId xmlns:a16="http://schemas.microsoft.com/office/drawing/2014/main" val="4180164206"/>
                    </a:ext>
                  </a:extLst>
                </a:gridCol>
                <a:gridCol w="1866610">
                  <a:extLst>
                    <a:ext uri="{9D8B030D-6E8A-4147-A177-3AD203B41FA5}">
                      <a16:colId xmlns:a16="http://schemas.microsoft.com/office/drawing/2014/main" val="216983770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632159320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2026327225"/>
                    </a:ext>
                  </a:extLst>
                </a:gridCol>
                <a:gridCol w="2250212">
                  <a:extLst>
                    <a:ext uri="{9D8B030D-6E8A-4147-A177-3AD203B41FA5}">
                      <a16:colId xmlns:a16="http://schemas.microsoft.com/office/drawing/2014/main" val="1457193318"/>
                    </a:ext>
                  </a:extLst>
                </a:gridCol>
                <a:gridCol w="2797724">
                  <a:extLst>
                    <a:ext uri="{9D8B030D-6E8A-4147-A177-3AD203B41FA5}">
                      <a16:colId xmlns:a16="http://schemas.microsoft.com/office/drawing/2014/main" val="3354195069"/>
                    </a:ext>
                  </a:extLst>
                </a:gridCol>
              </a:tblGrid>
              <a:tr h="75900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Risiko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Auftrittswahrschein-</a:t>
                      </a:r>
                      <a:r>
                        <a:rPr lang="de-DE" sz="1400" dirty="0" err="1" smtClean="0"/>
                        <a:t>lichkeit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Gefährdungs-grad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Summe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Auswirkung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Lösung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808"/>
                  </a:ext>
                </a:extLst>
              </a:tr>
              <a:tr h="531303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Projektmitglied</a:t>
                      </a:r>
                      <a:r>
                        <a:rPr lang="de-DE" sz="1400" baseline="0" dirty="0" smtClean="0"/>
                        <a:t> nicht anwesend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Verzögerung der Projektfertigstellung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Stellvertreter bestimmen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35394"/>
                  </a:ext>
                </a:extLst>
              </a:tr>
              <a:tr h="128172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Kunde kommt nicht zum Gespräch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9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Handynummer von Kunden bekommen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94512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Stromausfall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Geringer Arbeitsverlust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Laptops nutzen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9685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Hardwareausfall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Hardware redundant</a:t>
                      </a:r>
                      <a:r>
                        <a:rPr lang="de-DE" sz="1400" baseline="0" dirty="0" smtClean="0"/>
                        <a:t> beschaffen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0956"/>
                  </a:ext>
                </a:extLst>
              </a:tr>
              <a:tr h="75900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Änderung der Wünsche des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Pflichtenheft</a:t>
                      </a:r>
                      <a:r>
                        <a:rPr lang="de-DE" sz="1400" baseline="0" dirty="0" smtClean="0"/>
                        <a:t> unterzeichnen lassen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5915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8210521" y="1737359"/>
            <a:ext cx="3173931" cy="45310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Lizensiert pro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Anzahl der Clients unbegrenzt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Mittlerer Einarbeitungsaufwand</a:t>
            </a:r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8978014" y="1764079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601358" y="1737358"/>
            <a:ext cx="3173931" cy="45310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Open 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Anzahl der Clients unbegrenzt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Hoher Einarbeitungsaufwand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5307008" y="1790800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097280" y="1737360"/>
            <a:ext cx="3173931" cy="45310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Lizensiert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Anzahl der Clients unbegrenzt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Geringer Einarbeitungsaufwand</a:t>
            </a:r>
            <a:endParaRPr lang="de-DE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71158805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Produktanalyse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9251171" y="1973969"/>
            <a:ext cx="1092629" cy="81947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0361" y="2032831"/>
            <a:ext cx="1115923" cy="657536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1774203" y="1764079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7958" y="2073542"/>
            <a:ext cx="1391433" cy="5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1" grpId="0" animBg="1"/>
      <p:bldP spid="19" grpId="0" animBg="1"/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9963687" y="2255781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51056" y="2260107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59748935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Nutzwertanalyse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771218"/>
              </p:ext>
            </p:extLst>
          </p:nvPr>
        </p:nvGraphicFramePr>
        <p:xfrm>
          <a:off x="120316" y="3145676"/>
          <a:ext cx="1193524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5">
                  <a:extLst>
                    <a:ext uri="{9D8B030D-6E8A-4147-A177-3AD203B41FA5}">
                      <a16:colId xmlns:a16="http://schemas.microsoft.com/office/drawing/2014/main" val="883065858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247836319"/>
                    </a:ext>
                  </a:extLst>
                </a:gridCol>
                <a:gridCol w="1227222">
                  <a:extLst>
                    <a:ext uri="{9D8B030D-6E8A-4147-A177-3AD203B41FA5}">
                      <a16:colId xmlns:a16="http://schemas.microsoft.com/office/drawing/2014/main" val="1250291147"/>
                    </a:ext>
                  </a:extLst>
                </a:gridCol>
                <a:gridCol w="1197104">
                  <a:extLst>
                    <a:ext uri="{9D8B030D-6E8A-4147-A177-3AD203B41FA5}">
                      <a16:colId xmlns:a16="http://schemas.microsoft.com/office/drawing/2014/main" val="3652003718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97880747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941753034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449605530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4279286001"/>
                    </a:ext>
                  </a:extLst>
                </a:gridCol>
              </a:tblGrid>
              <a:tr h="38080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Kriterien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Gewichtungsfaktor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Gewichtet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Gewichet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08565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Konfigurationsaufwand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2967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Kompatibilität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1,4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1,2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97784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Funktionalität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8099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0,1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9353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Übertragungsqualität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2,4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0995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Summe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78329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409176" y="2257529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276" y="2490390"/>
            <a:ext cx="893367" cy="369893"/>
          </a:xfrm>
          <a:prstGeom prst="rect">
            <a:avLst/>
          </a:prstGeom>
        </p:spPr>
      </p:pic>
      <p:pic>
        <p:nvPicPr>
          <p:cNvPr id="13" name="Inhaltsplatzhalter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468" y="2430106"/>
            <a:ext cx="736001" cy="5520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655" y="2428358"/>
            <a:ext cx="832366" cy="490457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149469" y="5064369"/>
            <a:ext cx="1987062" cy="3165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36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9963687" y="2255781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51056" y="2260107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59748935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Nutzwertanalyse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618363"/>
              </p:ext>
            </p:extLst>
          </p:nvPr>
        </p:nvGraphicFramePr>
        <p:xfrm>
          <a:off x="120316" y="3145676"/>
          <a:ext cx="1193524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5">
                  <a:extLst>
                    <a:ext uri="{9D8B030D-6E8A-4147-A177-3AD203B41FA5}">
                      <a16:colId xmlns:a16="http://schemas.microsoft.com/office/drawing/2014/main" val="883065858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247836319"/>
                    </a:ext>
                  </a:extLst>
                </a:gridCol>
                <a:gridCol w="1227222">
                  <a:extLst>
                    <a:ext uri="{9D8B030D-6E8A-4147-A177-3AD203B41FA5}">
                      <a16:colId xmlns:a16="http://schemas.microsoft.com/office/drawing/2014/main" val="1250291147"/>
                    </a:ext>
                  </a:extLst>
                </a:gridCol>
                <a:gridCol w="1197104">
                  <a:extLst>
                    <a:ext uri="{9D8B030D-6E8A-4147-A177-3AD203B41FA5}">
                      <a16:colId xmlns:a16="http://schemas.microsoft.com/office/drawing/2014/main" val="3652003718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97880747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941753034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449605530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4279286001"/>
                    </a:ext>
                  </a:extLst>
                </a:gridCol>
              </a:tblGrid>
              <a:tr h="38080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Kriterien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Gewichtungsfaktor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Gewichtet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Punktewert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Gewichet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08565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Konfigurationsaufwand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2967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Kompatibilität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1,4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1,2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97784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Funktionalität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1,6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8099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0,1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9353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Übertragungsqualität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2,4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0995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Summe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78329"/>
                  </a:ext>
                </a:extLst>
              </a:tr>
              <a:tr h="38080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Summe/100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7,1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6,2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6,3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7761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409176" y="2257529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276" y="2490390"/>
            <a:ext cx="893367" cy="369893"/>
          </a:xfrm>
          <a:prstGeom prst="rect">
            <a:avLst/>
          </a:prstGeom>
        </p:spPr>
      </p:pic>
      <p:pic>
        <p:nvPicPr>
          <p:cNvPr id="13" name="Inhaltsplatzhalter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468" y="2430106"/>
            <a:ext cx="736001" cy="5520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655" y="2428358"/>
            <a:ext cx="832366" cy="4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501</Words>
  <Application>Microsoft Office PowerPoint</Application>
  <PresentationFormat>Breitbild</PresentationFormat>
  <Paragraphs>330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Gill Sans</vt:lpstr>
      <vt:lpstr>Wingdings</vt:lpstr>
      <vt:lpstr>Rückblick</vt:lpstr>
      <vt:lpstr>PowerPoint-Präsentation</vt:lpstr>
      <vt:lpstr>Übersicht</vt:lpstr>
      <vt:lpstr>Vorgehensmodell</vt:lpstr>
      <vt:lpstr>Zeitplanung</vt:lpstr>
      <vt:lpstr>Risikoanalyse</vt:lpstr>
      <vt:lpstr>Risikoanalyse</vt:lpstr>
      <vt:lpstr>Produktanalyse</vt:lpstr>
      <vt:lpstr>Nutzwertanalyse</vt:lpstr>
      <vt:lpstr>Nutzwertanalyse</vt:lpstr>
      <vt:lpstr>Projektkosten (1)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Koch Alica</cp:lastModifiedBy>
  <cp:revision>34</cp:revision>
  <dcterms:created xsi:type="dcterms:W3CDTF">2018-11-29T11:45:41Z</dcterms:created>
  <dcterms:modified xsi:type="dcterms:W3CDTF">2018-11-29T16:49:19Z</dcterms:modified>
</cp:coreProperties>
</file>