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58" r:id="rId4"/>
    <p:sldId id="260" r:id="rId5"/>
    <p:sldId id="261" r:id="rId6"/>
    <p:sldId id="266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108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3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3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gradFill rotWithShape="1">
          <a:gsLst>
            <a:gs pos="0">
              <a:schemeClr val="accent3">
                <a:shade val="85000"/>
                <a:satMod val="130000"/>
              </a:schemeClr>
            </a:gs>
            <a:gs pos="34000">
              <a:schemeClr val="accent3">
                <a:shade val="87000"/>
                <a:satMod val="125000"/>
              </a:schemeClr>
            </a:gs>
            <a:gs pos="70000">
              <a:schemeClr val="accent3">
                <a:tint val="100000"/>
                <a:shade val="90000"/>
                <a:satMod val="130000"/>
              </a:schemeClr>
            </a:gs>
            <a:gs pos="100000">
              <a:schemeClr val="accent3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gradFill rotWithShape="1">
          <a:gsLst>
            <a:gs pos="0">
              <a:schemeClr val="accent3">
                <a:shade val="85000"/>
                <a:satMod val="130000"/>
              </a:schemeClr>
            </a:gs>
            <a:gs pos="34000">
              <a:schemeClr val="accent3">
                <a:shade val="87000"/>
                <a:satMod val="125000"/>
              </a:schemeClr>
            </a:gs>
            <a:gs pos="70000">
              <a:schemeClr val="accent3">
                <a:tint val="100000"/>
                <a:shade val="90000"/>
                <a:satMod val="130000"/>
              </a:schemeClr>
            </a:gs>
            <a:gs pos="100000">
              <a:schemeClr val="accent3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3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3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3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BA6D-8787-4AB0-B7A2-8CDE93DED53E}" type="datetimeFigureOut">
              <a:rPr lang="de-DE" smtClean="0"/>
              <a:t>29.11.2018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C513D-B928-40E6-962B-43A1627C02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16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Skala: Auftretenswahrscheinlichkeit 1-10</a:t>
            </a:r>
          </a:p>
          <a:p>
            <a:r>
              <a:rPr lang="de-DE" dirty="0" smtClean="0"/>
              <a:t>            Gefährdungsgrad 1-3</a:t>
            </a:r>
          </a:p>
          <a:p>
            <a:r>
              <a:rPr lang="de-DE" dirty="0" smtClean="0"/>
              <a:t>Risiko A: 21 - 30</a:t>
            </a:r>
          </a:p>
          <a:p>
            <a:r>
              <a:rPr lang="de-DE" dirty="0" smtClean="0"/>
              <a:t>Risiko B: 11- 20</a:t>
            </a:r>
          </a:p>
          <a:p>
            <a:r>
              <a:rPr lang="de-DE" dirty="0" smtClean="0"/>
              <a:t>Risiko C: 0 - 10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C513D-B928-40E6-962B-43A1627C029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09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Skala: Auftretenswahrscheinlichkeit 1-10</a:t>
            </a:r>
          </a:p>
          <a:p>
            <a:r>
              <a:rPr lang="de-DE" dirty="0" smtClean="0"/>
              <a:t>            Gefährdungsgrad 1-3</a:t>
            </a:r>
          </a:p>
          <a:p>
            <a:r>
              <a:rPr lang="de-DE" dirty="0" smtClean="0"/>
              <a:t>Risiko A: 21 - 30</a:t>
            </a:r>
          </a:p>
          <a:p>
            <a:r>
              <a:rPr lang="de-DE" dirty="0" smtClean="0"/>
              <a:t>Risiko B: 11- 20</a:t>
            </a:r>
          </a:p>
          <a:p>
            <a:r>
              <a:rPr lang="de-DE" dirty="0" smtClean="0"/>
              <a:t>Risiko C: 0 - 10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C513D-B928-40E6-962B-43A1627C029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56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6C8E-4994-4A4C-BCF1-86625F7DC0F5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0B07-6D57-4ADF-AE18-ACCD951408D7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1327-BC0E-4503-ABBD-59CB2690549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EEF-AD31-4C66-BF54-5DFB3E5A28BE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97EB-87C0-43C2-9E13-70CCB2923FF6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BBFD-3B67-4F40-8B25-FE77CFFC3A6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302E-3405-4A2A-A4FC-DD27806C8CA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BDBD-028D-4919-B8A8-5DF75BD9DF8C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9FCF-5881-44B9-B987-7EC575555B53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CCBC5C-E4B4-4EF3-8FED-29DCAA7A0428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C31A-C8F6-4FFF-8213-F11BC7F0E09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79A07C-702A-476B-8DDF-2EFF90AA73B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.jp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.jp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998389962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itel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1" name="Inhaltsplatzhalt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1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sp>
        <p:nvSpPr>
          <p:cNvPr id="5" name="Freeform 28"/>
          <p:cNvSpPr/>
          <p:nvPr/>
        </p:nvSpPr>
        <p:spPr>
          <a:xfrm>
            <a:off x="724812" y="0"/>
            <a:ext cx="982704" cy="954473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" name="Freeform 33"/>
          <p:cNvSpPr/>
          <p:nvPr/>
        </p:nvSpPr>
        <p:spPr>
          <a:xfrm>
            <a:off x="1772386" y="1239603"/>
            <a:ext cx="597494" cy="805655"/>
          </a:xfrm>
          <a:custGeom>
            <a:avLst/>
            <a:gdLst>
              <a:gd name="connsiteX0" fmla="*/ 135550 w 391928"/>
              <a:gd name="connsiteY0" fmla="*/ 0 h 709696"/>
              <a:gd name="connsiteX1" fmla="*/ 213310 w 391928"/>
              <a:gd name="connsiteY1" fmla="*/ 172002 h 709696"/>
              <a:gd name="connsiteX2" fmla="*/ 375545 w 391928"/>
              <a:gd name="connsiteY2" fmla="*/ 615260 h 709696"/>
              <a:gd name="connsiteX3" fmla="*/ 391928 w 391928"/>
              <a:gd name="connsiteY3" fmla="*/ 672955 h 709696"/>
              <a:gd name="connsiteX4" fmla="*/ 335492 w 391928"/>
              <a:gd name="connsiteY4" fmla="*/ 678644 h 709696"/>
              <a:gd name="connsiteX5" fmla="*/ 235461 w 391928"/>
              <a:gd name="connsiteY5" fmla="*/ 709696 h 709696"/>
              <a:gd name="connsiteX6" fmla="*/ 222202 w 391928"/>
              <a:gd name="connsiteY6" fmla="*/ 663006 h 709696"/>
              <a:gd name="connsiteX7" fmla="*/ 65367 w 391928"/>
              <a:gd name="connsiteY7" fmla="*/ 234500 h 709696"/>
              <a:gd name="connsiteX8" fmla="*/ 0 w 391928"/>
              <a:gd name="connsiteY8" fmla="*/ 89913 h 709696"/>
              <a:gd name="connsiteX9" fmla="*/ 77670 w 391928"/>
              <a:gd name="connsiteY9" fmla="*/ 47755 h 70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8" h="709696">
                <a:moveTo>
                  <a:pt x="135550" y="0"/>
                </a:moveTo>
                <a:lnTo>
                  <a:pt x="213310" y="172002"/>
                </a:lnTo>
                <a:cubicBezTo>
                  <a:pt x="274344" y="316302"/>
                  <a:pt x="328557" y="464190"/>
                  <a:pt x="375545" y="615260"/>
                </a:cubicBezTo>
                <a:lnTo>
                  <a:pt x="391928" y="672955"/>
                </a:lnTo>
                <a:lnTo>
                  <a:pt x="335492" y="678644"/>
                </a:lnTo>
                <a:lnTo>
                  <a:pt x="235461" y="709696"/>
                </a:lnTo>
                <a:lnTo>
                  <a:pt x="222202" y="663006"/>
                </a:lnTo>
                <a:cubicBezTo>
                  <a:pt x="176778" y="516963"/>
                  <a:pt x="124370" y="373998"/>
                  <a:pt x="65367" y="234500"/>
                </a:cubicBezTo>
                <a:lnTo>
                  <a:pt x="0" y="89913"/>
                </a:lnTo>
                <a:lnTo>
                  <a:pt x="77670" y="47755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7" name="Freeform 38"/>
          <p:cNvSpPr/>
          <p:nvPr/>
        </p:nvSpPr>
        <p:spPr>
          <a:xfrm>
            <a:off x="2179676" y="2618236"/>
            <a:ext cx="285899" cy="594543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" name="Freeform 43"/>
          <p:cNvSpPr/>
          <p:nvPr/>
        </p:nvSpPr>
        <p:spPr>
          <a:xfrm>
            <a:off x="1851929" y="3692704"/>
            <a:ext cx="683032" cy="900899"/>
          </a:xfrm>
          <a:custGeom>
            <a:avLst/>
            <a:gdLst>
              <a:gd name="connsiteX0" fmla="*/ 235454 w 391921"/>
              <a:gd name="connsiteY0" fmla="*/ 0 h 709210"/>
              <a:gd name="connsiteX1" fmla="*/ 335485 w 391921"/>
              <a:gd name="connsiteY1" fmla="*/ 31051 h 709210"/>
              <a:gd name="connsiteX2" fmla="*/ 391921 w 391921"/>
              <a:gd name="connsiteY2" fmla="*/ 36740 h 709210"/>
              <a:gd name="connsiteX3" fmla="*/ 375538 w 391921"/>
              <a:gd name="connsiteY3" fmla="*/ 94436 h 709210"/>
              <a:gd name="connsiteX4" fmla="*/ 166256 w 391921"/>
              <a:gd name="connsiteY4" fmla="*/ 645240 h 709210"/>
              <a:gd name="connsiteX5" fmla="*/ 134954 w 391921"/>
              <a:gd name="connsiteY5" fmla="*/ 709210 h 709210"/>
              <a:gd name="connsiteX6" fmla="*/ 77663 w 391921"/>
              <a:gd name="connsiteY6" fmla="*/ 661940 h 709210"/>
              <a:gd name="connsiteX7" fmla="*/ 0 w 391921"/>
              <a:gd name="connsiteY7" fmla="*/ 619786 h 709210"/>
              <a:gd name="connsiteX8" fmla="*/ 19878 w 391921"/>
              <a:gd name="connsiteY8" fmla="*/ 579163 h 709210"/>
              <a:gd name="connsiteX9" fmla="*/ 222195 w 391921"/>
              <a:gd name="connsiteY9" fmla="*/ 46690 h 7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1" h="709210">
                <a:moveTo>
                  <a:pt x="235454" y="0"/>
                </a:moveTo>
                <a:lnTo>
                  <a:pt x="335485" y="31051"/>
                </a:lnTo>
                <a:lnTo>
                  <a:pt x="391921" y="36740"/>
                </a:lnTo>
                <a:lnTo>
                  <a:pt x="375538" y="94436"/>
                </a:lnTo>
                <a:cubicBezTo>
                  <a:pt x="316803" y="283275"/>
                  <a:pt x="246779" y="467139"/>
                  <a:pt x="166256" y="645240"/>
                </a:cubicBezTo>
                <a:lnTo>
                  <a:pt x="134954" y="709210"/>
                </a:lnTo>
                <a:lnTo>
                  <a:pt x="77663" y="661940"/>
                </a:lnTo>
                <a:lnTo>
                  <a:pt x="0" y="619786"/>
                </a:lnTo>
                <a:lnTo>
                  <a:pt x="19878" y="579163"/>
                </a:lnTo>
                <a:cubicBezTo>
                  <a:pt x="97722" y="406989"/>
                  <a:pt x="165415" y="229244"/>
                  <a:pt x="222195" y="46690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9" name="Freeform 46"/>
          <p:cNvSpPr/>
          <p:nvPr/>
        </p:nvSpPr>
        <p:spPr>
          <a:xfrm>
            <a:off x="648393" y="5182093"/>
            <a:ext cx="1012151" cy="1168831"/>
          </a:xfrm>
          <a:custGeom>
            <a:avLst/>
            <a:gdLst>
              <a:gd name="connsiteX0" fmla="*/ 498399 w 638189"/>
              <a:gd name="connsiteY0" fmla="*/ 0 h 534751"/>
              <a:gd name="connsiteX1" fmla="*/ 532378 w 638189"/>
              <a:gd name="connsiteY1" fmla="*/ 28034 h 534751"/>
              <a:gd name="connsiteX2" fmla="*/ 627567 w 638189"/>
              <a:gd name="connsiteY2" fmla="*/ 79701 h 534751"/>
              <a:gd name="connsiteX3" fmla="*/ 638189 w 638189"/>
              <a:gd name="connsiteY3" fmla="*/ 82999 h 534751"/>
              <a:gd name="connsiteX4" fmla="*/ 459142 w 638189"/>
              <a:gd name="connsiteY4" fmla="*/ 297338 h 534751"/>
              <a:gd name="connsiteX5" fmla="*/ 260713 w 638189"/>
              <a:gd name="connsiteY5" fmla="*/ 507963 h 534751"/>
              <a:gd name="connsiteX6" fmla="*/ 232616 w 638189"/>
              <a:gd name="connsiteY6" fmla="*/ 534751 h 534751"/>
              <a:gd name="connsiteX7" fmla="*/ 0 w 638189"/>
              <a:gd name="connsiteY7" fmla="*/ 534751 h 534751"/>
              <a:gd name="connsiteX8" fmla="*/ 147179 w 638189"/>
              <a:gd name="connsiteY8" fmla="*/ 394429 h 534751"/>
              <a:gd name="connsiteX9" fmla="*/ 339004 w 638189"/>
              <a:gd name="connsiteY9" fmla="*/ 190813 h 53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189" h="534751">
                <a:moveTo>
                  <a:pt x="498399" y="0"/>
                </a:moveTo>
                <a:lnTo>
                  <a:pt x="532378" y="28034"/>
                </a:lnTo>
                <a:cubicBezTo>
                  <a:pt x="562190" y="48175"/>
                  <a:pt x="594045" y="65523"/>
                  <a:pt x="627567" y="79701"/>
                </a:cubicBezTo>
                <a:lnTo>
                  <a:pt x="638189" y="82999"/>
                </a:lnTo>
                <a:lnTo>
                  <a:pt x="459142" y="297338"/>
                </a:lnTo>
                <a:cubicBezTo>
                  <a:pt x="395098" y="369513"/>
                  <a:pt x="328922" y="439755"/>
                  <a:pt x="260713" y="507963"/>
                </a:cubicBezTo>
                <a:lnTo>
                  <a:pt x="232616" y="534751"/>
                </a:lnTo>
                <a:lnTo>
                  <a:pt x="0" y="534751"/>
                </a:lnTo>
                <a:lnTo>
                  <a:pt x="147179" y="394429"/>
                </a:lnTo>
                <a:cubicBezTo>
                  <a:pt x="213118" y="328491"/>
                  <a:pt x="277091" y="260587"/>
                  <a:pt x="339004" y="190813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0" name="Oval 5"/>
          <p:cNvSpPr/>
          <p:nvPr/>
        </p:nvSpPr>
        <p:spPr>
          <a:xfrm>
            <a:off x="1221971" y="688859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8"/>
          <p:cNvSpPr/>
          <p:nvPr/>
        </p:nvSpPr>
        <p:spPr>
          <a:xfrm>
            <a:off x="1735028" y="1922286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9"/>
          <p:cNvSpPr/>
          <p:nvPr/>
        </p:nvSpPr>
        <p:spPr>
          <a:xfrm>
            <a:off x="1735028" y="3155714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0"/>
          <p:cNvSpPr/>
          <p:nvPr/>
        </p:nvSpPr>
        <p:spPr>
          <a:xfrm>
            <a:off x="1221971" y="4389140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59"/>
          <p:cNvSpPr/>
          <p:nvPr/>
        </p:nvSpPr>
        <p:spPr>
          <a:xfrm>
            <a:off x="1361511" y="829309"/>
            <a:ext cx="829715" cy="81572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60"/>
          <p:cNvSpPr/>
          <p:nvPr/>
        </p:nvSpPr>
        <p:spPr>
          <a:xfrm>
            <a:off x="1893727" y="2060040"/>
            <a:ext cx="829715" cy="81572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61"/>
          <p:cNvSpPr/>
          <p:nvPr/>
        </p:nvSpPr>
        <p:spPr>
          <a:xfrm>
            <a:off x="1873799" y="3280507"/>
            <a:ext cx="829715" cy="84127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62"/>
          <p:cNvSpPr/>
          <p:nvPr/>
        </p:nvSpPr>
        <p:spPr>
          <a:xfrm>
            <a:off x="1348553" y="4518267"/>
            <a:ext cx="829715" cy="81572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Shape 2554"/>
          <p:cNvSpPr/>
          <p:nvPr/>
        </p:nvSpPr>
        <p:spPr>
          <a:xfrm>
            <a:off x="1460089" y="4651274"/>
            <a:ext cx="615052" cy="549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9" name="Shape 2587"/>
          <p:cNvSpPr/>
          <p:nvPr/>
        </p:nvSpPr>
        <p:spPr>
          <a:xfrm>
            <a:off x="1533185" y="987153"/>
            <a:ext cx="461766" cy="453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0" name="Shape 2545"/>
          <p:cNvSpPr/>
          <p:nvPr/>
        </p:nvSpPr>
        <p:spPr>
          <a:xfrm>
            <a:off x="2006970" y="2189642"/>
            <a:ext cx="563374" cy="553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1" name="Shape 2604"/>
          <p:cNvSpPr/>
          <p:nvPr/>
        </p:nvSpPr>
        <p:spPr>
          <a:xfrm>
            <a:off x="2031507" y="3483778"/>
            <a:ext cx="501138" cy="403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2" name="Textfeld 21"/>
          <p:cNvSpPr txBox="1"/>
          <p:nvPr/>
        </p:nvSpPr>
        <p:spPr>
          <a:xfrm>
            <a:off x="2465575" y="691898"/>
            <a:ext cx="2793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PROJEKTDEFINITION</a:t>
            </a:r>
            <a:endParaRPr lang="de-DE" sz="2400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2999994" y="1922286"/>
            <a:ext cx="257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PROJEKTPLANUNG</a:t>
            </a:r>
            <a:endParaRPr lang="de-DE" sz="2400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2999994" y="3153984"/>
            <a:ext cx="3526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PROJEKTDURCHFÜHRUNG</a:t>
            </a:r>
            <a:endParaRPr lang="de-DE" sz="2400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2465575" y="4385682"/>
            <a:ext cx="2750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PROJEKTABSCHLUSS</a:t>
            </a:r>
            <a:endParaRPr lang="de-DE" sz="2400" b="1" dirty="0"/>
          </a:p>
        </p:txBody>
      </p:sp>
      <p:sp>
        <p:nvSpPr>
          <p:cNvPr id="26" name="Rechteck 25"/>
          <p:cNvSpPr/>
          <p:nvPr/>
        </p:nvSpPr>
        <p:spPr>
          <a:xfrm>
            <a:off x="2465575" y="1013008"/>
            <a:ext cx="5792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err="1"/>
              <a:t>Projektauftrag</a:t>
            </a:r>
            <a:r>
              <a:rPr lang="en-US" dirty="0"/>
              <a:t> – IST </a:t>
            </a:r>
            <a:r>
              <a:rPr lang="en-US" dirty="0" err="1"/>
              <a:t>Zustand</a:t>
            </a:r>
            <a:r>
              <a:rPr lang="en-US" dirty="0"/>
              <a:t> – SOLL </a:t>
            </a:r>
            <a:r>
              <a:rPr lang="en-US" dirty="0" err="1"/>
              <a:t>Zustand</a:t>
            </a:r>
            <a:r>
              <a:rPr lang="en-US" dirty="0"/>
              <a:t> - </a:t>
            </a:r>
            <a:r>
              <a:rPr lang="en-US" dirty="0" err="1"/>
              <a:t>Projektumfeld</a:t>
            </a:r>
            <a:endParaRPr lang="en-US" dirty="0"/>
          </a:p>
        </p:txBody>
      </p:sp>
      <p:sp>
        <p:nvSpPr>
          <p:cNvPr id="27" name="Rechteck 26"/>
          <p:cNvSpPr/>
          <p:nvPr/>
        </p:nvSpPr>
        <p:spPr>
          <a:xfrm>
            <a:off x="2999994" y="2232227"/>
            <a:ext cx="5509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err="1"/>
              <a:t>Zeitplanung</a:t>
            </a:r>
            <a:r>
              <a:rPr lang="en-US" dirty="0"/>
              <a:t> – </a:t>
            </a:r>
            <a:r>
              <a:rPr lang="en-US" dirty="0" err="1"/>
              <a:t>Risikoanalyse</a:t>
            </a:r>
            <a:r>
              <a:rPr lang="en-US" dirty="0"/>
              <a:t> - </a:t>
            </a:r>
            <a:r>
              <a:rPr lang="en-US" dirty="0" err="1"/>
              <a:t>Produkt</a:t>
            </a:r>
            <a:r>
              <a:rPr lang="en-US" dirty="0"/>
              <a:t> &amp; </a:t>
            </a:r>
            <a:r>
              <a:rPr lang="en-US" dirty="0" err="1"/>
              <a:t>Nutzwertanalyse</a:t>
            </a:r>
            <a:endParaRPr lang="en-US" dirty="0"/>
          </a:p>
        </p:txBody>
      </p:sp>
      <p:sp>
        <p:nvSpPr>
          <p:cNvPr id="28" name="Rechteck 27"/>
          <p:cNvSpPr/>
          <p:nvPr/>
        </p:nvSpPr>
        <p:spPr>
          <a:xfrm>
            <a:off x="3017909" y="3451446"/>
            <a:ext cx="6317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Produktvorstellung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Betriebssystem</a:t>
            </a:r>
            <a:r>
              <a:rPr lang="en-US" dirty="0" smtClean="0"/>
              <a:t> - Installation - </a:t>
            </a:r>
            <a:r>
              <a:rPr lang="en-US" dirty="0" err="1"/>
              <a:t>Konfiguration</a:t>
            </a:r>
            <a:r>
              <a:rPr lang="en-US" dirty="0"/>
              <a:t> </a:t>
            </a:r>
          </a:p>
        </p:txBody>
      </p:sp>
      <p:sp>
        <p:nvSpPr>
          <p:cNvPr id="29" name="Rechteck 28"/>
          <p:cNvSpPr/>
          <p:nvPr/>
        </p:nvSpPr>
        <p:spPr>
          <a:xfrm>
            <a:off x="2468634" y="4692831"/>
            <a:ext cx="5651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err="1"/>
              <a:t>Wirtschaftlichkeitsbetrachtung</a:t>
            </a:r>
            <a:r>
              <a:rPr lang="en-US" dirty="0"/>
              <a:t> – </a:t>
            </a:r>
            <a:r>
              <a:rPr lang="en-US" dirty="0" err="1"/>
              <a:t>Qualitätssicherung</a:t>
            </a:r>
            <a:r>
              <a:rPr lang="en-US" dirty="0"/>
              <a:t> - </a:t>
            </a:r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Projektkosten (1)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106315"/>
              </p:ext>
            </p:extLst>
          </p:nvPr>
        </p:nvGraphicFramePr>
        <p:xfrm>
          <a:off x="3162138" y="2697563"/>
          <a:ext cx="6738320" cy="2481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167">
                  <a:extLst>
                    <a:ext uri="{9D8B030D-6E8A-4147-A177-3AD203B41FA5}">
                      <a16:colId xmlns:a16="http://schemas.microsoft.com/office/drawing/2014/main" val="3222950880"/>
                    </a:ext>
                  </a:extLst>
                </a:gridCol>
                <a:gridCol w="1607993">
                  <a:extLst>
                    <a:ext uri="{9D8B030D-6E8A-4147-A177-3AD203B41FA5}">
                      <a16:colId xmlns:a16="http://schemas.microsoft.com/office/drawing/2014/main" val="4138516600"/>
                    </a:ext>
                  </a:extLst>
                </a:gridCol>
                <a:gridCol w="1684580">
                  <a:extLst>
                    <a:ext uri="{9D8B030D-6E8A-4147-A177-3AD203B41FA5}">
                      <a16:colId xmlns:a16="http://schemas.microsoft.com/office/drawing/2014/main" val="3253719865"/>
                    </a:ext>
                  </a:extLst>
                </a:gridCol>
                <a:gridCol w="1684580">
                  <a:extLst>
                    <a:ext uri="{9D8B030D-6E8A-4147-A177-3AD203B41FA5}">
                      <a16:colId xmlns:a16="http://schemas.microsoft.com/office/drawing/2014/main" val="1279532686"/>
                    </a:ext>
                  </a:extLst>
                </a:gridCol>
              </a:tblGrid>
              <a:tr h="522338">
                <a:tc>
                  <a:txBody>
                    <a:bodyPr/>
                    <a:lstStyle/>
                    <a:p>
                      <a:r>
                        <a:rPr lang="de-DE" dirty="0" smtClean="0"/>
                        <a:t>Position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Anzahl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539231"/>
                  </a:ext>
                </a:extLst>
              </a:tr>
              <a:tr h="522338">
                <a:tc>
                  <a:txBody>
                    <a:bodyPr/>
                    <a:lstStyle/>
                    <a:p>
                      <a:r>
                        <a:rPr lang="de-DE" dirty="0" smtClean="0"/>
                        <a:t>Azubi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144h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18,75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556125"/>
                  </a:ext>
                </a:extLst>
              </a:tr>
              <a:tr h="914091">
                <a:tc>
                  <a:txBody>
                    <a:bodyPr/>
                    <a:lstStyle/>
                    <a:p>
                      <a:r>
                        <a:rPr lang="de-DE" dirty="0" smtClean="0"/>
                        <a:t>Externer Berater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0,5h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80€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15070"/>
                  </a:ext>
                </a:extLst>
              </a:tr>
              <a:tr h="522338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Projektleiter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1,5h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76,5€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24350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10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2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sp>
        <p:nvSpPr>
          <p:cNvPr id="7" name="Freeform 28"/>
          <p:cNvSpPr/>
          <p:nvPr/>
        </p:nvSpPr>
        <p:spPr>
          <a:xfrm>
            <a:off x="1383859" y="1756264"/>
            <a:ext cx="752052" cy="430906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" name="Freeform 33"/>
          <p:cNvSpPr/>
          <p:nvPr/>
        </p:nvSpPr>
        <p:spPr>
          <a:xfrm>
            <a:off x="2163324" y="2502983"/>
            <a:ext cx="531136" cy="601322"/>
          </a:xfrm>
          <a:custGeom>
            <a:avLst/>
            <a:gdLst>
              <a:gd name="connsiteX0" fmla="*/ 135550 w 391928"/>
              <a:gd name="connsiteY0" fmla="*/ 0 h 709696"/>
              <a:gd name="connsiteX1" fmla="*/ 213310 w 391928"/>
              <a:gd name="connsiteY1" fmla="*/ 172002 h 709696"/>
              <a:gd name="connsiteX2" fmla="*/ 375545 w 391928"/>
              <a:gd name="connsiteY2" fmla="*/ 615260 h 709696"/>
              <a:gd name="connsiteX3" fmla="*/ 391928 w 391928"/>
              <a:gd name="connsiteY3" fmla="*/ 672955 h 709696"/>
              <a:gd name="connsiteX4" fmla="*/ 335492 w 391928"/>
              <a:gd name="connsiteY4" fmla="*/ 678644 h 709696"/>
              <a:gd name="connsiteX5" fmla="*/ 235461 w 391928"/>
              <a:gd name="connsiteY5" fmla="*/ 709696 h 709696"/>
              <a:gd name="connsiteX6" fmla="*/ 222202 w 391928"/>
              <a:gd name="connsiteY6" fmla="*/ 663006 h 709696"/>
              <a:gd name="connsiteX7" fmla="*/ 65367 w 391928"/>
              <a:gd name="connsiteY7" fmla="*/ 234500 h 709696"/>
              <a:gd name="connsiteX8" fmla="*/ 0 w 391928"/>
              <a:gd name="connsiteY8" fmla="*/ 89913 h 709696"/>
              <a:gd name="connsiteX9" fmla="*/ 77670 w 391928"/>
              <a:gd name="connsiteY9" fmla="*/ 47755 h 70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8" h="709696">
                <a:moveTo>
                  <a:pt x="135550" y="0"/>
                </a:moveTo>
                <a:lnTo>
                  <a:pt x="213310" y="172002"/>
                </a:lnTo>
                <a:cubicBezTo>
                  <a:pt x="274344" y="316302"/>
                  <a:pt x="328557" y="464190"/>
                  <a:pt x="375545" y="615260"/>
                </a:cubicBezTo>
                <a:lnTo>
                  <a:pt x="391928" y="672955"/>
                </a:lnTo>
                <a:lnTo>
                  <a:pt x="335492" y="678644"/>
                </a:lnTo>
                <a:lnTo>
                  <a:pt x="235461" y="709696"/>
                </a:lnTo>
                <a:lnTo>
                  <a:pt x="222202" y="663006"/>
                </a:lnTo>
                <a:cubicBezTo>
                  <a:pt x="176778" y="516963"/>
                  <a:pt x="124370" y="373998"/>
                  <a:pt x="65367" y="234500"/>
                </a:cubicBezTo>
                <a:lnTo>
                  <a:pt x="0" y="89913"/>
                </a:lnTo>
                <a:lnTo>
                  <a:pt x="77670" y="47755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9" name="Freeform 38"/>
          <p:cNvSpPr/>
          <p:nvPr/>
        </p:nvSpPr>
        <p:spPr>
          <a:xfrm>
            <a:off x="2504717" y="3680272"/>
            <a:ext cx="231442" cy="443753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0" name="Freeform 43"/>
          <p:cNvSpPr/>
          <p:nvPr/>
        </p:nvSpPr>
        <p:spPr>
          <a:xfrm>
            <a:off x="2036858" y="4619781"/>
            <a:ext cx="552930" cy="672409"/>
          </a:xfrm>
          <a:custGeom>
            <a:avLst/>
            <a:gdLst>
              <a:gd name="connsiteX0" fmla="*/ 235454 w 391921"/>
              <a:gd name="connsiteY0" fmla="*/ 0 h 709210"/>
              <a:gd name="connsiteX1" fmla="*/ 335485 w 391921"/>
              <a:gd name="connsiteY1" fmla="*/ 31051 h 709210"/>
              <a:gd name="connsiteX2" fmla="*/ 391921 w 391921"/>
              <a:gd name="connsiteY2" fmla="*/ 36740 h 709210"/>
              <a:gd name="connsiteX3" fmla="*/ 375538 w 391921"/>
              <a:gd name="connsiteY3" fmla="*/ 94436 h 709210"/>
              <a:gd name="connsiteX4" fmla="*/ 166256 w 391921"/>
              <a:gd name="connsiteY4" fmla="*/ 645240 h 709210"/>
              <a:gd name="connsiteX5" fmla="*/ 134954 w 391921"/>
              <a:gd name="connsiteY5" fmla="*/ 709210 h 709210"/>
              <a:gd name="connsiteX6" fmla="*/ 77663 w 391921"/>
              <a:gd name="connsiteY6" fmla="*/ 661940 h 709210"/>
              <a:gd name="connsiteX7" fmla="*/ 0 w 391921"/>
              <a:gd name="connsiteY7" fmla="*/ 619786 h 709210"/>
              <a:gd name="connsiteX8" fmla="*/ 19878 w 391921"/>
              <a:gd name="connsiteY8" fmla="*/ 579163 h 709210"/>
              <a:gd name="connsiteX9" fmla="*/ 222195 w 391921"/>
              <a:gd name="connsiteY9" fmla="*/ 46690 h 7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1" h="709210">
                <a:moveTo>
                  <a:pt x="235454" y="0"/>
                </a:moveTo>
                <a:lnTo>
                  <a:pt x="335485" y="31051"/>
                </a:lnTo>
                <a:lnTo>
                  <a:pt x="391921" y="36740"/>
                </a:lnTo>
                <a:lnTo>
                  <a:pt x="375538" y="94436"/>
                </a:lnTo>
                <a:cubicBezTo>
                  <a:pt x="316803" y="283275"/>
                  <a:pt x="246779" y="467139"/>
                  <a:pt x="166256" y="645240"/>
                </a:cubicBezTo>
                <a:lnTo>
                  <a:pt x="134954" y="709210"/>
                </a:lnTo>
                <a:lnTo>
                  <a:pt x="77663" y="661940"/>
                </a:lnTo>
                <a:lnTo>
                  <a:pt x="0" y="619786"/>
                </a:lnTo>
                <a:lnTo>
                  <a:pt x="19878" y="579163"/>
                </a:lnTo>
                <a:cubicBezTo>
                  <a:pt x="97722" y="406989"/>
                  <a:pt x="165415" y="229244"/>
                  <a:pt x="222195" y="46690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1" name="Freeform 46"/>
          <p:cNvSpPr/>
          <p:nvPr/>
        </p:nvSpPr>
        <p:spPr>
          <a:xfrm>
            <a:off x="1134945" y="5697528"/>
            <a:ext cx="795522" cy="602510"/>
          </a:xfrm>
          <a:custGeom>
            <a:avLst/>
            <a:gdLst>
              <a:gd name="connsiteX0" fmla="*/ 498399 w 638189"/>
              <a:gd name="connsiteY0" fmla="*/ 0 h 534751"/>
              <a:gd name="connsiteX1" fmla="*/ 532378 w 638189"/>
              <a:gd name="connsiteY1" fmla="*/ 28034 h 534751"/>
              <a:gd name="connsiteX2" fmla="*/ 627567 w 638189"/>
              <a:gd name="connsiteY2" fmla="*/ 79701 h 534751"/>
              <a:gd name="connsiteX3" fmla="*/ 638189 w 638189"/>
              <a:gd name="connsiteY3" fmla="*/ 82999 h 534751"/>
              <a:gd name="connsiteX4" fmla="*/ 459142 w 638189"/>
              <a:gd name="connsiteY4" fmla="*/ 297338 h 534751"/>
              <a:gd name="connsiteX5" fmla="*/ 260713 w 638189"/>
              <a:gd name="connsiteY5" fmla="*/ 507963 h 534751"/>
              <a:gd name="connsiteX6" fmla="*/ 232616 w 638189"/>
              <a:gd name="connsiteY6" fmla="*/ 534751 h 534751"/>
              <a:gd name="connsiteX7" fmla="*/ 0 w 638189"/>
              <a:gd name="connsiteY7" fmla="*/ 534751 h 534751"/>
              <a:gd name="connsiteX8" fmla="*/ 147179 w 638189"/>
              <a:gd name="connsiteY8" fmla="*/ 394429 h 534751"/>
              <a:gd name="connsiteX9" fmla="*/ 339004 w 638189"/>
              <a:gd name="connsiteY9" fmla="*/ 190813 h 53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189" h="534751">
                <a:moveTo>
                  <a:pt x="498399" y="0"/>
                </a:moveTo>
                <a:lnTo>
                  <a:pt x="532378" y="28034"/>
                </a:lnTo>
                <a:cubicBezTo>
                  <a:pt x="562190" y="48175"/>
                  <a:pt x="594045" y="65523"/>
                  <a:pt x="627567" y="79701"/>
                </a:cubicBezTo>
                <a:lnTo>
                  <a:pt x="638189" y="82999"/>
                </a:lnTo>
                <a:lnTo>
                  <a:pt x="459142" y="297338"/>
                </a:lnTo>
                <a:cubicBezTo>
                  <a:pt x="395098" y="369513"/>
                  <a:pt x="328922" y="439755"/>
                  <a:pt x="260713" y="507963"/>
                </a:cubicBezTo>
                <a:lnTo>
                  <a:pt x="232616" y="534751"/>
                </a:lnTo>
                <a:lnTo>
                  <a:pt x="0" y="534751"/>
                </a:lnTo>
                <a:lnTo>
                  <a:pt x="147179" y="394429"/>
                </a:lnTo>
                <a:cubicBezTo>
                  <a:pt x="213118" y="328491"/>
                  <a:pt x="277091" y="260587"/>
                  <a:pt x="339004" y="190813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2" name="Oval 5"/>
          <p:cNvSpPr/>
          <p:nvPr/>
        </p:nvSpPr>
        <p:spPr>
          <a:xfrm>
            <a:off x="1738153" y="1906574"/>
            <a:ext cx="896351" cy="81249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8"/>
          <p:cNvSpPr/>
          <p:nvPr/>
        </p:nvSpPr>
        <p:spPr>
          <a:xfrm>
            <a:off x="2218267" y="2963154"/>
            <a:ext cx="896351" cy="81249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9"/>
          <p:cNvSpPr/>
          <p:nvPr/>
        </p:nvSpPr>
        <p:spPr>
          <a:xfrm>
            <a:off x="2085143" y="4052999"/>
            <a:ext cx="896351" cy="81249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0"/>
          <p:cNvSpPr/>
          <p:nvPr/>
        </p:nvSpPr>
        <p:spPr>
          <a:xfrm>
            <a:off x="1547429" y="5118491"/>
            <a:ext cx="896351" cy="81249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59"/>
          <p:cNvSpPr/>
          <p:nvPr/>
        </p:nvSpPr>
        <p:spPr>
          <a:xfrm>
            <a:off x="1855505" y="1992740"/>
            <a:ext cx="671674" cy="608838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60"/>
          <p:cNvSpPr/>
          <p:nvPr/>
        </p:nvSpPr>
        <p:spPr>
          <a:xfrm>
            <a:off x="2330605" y="3055766"/>
            <a:ext cx="671674" cy="608838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61"/>
          <p:cNvSpPr/>
          <p:nvPr/>
        </p:nvSpPr>
        <p:spPr>
          <a:xfrm>
            <a:off x="2207874" y="4162080"/>
            <a:ext cx="671674" cy="608838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62"/>
          <p:cNvSpPr/>
          <p:nvPr/>
        </p:nvSpPr>
        <p:spPr>
          <a:xfrm>
            <a:off x="1659769" y="5214725"/>
            <a:ext cx="671674" cy="608838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hape 2554"/>
          <p:cNvSpPr/>
          <p:nvPr/>
        </p:nvSpPr>
        <p:spPr>
          <a:xfrm>
            <a:off x="1746656" y="5271645"/>
            <a:ext cx="497899" cy="489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1" name="Shape 2587"/>
          <p:cNvSpPr/>
          <p:nvPr/>
        </p:nvSpPr>
        <p:spPr>
          <a:xfrm>
            <a:off x="1997706" y="2127234"/>
            <a:ext cx="373810" cy="338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2" name="Shape 2545"/>
          <p:cNvSpPr/>
          <p:nvPr/>
        </p:nvSpPr>
        <p:spPr>
          <a:xfrm>
            <a:off x="2428892" y="3139870"/>
            <a:ext cx="456065" cy="413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3" name="Shape 2604"/>
          <p:cNvSpPr/>
          <p:nvPr/>
        </p:nvSpPr>
        <p:spPr>
          <a:xfrm>
            <a:off x="2330476" y="4316171"/>
            <a:ext cx="405683" cy="30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4" name="Textfeld 23"/>
          <p:cNvSpPr txBox="1"/>
          <p:nvPr/>
        </p:nvSpPr>
        <p:spPr>
          <a:xfrm>
            <a:off x="2644531" y="1924672"/>
            <a:ext cx="1921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PROJEKTDEFINITION</a:t>
            </a:r>
            <a:endParaRPr lang="de-DE" sz="1600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3109064" y="3030848"/>
            <a:ext cx="178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PROJEKTPLANUNG</a:t>
            </a:r>
            <a:endParaRPr lang="de-DE" sz="1600" b="1" dirty="0"/>
          </a:p>
        </p:txBody>
      </p:sp>
      <p:sp>
        <p:nvSpPr>
          <p:cNvPr id="26" name="Textfeld 25"/>
          <p:cNvSpPr txBox="1"/>
          <p:nvPr/>
        </p:nvSpPr>
        <p:spPr>
          <a:xfrm>
            <a:off x="2981494" y="4129575"/>
            <a:ext cx="2417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PROJEKTDURCHFÜHRUNG</a:t>
            </a:r>
            <a:endParaRPr lang="de-DE" sz="16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2443780" y="5221183"/>
            <a:ext cx="1897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PROJEKTABSCHLUSS</a:t>
            </a:r>
            <a:endParaRPr lang="de-DE" sz="1600" b="1" dirty="0"/>
          </a:p>
        </p:txBody>
      </p:sp>
      <p:sp>
        <p:nvSpPr>
          <p:cNvPr id="28" name="Rechteck 27"/>
          <p:cNvSpPr/>
          <p:nvPr/>
        </p:nvSpPr>
        <p:spPr>
          <a:xfrm>
            <a:off x="2644531" y="2156186"/>
            <a:ext cx="45468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400" dirty="0" err="1"/>
              <a:t>Projektauftrag</a:t>
            </a:r>
            <a:r>
              <a:rPr lang="en-US" sz="1400" dirty="0"/>
              <a:t> – IST </a:t>
            </a:r>
            <a:r>
              <a:rPr lang="en-US" sz="1400" dirty="0" err="1"/>
              <a:t>Zustand</a:t>
            </a:r>
            <a:r>
              <a:rPr lang="en-US" sz="1400" dirty="0"/>
              <a:t> – SOLL </a:t>
            </a:r>
            <a:r>
              <a:rPr lang="en-US" sz="1400" dirty="0" err="1"/>
              <a:t>Zustand</a:t>
            </a:r>
            <a:r>
              <a:rPr lang="en-US" sz="1400" dirty="0"/>
              <a:t> - </a:t>
            </a:r>
            <a:r>
              <a:rPr lang="en-US" sz="1400" dirty="0" err="1"/>
              <a:t>Projektumfeld</a:t>
            </a:r>
            <a:endParaRPr lang="en-US" sz="1400" dirty="0"/>
          </a:p>
        </p:txBody>
      </p:sp>
      <p:sp>
        <p:nvSpPr>
          <p:cNvPr id="29" name="Rechteck 28"/>
          <p:cNvSpPr/>
          <p:nvPr/>
        </p:nvSpPr>
        <p:spPr>
          <a:xfrm>
            <a:off x="3109064" y="3261370"/>
            <a:ext cx="4332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400" dirty="0" err="1"/>
              <a:t>Zeitplanung</a:t>
            </a:r>
            <a:r>
              <a:rPr lang="en-US" sz="1400" dirty="0"/>
              <a:t> – </a:t>
            </a:r>
            <a:r>
              <a:rPr lang="en-US" sz="1400" dirty="0" err="1"/>
              <a:t>Risikoanalyse</a:t>
            </a:r>
            <a:r>
              <a:rPr lang="en-US" sz="1400" dirty="0"/>
              <a:t> - </a:t>
            </a:r>
            <a:r>
              <a:rPr lang="en-US" sz="1400" dirty="0" err="1"/>
              <a:t>Produkt</a:t>
            </a:r>
            <a:r>
              <a:rPr lang="en-US" sz="1400" dirty="0"/>
              <a:t> &amp; </a:t>
            </a:r>
            <a:r>
              <a:rPr lang="en-US" sz="1400" dirty="0" err="1"/>
              <a:t>Nutzwertanalyse</a:t>
            </a:r>
            <a:endParaRPr lang="en-US" sz="1400" dirty="0"/>
          </a:p>
        </p:txBody>
      </p:sp>
      <p:sp>
        <p:nvSpPr>
          <p:cNvPr id="30" name="Rechteck 29"/>
          <p:cNvSpPr/>
          <p:nvPr/>
        </p:nvSpPr>
        <p:spPr>
          <a:xfrm>
            <a:off x="2981494" y="4366554"/>
            <a:ext cx="63172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Produktvorstellung</a:t>
            </a:r>
            <a:r>
              <a:rPr lang="en-US" sz="1400" dirty="0"/>
              <a:t> </a:t>
            </a:r>
            <a:r>
              <a:rPr lang="en-US" sz="1400" dirty="0" smtClean="0"/>
              <a:t>- </a:t>
            </a:r>
            <a:r>
              <a:rPr lang="en-US" sz="1400" dirty="0" err="1" smtClean="0"/>
              <a:t>Betriebssystem</a:t>
            </a:r>
            <a:r>
              <a:rPr lang="en-US" sz="1400" dirty="0" smtClean="0"/>
              <a:t> - Installation - </a:t>
            </a:r>
            <a:r>
              <a:rPr lang="en-US" sz="1400" dirty="0" err="1"/>
              <a:t>Konfiguration</a:t>
            </a:r>
            <a:r>
              <a:rPr lang="en-US" sz="1400" dirty="0"/>
              <a:t> </a:t>
            </a:r>
          </a:p>
        </p:txBody>
      </p:sp>
      <p:sp>
        <p:nvSpPr>
          <p:cNvPr id="31" name="Rechteck 30"/>
          <p:cNvSpPr/>
          <p:nvPr/>
        </p:nvSpPr>
        <p:spPr>
          <a:xfrm>
            <a:off x="2443780" y="5442114"/>
            <a:ext cx="44461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400" dirty="0" err="1"/>
              <a:t>Wirtschaftlichkeitsbetrachtung</a:t>
            </a:r>
            <a:r>
              <a:rPr lang="en-US" sz="1400" dirty="0"/>
              <a:t> – </a:t>
            </a:r>
            <a:r>
              <a:rPr lang="en-US" sz="1400" dirty="0" err="1"/>
              <a:t>Qualitätssicherung</a:t>
            </a:r>
            <a:r>
              <a:rPr lang="en-US" sz="1400" dirty="0"/>
              <a:t> - </a:t>
            </a:r>
            <a:r>
              <a:rPr lang="en-US" sz="1400" dirty="0" err="1"/>
              <a:t>Fazit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101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540139166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Vorgehensmodell</a:t>
            </a:r>
            <a:endParaRPr lang="de-DE" dirty="0"/>
          </a:p>
        </p:txBody>
      </p:sp>
      <p:sp>
        <p:nvSpPr>
          <p:cNvPr id="66" name="Inhaltsplatzhalter 6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Erweitertes Wasserfallmodell</a:t>
            </a:r>
          </a:p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In 4 Phasen gegliedert</a:t>
            </a:r>
          </a:p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Erhöhte Flexibilität durch Rücksprünge</a:t>
            </a:r>
          </a:p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Meilensteine als Zwischenziele</a:t>
            </a:r>
          </a:p>
          <a:p>
            <a:endParaRPr lang="de-DE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15961"/>
            <a:ext cx="1312025" cy="365125"/>
          </a:xfrm>
        </p:spPr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3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sp>
        <p:nvSpPr>
          <p:cNvPr id="5" name="Abgerundetes Rechteck 4"/>
          <p:cNvSpPr/>
          <p:nvPr/>
        </p:nvSpPr>
        <p:spPr>
          <a:xfrm>
            <a:off x="8044470" y="2946280"/>
            <a:ext cx="1814284" cy="814416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Planung</a:t>
            </a:r>
            <a:endParaRPr lang="de-DE" sz="2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7024270" y="2023963"/>
            <a:ext cx="1814284" cy="814416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Definition</a:t>
            </a:r>
            <a:endParaRPr lang="de-DE" sz="2000" dirty="0"/>
          </a:p>
        </p:txBody>
      </p:sp>
      <p:sp>
        <p:nvSpPr>
          <p:cNvPr id="7" name="Abgerundetes Rechteck 6"/>
          <p:cNvSpPr/>
          <p:nvPr/>
        </p:nvSpPr>
        <p:spPr>
          <a:xfrm>
            <a:off x="9031907" y="3857109"/>
            <a:ext cx="1814284" cy="814416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Durchführung</a:t>
            </a:r>
            <a:endParaRPr lang="de-DE" sz="2000" dirty="0"/>
          </a:p>
        </p:txBody>
      </p:sp>
      <p:sp>
        <p:nvSpPr>
          <p:cNvPr id="8" name="Abgerundetes Rechteck 7"/>
          <p:cNvSpPr/>
          <p:nvPr/>
        </p:nvSpPr>
        <p:spPr>
          <a:xfrm>
            <a:off x="9939049" y="4779426"/>
            <a:ext cx="1814284" cy="814416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Abschluss</a:t>
            </a:r>
            <a:endParaRPr lang="de-DE" sz="2000" dirty="0"/>
          </a:p>
        </p:txBody>
      </p:sp>
      <p:cxnSp>
        <p:nvCxnSpPr>
          <p:cNvPr id="31" name="Gekrümmter Verbinder 30"/>
          <p:cNvCxnSpPr/>
          <p:nvPr/>
        </p:nvCxnSpPr>
        <p:spPr>
          <a:xfrm>
            <a:off x="7385061" y="2841264"/>
            <a:ext cx="645050" cy="515109"/>
          </a:xfrm>
          <a:prstGeom prst="curvedConnector3">
            <a:avLst>
              <a:gd name="adj1" fmla="val -26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r Verbinder 37"/>
          <p:cNvCxnSpPr/>
          <p:nvPr/>
        </p:nvCxnSpPr>
        <p:spPr>
          <a:xfrm>
            <a:off x="8386857" y="3760696"/>
            <a:ext cx="645050" cy="515109"/>
          </a:xfrm>
          <a:prstGeom prst="curvedConnector3">
            <a:avLst>
              <a:gd name="adj1" fmla="val -26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krümmter Verbinder 38"/>
          <p:cNvCxnSpPr/>
          <p:nvPr/>
        </p:nvCxnSpPr>
        <p:spPr>
          <a:xfrm>
            <a:off x="9293999" y="4671525"/>
            <a:ext cx="645050" cy="515109"/>
          </a:xfrm>
          <a:prstGeom prst="curvedConnector3">
            <a:avLst>
              <a:gd name="adj1" fmla="val -26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krümmter Verbinder 52"/>
          <p:cNvCxnSpPr>
            <a:endCxn id="7" idx="3"/>
          </p:cNvCxnSpPr>
          <p:nvPr/>
        </p:nvCxnSpPr>
        <p:spPr>
          <a:xfrm rot="10800000">
            <a:off x="10846191" y="4264317"/>
            <a:ext cx="547714" cy="498876"/>
          </a:xfrm>
          <a:prstGeom prst="curvedConnector3">
            <a:avLst>
              <a:gd name="adj1" fmla="val -68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krümmter Verbinder 54"/>
          <p:cNvCxnSpPr>
            <a:endCxn id="5" idx="3"/>
          </p:cNvCxnSpPr>
          <p:nvPr/>
        </p:nvCxnSpPr>
        <p:spPr>
          <a:xfrm rot="10800000">
            <a:off x="9858754" y="3353489"/>
            <a:ext cx="645050" cy="503621"/>
          </a:xfrm>
          <a:prstGeom prst="curvedConnector3">
            <a:avLst>
              <a:gd name="adj1" fmla="val -45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krümmter Verbinder 56"/>
          <p:cNvCxnSpPr>
            <a:endCxn id="6" idx="3"/>
          </p:cNvCxnSpPr>
          <p:nvPr/>
        </p:nvCxnSpPr>
        <p:spPr>
          <a:xfrm rot="10800000">
            <a:off x="8838554" y="2431172"/>
            <a:ext cx="777970" cy="503621"/>
          </a:xfrm>
          <a:prstGeom prst="curvedConnector3">
            <a:avLst>
              <a:gd name="adj1" fmla="val -13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55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706036796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Zeitplanung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527537"/>
              </p:ext>
            </p:extLst>
          </p:nvPr>
        </p:nvGraphicFramePr>
        <p:xfrm>
          <a:off x="1096963" y="1846264"/>
          <a:ext cx="9322384" cy="4301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1192">
                  <a:extLst>
                    <a:ext uri="{9D8B030D-6E8A-4147-A177-3AD203B41FA5}">
                      <a16:colId xmlns:a16="http://schemas.microsoft.com/office/drawing/2014/main" val="1515595845"/>
                    </a:ext>
                  </a:extLst>
                </a:gridCol>
                <a:gridCol w="4661192">
                  <a:extLst>
                    <a:ext uri="{9D8B030D-6E8A-4147-A177-3AD203B41FA5}">
                      <a16:colId xmlns:a16="http://schemas.microsoft.com/office/drawing/2014/main" val="922963918"/>
                    </a:ext>
                  </a:extLst>
                </a:gridCol>
              </a:tblGrid>
              <a:tr h="391079">
                <a:tc>
                  <a:txBody>
                    <a:bodyPr/>
                    <a:lstStyle/>
                    <a:p>
                      <a:r>
                        <a:rPr lang="de-DE" dirty="0" smtClean="0"/>
                        <a:t>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Dauer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23418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/>
                        <a:t>Definitionsphase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30,5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49200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1.Meilenstein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628708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/>
                        <a:t>Planungsphase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200729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2.Meilenstein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7866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/>
                        <a:t>Durchführungsphase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824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3.Meilenstein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06196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/>
                        <a:t>Abschlussphase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627279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4.Meilenstein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08446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/>
                        <a:t>Puffer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7,5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89194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020825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4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4618" y="1709870"/>
            <a:ext cx="9539932" cy="3649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Nach unten gekrümmter Pfeil 10"/>
          <p:cNvSpPr/>
          <p:nvPr/>
        </p:nvSpPr>
        <p:spPr>
          <a:xfrm rot="18401080">
            <a:off x="213010" y="1548528"/>
            <a:ext cx="2298613" cy="991231"/>
          </a:xfrm>
          <a:prstGeom prst="curvedDownArrow">
            <a:avLst>
              <a:gd name="adj1" fmla="val 17186"/>
              <a:gd name="adj2" fmla="val 50000"/>
              <a:gd name="adj3" fmla="val 58855"/>
            </a:avLst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437642910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Risikoanalyse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983161"/>
              </p:ext>
            </p:extLst>
          </p:nvPr>
        </p:nvGraphicFramePr>
        <p:xfrm>
          <a:off x="252665" y="1916265"/>
          <a:ext cx="9005176" cy="4367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234">
                  <a:extLst>
                    <a:ext uri="{9D8B030D-6E8A-4147-A177-3AD203B41FA5}">
                      <a16:colId xmlns:a16="http://schemas.microsoft.com/office/drawing/2014/main" val="4180164206"/>
                    </a:ext>
                  </a:extLst>
                </a:gridCol>
                <a:gridCol w="1866610">
                  <a:extLst>
                    <a:ext uri="{9D8B030D-6E8A-4147-A177-3AD203B41FA5}">
                      <a16:colId xmlns:a16="http://schemas.microsoft.com/office/drawing/2014/main" val="2169837705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3632159320"/>
                    </a:ext>
                  </a:extLst>
                </a:gridCol>
                <a:gridCol w="856211">
                  <a:extLst>
                    <a:ext uri="{9D8B030D-6E8A-4147-A177-3AD203B41FA5}">
                      <a16:colId xmlns:a16="http://schemas.microsoft.com/office/drawing/2014/main" val="2026327225"/>
                    </a:ext>
                  </a:extLst>
                </a:gridCol>
                <a:gridCol w="2250212">
                  <a:extLst>
                    <a:ext uri="{9D8B030D-6E8A-4147-A177-3AD203B41FA5}">
                      <a16:colId xmlns:a16="http://schemas.microsoft.com/office/drawing/2014/main" val="1457193318"/>
                    </a:ext>
                  </a:extLst>
                </a:gridCol>
              </a:tblGrid>
              <a:tr h="75900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Risiko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Auftrittswahrschein-</a:t>
                      </a:r>
                      <a:r>
                        <a:rPr lang="de-DE" sz="1400" dirty="0" err="1" smtClean="0"/>
                        <a:t>lichkeit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Gefährdungs-grad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Summe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Auswirkung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51808"/>
                  </a:ext>
                </a:extLst>
              </a:tr>
              <a:tr h="53130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Projektmitglied</a:t>
                      </a:r>
                      <a:r>
                        <a:rPr lang="de-DE" sz="1400" baseline="0" dirty="0" smtClean="0"/>
                        <a:t> nicht anwesend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6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Verzögerung der Projektfertigstellung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35394"/>
                  </a:ext>
                </a:extLst>
              </a:tr>
              <a:tr h="1281729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Kunde kommt nicht zum Gespräch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9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94512"/>
                  </a:ext>
                </a:extLst>
              </a:tr>
              <a:tr h="303602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Stromausfall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Geringer Arbeitsverlust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39685"/>
                  </a:ext>
                </a:extLst>
              </a:tr>
              <a:tr h="303602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Hardwareausfall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30956"/>
                  </a:ext>
                </a:extLst>
              </a:tr>
              <a:tr h="75900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Änderung der Wünsche des Kunden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16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459152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5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437642910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Risikoanalyse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974232"/>
              </p:ext>
            </p:extLst>
          </p:nvPr>
        </p:nvGraphicFramePr>
        <p:xfrm>
          <a:off x="252665" y="1916265"/>
          <a:ext cx="11802900" cy="4367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234">
                  <a:extLst>
                    <a:ext uri="{9D8B030D-6E8A-4147-A177-3AD203B41FA5}">
                      <a16:colId xmlns:a16="http://schemas.microsoft.com/office/drawing/2014/main" val="4180164206"/>
                    </a:ext>
                  </a:extLst>
                </a:gridCol>
                <a:gridCol w="1866610">
                  <a:extLst>
                    <a:ext uri="{9D8B030D-6E8A-4147-A177-3AD203B41FA5}">
                      <a16:colId xmlns:a16="http://schemas.microsoft.com/office/drawing/2014/main" val="2169837705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3632159320"/>
                    </a:ext>
                  </a:extLst>
                </a:gridCol>
                <a:gridCol w="856211">
                  <a:extLst>
                    <a:ext uri="{9D8B030D-6E8A-4147-A177-3AD203B41FA5}">
                      <a16:colId xmlns:a16="http://schemas.microsoft.com/office/drawing/2014/main" val="2026327225"/>
                    </a:ext>
                  </a:extLst>
                </a:gridCol>
                <a:gridCol w="2250212">
                  <a:extLst>
                    <a:ext uri="{9D8B030D-6E8A-4147-A177-3AD203B41FA5}">
                      <a16:colId xmlns:a16="http://schemas.microsoft.com/office/drawing/2014/main" val="1457193318"/>
                    </a:ext>
                  </a:extLst>
                </a:gridCol>
                <a:gridCol w="2797724">
                  <a:extLst>
                    <a:ext uri="{9D8B030D-6E8A-4147-A177-3AD203B41FA5}">
                      <a16:colId xmlns:a16="http://schemas.microsoft.com/office/drawing/2014/main" val="3354195069"/>
                    </a:ext>
                  </a:extLst>
                </a:gridCol>
              </a:tblGrid>
              <a:tr h="75900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Risiko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Auftrittswahrschein-</a:t>
                      </a:r>
                      <a:r>
                        <a:rPr lang="de-DE" sz="1400" dirty="0" err="1" smtClean="0"/>
                        <a:t>lichkeit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Gefährdungs-grad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Summe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Auswirkung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Lösung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51808"/>
                  </a:ext>
                </a:extLst>
              </a:tr>
              <a:tr h="53130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Projektmitglied</a:t>
                      </a:r>
                      <a:r>
                        <a:rPr lang="de-DE" sz="1400" baseline="0" dirty="0" smtClean="0"/>
                        <a:t> nicht anwesend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6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Verzögerung der Projektfertigstellung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Stellvertreter bestimmen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35394"/>
                  </a:ext>
                </a:extLst>
              </a:tr>
              <a:tr h="1281729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Kunde kommt nicht zum Gespräch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9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Handynummer von Kunden bekommen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94512"/>
                  </a:ext>
                </a:extLst>
              </a:tr>
              <a:tr h="303602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Stromausfall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Geringer Arbeitsverlust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Laptops nutzen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39685"/>
                  </a:ext>
                </a:extLst>
              </a:tr>
              <a:tr h="303602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Hardwareausfall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Hardware redundant</a:t>
                      </a:r>
                      <a:r>
                        <a:rPr lang="de-DE" sz="1400" baseline="0" dirty="0" smtClean="0"/>
                        <a:t> beschaffen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30956"/>
                  </a:ext>
                </a:extLst>
              </a:tr>
              <a:tr h="75900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Änderung der Wünsche des Kunden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16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Pflichtenheft</a:t>
                      </a:r>
                      <a:r>
                        <a:rPr lang="de-DE" sz="1400" baseline="0" dirty="0" smtClean="0"/>
                        <a:t> unterzeichnen lassen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459152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6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8210521" y="1737359"/>
            <a:ext cx="3173931" cy="45310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Lizensiert pro Client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Anzahl der Clients unbegrenzt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Linux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Mittlerer Einarbeitungsaufwand</a:t>
            </a:r>
            <a:endParaRPr lang="de-DE" dirty="0"/>
          </a:p>
        </p:txBody>
      </p:sp>
      <p:sp>
        <p:nvSpPr>
          <p:cNvPr id="26" name="Ellipse 25"/>
          <p:cNvSpPr/>
          <p:nvPr/>
        </p:nvSpPr>
        <p:spPr>
          <a:xfrm>
            <a:off x="8978014" y="1764079"/>
            <a:ext cx="1638944" cy="123925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4601358" y="1737358"/>
            <a:ext cx="3173931" cy="45310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Open Source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Anzahl der Clients unbegrenzt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Linux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Hoher Einarbeitungsaufwand</a:t>
            </a:r>
            <a:endParaRPr lang="de-DE" dirty="0"/>
          </a:p>
        </p:txBody>
      </p:sp>
      <p:sp>
        <p:nvSpPr>
          <p:cNvPr id="19" name="Ellipse 18"/>
          <p:cNvSpPr/>
          <p:nvPr/>
        </p:nvSpPr>
        <p:spPr>
          <a:xfrm>
            <a:off x="5307008" y="1790800"/>
            <a:ext cx="1638944" cy="123925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1097280" y="1737360"/>
            <a:ext cx="3173931" cy="45310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Lizensiert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Anzahl der Clients unbegrenzt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Linux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Geringer Einarbeitungsaufwand</a:t>
            </a:r>
            <a:endParaRPr lang="de-DE" dirty="0"/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711588052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Produktanalyse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7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9251171" y="1973969"/>
            <a:ext cx="1092629" cy="81947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0361" y="2032831"/>
            <a:ext cx="1115923" cy="657536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>
            <a:off x="1774203" y="1764079"/>
            <a:ext cx="1638944" cy="123925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97958" y="2073542"/>
            <a:ext cx="1391433" cy="5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4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1" grpId="0" animBg="1"/>
      <p:bldP spid="19" grpId="0" animBg="1"/>
      <p:bldP spid="20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/>
          <p:cNvSpPr/>
          <p:nvPr/>
        </p:nvSpPr>
        <p:spPr>
          <a:xfrm>
            <a:off x="9963687" y="2255781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051056" y="2260107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597489350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Nutzwertanalyse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771218"/>
              </p:ext>
            </p:extLst>
          </p:nvPr>
        </p:nvGraphicFramePr>
        <p:xfrm>
          <a:off x="120316" y="3145676"/>
          <a:ext cx="1193524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065">
                  <a:extLst>
                    <a:ext uri="{9D8B030D-6E8A-4147-A177-3AD203B41FA5}">
                      <a16:colId xmlns:a16="http://schemas.microsoft.com/office/drawing/2014/main" val="883065858"/>
                    </a:ext>
                  </a:extLst>
                </a:gridCol>
                <a:gridCol w="1299410">
                  <a:extLst>
                    <a:ext uri="{9D8B030D-6E8A-4147-A177-3AD203B41FA5}">
                      <a16:colId xmlns:a16="http://schemas.microsoft.com/office/drawing/2014/main" val="2247836319"/>
                    </a:ext>
                  </a:extLst>
                </a:gridCol>
                <a:gridCol w="1227222">
                  <a:extLst>
                    <a:ext uri="{9D8B030D-6E8A-4147-A177-3AD203B41FA5}">
                      <a16:colId xmlns:a16="http://schemas.microsoft.com/office/drawing/2014/main" val="1250291147"/>
                    </a:ext>
                  </a:extLst>
                </a:gridCol>
                <a:gridCol w="1197104">
                  <a:extLst>
                    <a:ext uri="{9D8B030D-6E8A-4147-A177-3AD203B41FA5}">
                      <a16:colId xmlns:a16="http://schemas.microsoft.com/office/drawing/2014/main" val="3652003718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97880747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1941753034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1449605530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4279286001"/>
                    </a:ext>
                  </a:extLst>
                </a:gridCol>
              </a:tblGrid>
              <a:tr h="38080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Kriterien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Gewichtungsfaktor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Punktewert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Gewichtet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Punktewert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Gewichtet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Punktewert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Gewichet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308565"/>
                  </a:ext>
                </a:extLst>
              </a:tr>
              <a:tr h="2722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Konfigurationsaufwand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5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0,2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5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82967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Kompatibilität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1,8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1,4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1,2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897784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Funktionalität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1,6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1,6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1,6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28099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Kosten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10%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0,6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0,9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0,1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39353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Übertragungsqualität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30%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2,1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2,1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2,4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0995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Summe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100%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35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32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78329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8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4409176" y="2257529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5276" y="2490390"/>
            <a:ext cx="893367" cy="369893"/>
          </a:xfrm>
          <a:prstGeom prst="rect">
            <a:avLst/>
          </a:prstGeom>
        </p:spPr>
      </p:pic>
      <p:pic>
        <p:nvPicPr>
          <p:cNvPr id="13" name="Inhaltsplatzhalter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8468" y="2430106"/>
            <a:ext cx="736001" cy="55200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7655" y="2428358"/>
            <a:ext cx="832366" cy="490457"/>
          </a:xfrm>
          <a:prstGeom prst="rect">
            <a:avLst/>
          </a:prstGeom>
        </p:spPr>
      </p:pic>
      <p:sp>
        <p:nvSpPr>
          <p:cNvPr id="6" name="Abgerundetes Rechteck 5"/>
          <p:cNvSpPr/>
          <p:nvPr/>
        </p:nvSpPr>
        <p:spPr>
          <a:xfrm>
            <a:off x="149469" y="5064369"/>
            <a:ext cx="1987062" cy="3165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36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/>
          <p:cNvSpPr/>
          <p:nvPr/>
        </p:nvSpPr>
        <p:spPr>
          <a:xfrm>
            <a:off x="9963687" y="2255781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051056" y="2260107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597489350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Nutzwertanalyse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618363"/>
              </p:ext>
            </p:extLst>
          </p:nvPr>
        </p:nvGraphicFramePr>
        <p:xfrm>
          <a:off x="120316" y="3145676"/>
          <a:ext cx="11935249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065">
                  <a:extLst>
                    <a:ext uri="{9D8B030D-6E8A-4147-A177-3AD203B41FA5}">
                      <a16:colId xmlns:a16="http://schemas.microsoft.com/office/drawing/2014/main" val="883065858"/>
                    </a:ext>
                  </a:extLst>
                </a:gridCol>
                <a:gridCol w="1299410">
                  <a:extLst>
                    <a:ext uri="{9D8B030D-6E8A-4147-A177-3AD203B41FA5}">
                      <a16:colId xmlns:a16="http://schemas.microsoft.com/office/drawing/2014/main" val="2247836319"/>
                    </a:ext>
                  </a:extLst>
                </a:gridCol>
                <a:gridCol w="1227222">
                  <a:extLst>
                    <a:ext uri="{9D8B030D-6E8A-4147-A177-3AD203B41FA5}">
                      <a16:colId xmlns:a16="http://schemas.microsoft.com/office/drawing/2014/main" val="1250291147"/>
                    </a:ext>
                  </a:extLst>
                </a:gridCol>
                <a:gridCol w="1197104">
                  <a:extLst>
                    <a:ext uri="{9D8B030D-6E8A-4147-A177-3AD203B41FA5}">
                      <a16:colId xmlns:a16="http://schemas.microsoft.com/office/drawing/2014/main" val="3652003718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97880747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1941753034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1449605530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4279286001"/>
                    </a:ext>
                  </a:extLst>
                </a:gridCol>
              </a:tblGrid>
              <a:tr h="38080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Kriterien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Gewichtungsfaktor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Punktewert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Gewichtet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Punktewert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Gewichtet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Punktewert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Gewichet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308565"/>
                  </a:ext>
                </a:extLst>
              </a:tr>
              <a:tr h="2722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Konfigurationsaufwand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5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0,2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5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82967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Kompatibilität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1,8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1,4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1,2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897784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Funktionalität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1,6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1,6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1,6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28099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Kosten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10%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0,6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0,9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0,1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39353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Übertragungsqualität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30%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2,1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2,1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2,4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0995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Summe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100%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35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32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78329"/>
                  </a:ext>
                </a:extLst>
              </a:tr>
              <a:tr h="38080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Summe/100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7,1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6,2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6,3</a:t>
                      </a:r>
                    </a:p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77612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9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4409176" y="2257529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5276" y="2490390"/>
            <a:ext cx="893367" cy="369893"/>
          </a:xfrm>
          <a:prstGeom prst="rect">
            <a:avLst/>
          </a:prstGeom>
        </p:spPr>
      </p:pic>
      <p:pic>
        <p:nvPicPr>
          <p:cNvPr id="13" name="Inhaltsplatzhalter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8468" y="2430106"/>
            <a:ext cx="736001" cy="55200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7655" y="2428358"/>
            <a:ext cx="832366" cy="490457"/>
          </a:xfrm>
          <a:prstGeom prst="rect">
            <a:avLst/>
          </a:prstGeom>
        </p:spPr>
      </p:pic>
      <p:sp>
        <p:nvSpPr>
          <p:cNvPr id="11" name="Nach oben gekrümmter Pfeil 10"/>
          <p:cNvSpPr/>
          <p:nvPr/>
        </p:nvSpPr>
        <p:spPr>
          <a:xfrm rot="12763614">
            <a:off x="5312286" y="5690144"/>
            <a:ext cx="564908" cy="277780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39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501</Words>
  <Application>Microsoft Office PowerPoint</Application>
  <PresentationFormat>Breitbild</PresentationFormat>
  <Paragraphs>330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Gill Sans</vt:lpstr>
      <vt:lpstr>Wingdings</vt:lpstr>
      <vt:lpstr>Rückblick</vt:lpstr>
      <vt:lpstr>PowerPoint-Präsentation</vt:lpstr>
      <vt:lpstr>Übersicht</vt:lpstr>
      <vt:lpstr>Vorgehensmodell</vt:lpstr>
      <vt:lpstr>Zeitplanung</vt:lpstr>
      <vt:lpstr>Risikoanalyse</vt:lpstr>
      <vt:lpstr>Risikoanalyse</vt:lpstr>
      <vt:lpstr>Produktanalyse</vt:lpstr>
      <vt:lpstr>Nutzwertanalyse</vt:lpstr>
      <vt:lpstr>Nutzwertanalyse</vt:lpstr>
      <vt:lpstr>Projektkosten (1)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Dickgreber, Sebastian (S.)</dc:creator>
  <cp:lastModifiedBy>Koch Alica</cp:lastModifiedBy>
  <cp:revision>35</cp:revision>
  <dcterms:created xsi:type="dcterms:W3CDTF">2018-11-29T11:45:41Z</dcterms:created>
  <dcterms:modified xsi:type="dcterms:W3CDTF">2018-11-29T16:53:09Z</dcterms:modified>
</cp:coreProperties>
</file>