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514" y="39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9F08C5-646A-4545-B753-56ADFDA3031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40AFED9-7FB5-422B-ABBD-56F175530E0A}">
      <dgm:prSet/>
      <dgm:spPr/>
      <dgm:t>
        <a:bodyPr/>
        <a:lstStyle/>
        <a:p>
          <a:r>
            <a:rPr lang="en-US"/>
            <a:t>Collected and processed 5 years of sales data.</a:t>
          </a:r>
        </a:p>
      </dgm:t>
    </dgm:pt>
    <dgm:pt modelId="{E49AA408-9C9D-4201-BFC6-2EC358EB02F7}" type="parTrans" cxnId="{DF7AA6FE-CD2B-4529-81E8-C31259419231}">
      <dgm:prSet/>
      <dgm:spPr/>
      <dgm:t>
        <a:bodyPr/>
        <a:lstStyle/>
        <a:p>
          <a:endParaRPr lang="en-US"/>
        </a:p>
      </dgm:t>
    </dgm:pt>
    <dgm:pt modelId="{E171B19B-BF8F-4062-B3D6-F216560F4B84}" type="sibTrans" cxnId="{DF7AA6FE-CD2B-4529-81E8-C31259419231}">
      <dgm:prSet/>
      <dgm:spPr/>
      <dgm:t>
        <a:bodyPr/>
        <a:lstStyle/>
        <a:p>
          <a:endParaRPr lang="en-US"/>
        </a:p>
      </dgm:t>
    </dgm:pt>
    <dgm:pt modelId="{1122DFCE-610D-4FEA-9DB8-1C200BD5E6B8}">
      <dgm:prSet/>
      <dgm:spPr/>
      <dgm:t>
        <a:bodyPr/>
        <a:lstStyle/>
        <a:p>
          <a:r>
            <a:rPr lang="en-US"/>
            <a:t>Conducted Exploratory Data Analysis (EDA) using Python (pandas, matplotlib, seaborn).</a:t>
          </a:r>
        </a:p>
      </dgm:t>
    </dgm:pt>
    <dgm:pt modelId="{D62E9CC3-2E78-4E60-AB0C-D2F40D5B4ECE}" type="parTrans" cxnId="{9C2FBDE9-CD94-443E-B9CF-A1942AC8EE2C}">
      <dgm:prSet/>
      <dgm:spPr/>
      <dgm:t>
        <a:bodyPr/>
        <a:lstStyle/>
        <a:p>
          <a:endParaRPr lang="en-US"/>
        </a:p>
      </dgm:t>
    </dgm:pt>
    <dgm:pt modelId="{95A6566D-B745-492F-B16C-40170B7F0AF3}" type="sibTrans" cxnId="{9C2FBDE9-CD94-443E-B9CF-A1942AC8EE2C}">
      <dgm:prSet/>
      <dgm:spPr/>
      <dgm:t>
        <a:bodyPr/>
        <a:lstStyle/>
        <a:p>
          <a:endParaRPr lang="en-US"/>
        </a:p>
      </dgm:t>
    </dgm:pt>
    <dgm:pt modelId="{00D2F939-2E3D-4D51-9F06-A5CF8558EFBD}">
      <dgm:prSet/>
      <dgm:spPr/>
      <dgm:t>
        <a:bodyPr/>
        <a:lstStyle/>
        <a:p>
          <a:r>
            <a:rPr lang="en-US"/>
            <a:t>Created visualizations to identify trends, regional performance, and channel profitability.</a:t>
          </a:r>
        </a:p>
      </dgm:t>
    </dgm:pt>
    <dgm:pt modelId="{CD42DA4A-5F8E-49BC-AEDE-79F64117E216}" type="parTrans" cxnId="{E013E79A-C3BE-4C56-9E2E-F8B3C0B89D34}">
      <dgm:prSet/>
      <dgm:spPr/>
      <dgm:t>
        <a:bodyPr/>
        <a:lstStyle/>
        <a:p>
          <a:endParaRPr lang="en-US"/>
        </a:p>
      </dgm:t>
    </dgm:pt>
    <dgm:pt modelId="{1450156A-43C5-41F8-84FA-EC917517F2F8}" type="sibTrans" cxnId="{E013E79A-C3BE-4C56-9E2E-F8B3C0B89D34}">
      <dgm:prSet/>
      <dgm:spPr/>
      <dgm:t>
        <a:bodyPr/>
        <a:lstStyle/>
        <a:p>
          <a:endParaRPr lang="en-US"/>
        </a:p>
      </dgm:t>
    </dgm:pt>
    <dgm:pt modelId="{94392EA2-72AF-46F3-B5D2-40DF90AF41FA}">
      <dgm:prSet/>
      <dgm:spPr/>
      <dgm:t>
        <a:bodyPr/>
        <a:lstStyle/>
        <a:p>
          <a:r>
            <a:rPr lang="en-US"/>
            <a:t>Generated KPIs and actionable insights to guide strategy.</a:t>
          </a:r>
        </a:p>
      </dgm:t>
    </dgm:pt>
    <dgm:pt modelId="{38DBAB36-336B-4052-80FB-5108390E142F}" type="parTrans" cxnId="{485F4C5F-9967-44C2-989A-7FAAED8CE4C7}">
      <dgm:prSet/>
      <dgm:spPr/>
      <dgm:t>
        <a:bodyPr/>
        <a:lstStyle/>
        <a:p>
          <a:endParaRPr lang="en-US"/>
        </a:p>
      </dgm:t>
    </dgm:pt>
    <dgm:pt modelId="{CA6AC56E-A762-45CF-B08C-3A6F2E57AF12}" type="sibTrans" cxnId="{485F4C5F-9967-44C2-989A-7FAAED8CE4C7}">
      <dgm:prSet/>
      <dgm:spPr/>
      <dgm:t>
        <a:bodyPr/>
        <a:lstStyle/>
        <a:p>
          <a:endParaRPr lang="en-US"/>
        </a:p>
      </dgm:t>
    </dgm:pt>
    <dgm:pt modelId="{21A26D49-8C0E-4DAF-8CF4-0FDA0DC322B3}" type="pres">
      <dgm:prSet presAssocID="{8D9F08C5-646A-4545-B753-56ADFDA3031F}" presName="outerComposite" presStyleCnt="0">
        <dgm:presLayoutVars>
          <dgm:chMax val="5"/>
          <dgm:dir/>
          <dgm:resizeHandles val="exact"/>
        </dgm:presLayoutVars>
      </dgm:prSet>
      <dgm:spPr/>
    </dgm:pt>
    <dgm:pt modelId="{2ADE3D4E-17E5-4364-9030-F1F86BD3A6E4}" type="pres">
      <dgm:prSet presAssocID="{8D9F08C5-646A-4545-B753-56ADFDA3031F}" presName="dummyMaxCanvas" presStyleCnt="0">
        <dgm:presLayoutVars/>
      </dgm:prSet>
      <dgm:spPr/>
    </dgm:pt>
    <dgm:pt modelId="{AFB7AA25-EE92-4AF4-AA38-770043040922}" type="pres">
      <dgm:prSet presAssocID="{8D9F08C5-646A-4545-B753-56ADFDA3031F}" presName="FourNodes_1" presStyleLbl="node1" presStyleIdx="0" presStyleCnt="4">
        <dgm:presLayoutVars>
          <dgm:bulletEnabled val="1"/>
        </dgm:presLayoutVars>
      </dgm:prSet>
      <dgm:spPr/>
    </dgm:pt>
    <dgm:pt modelId="{420CC749-1B1E-4D14-B6FA-C10180B434DD}" type="pres">
      <dgm:prSet presAssocID="{8D9F08C5-646A-4545-B753-56ADFDA3031F}" presName="FourNodes_2" presStyleLbl="node1" presStyleIdx="1" presStyleCnt="4">
        <dgm:presLayoutVars>
          <dgm:bulletEnabled val="1"/>
        </dgm:presLayoutVars>
      </dgm:prSet>
      <dgm:spPr/>
    </dgm:pt>
    <dgm:pt modelId="{7B91E3A8-72B1-47A1-9866-397888D8637F}" type="pres">
      <dgm:prSet presAssocID="{8D9F08C5-646A-4545-B753-56ADFDA3031F}" presName="FourNodes_3" presStyleLbl="node1" presStyleIdx="2" presStyleCnt="4">
        <dgm:presLayoutVars>
          <dgm:bulletEnabled val="1"/>
        </dgm:presLayoutVars>
      </dgm:prSet>
      <dgm:spPr/>
    </dgm:pt>
    <dgm:pt modelId="{19A98070-0C36-475E-B9E4-0EF200FB3C0D}" type="pres">
      <dgm:prSet presAssocID="{8D9F08C5-646A-4545-B753-56ADFDA3031F}" presName="FourNodes_4" presStyleLbl="node1" presStyleIdx="3" presStyleCnt="4">
        <dgm:presLayoutVars>
          <dgm:bulletEnabled val="1"/>
        </dgm:presLayoutVars>
      </dgm:prSet>
      <dgm:spPr/>
    </dgm:pt>
    <dgm:pt modelId="{9FAC7DE8-D769-47A8-B5D6-24CFF940982C}" type="pres">
      <dgm:prSet presAssocID="{8D9F08C5-646A-4545-B753-56ADFDA3031F}" presName="FourConn_1-2" presStyleLbl="fgAccFollowNode1" presStyleIdx="0" presStyleCnt="3">
        <dgm:presLayoutVars>
          <dgm:bulletEnabled val="1"/>
        </dgm:presLayoutVars>
      </dgm:prSet>
      <dgm:spPr/>
    </dgm:pt>
    <dgm:pt modelId="{A2032F80-96EE-4A66-987A-49C270E2BCA5}" type="pres">
      <dgm:prSet presAssocID="{8D9F08C5-646A-4545-B753-56ADFDA3031F}" presName="FourConn_2-3" presStyleLbl="fgAccFollowNode1" presStyleIdx="1" presStyleCnt="3">
        <dgm:presLayoutVars>
          <dgm:bulletEnabled val="1"/>
        </dgm:presLayoutVars>
      </dgm:prSet>
      <dgm:spPr/>
    </dgm:pt>
    <dgm:pt modelId="{088A063B-34FD-4AE4-B9DB-41691CC15CAB}" type="pres">
      <dgm:prSet presAssocID="{8D9F08C5-646A-4545-B753-56ADFDA3031F}" presName="FourConn_3-4" presStyleLbl="fgAccFollowNode1" presStyleIdx="2" presStyleCnt="3">
        <dgm:presLayoutVars>
          <dgm:bulletEnabled val="1"/>
        </dgm:presLayoutVars>
      </dgm:prSet>
      <dgm:spPr/>
    </dgm:pt>
    <dgm:pt modelId="{2B998DF6-DD21-4827-B308-DB420845845A}" type="pres">
      <dgm:prSet presAssocID="{8D9F08C5-646A-4545-B753-56ADFDA3031F}" presName="FourNodes_1_text" presStyleLbl="node1" presStyleIdx="3" presStyleCnt="4">
        <dgm:presLayoutVars>
          <dgm:bulletEnabled val="1"/>
        </dgm:presLayoutVars>
      </dgm:prSet>
      <dgm:spPr/>
    </dgm:pt>
    <dgm:pt modelId="{453F9C45-0772-4874-BADF-FEFF9E898A9A}" type="pres">
      <dgm:prSet presAssocID="{8D9F08C5-646A-4545-B753-56ADFDA3031F}" presName="FourNodes_2_text" presStyleLbl="node1" presStyleIdx="3" presStyleCnt="4">
        <dgm:presLayoutVars>
          <dgm:bulletEnabled val="1"/>
        </dgm:presLayoutVars>
      </dgm:prSet>
      <dgm:spPr/>
    </dgm:pt>
    <dgm:pt modelId="{3883A190-734C-4948-837F-9BEFDA9E1A9D}" type="pres">
      <dgm:prSet presAssocID="{8D9F08C5-646A-4545-B753-56ADFDA3031F}" presName="FourNodes_3_text" presStyleLbl="node1" presStyleIdx="3" presStyleCnt="4">
        <dgm:presLayoutVars>
          <dgm:bulletEnabled val="1"/>
        </dgm:presLayoutVars>
      </dgm:prSet>
      <dgm:spPr/>
    </dgm:pt>
    <dgm:pt modelId="{96A0744D-0A29-489B-B9FE-B26E07F87581}" type="pres">
      <dgm:prSet presAssocID="{8D9F08C5-646A-4545-B753-56ADFDA3031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7284601-6A7E-4967-B922-86EDD0A9A8B8}" type="presOf" srcId="{00D2F939-2E3D-4D51-9F06-A5CF8558EFBD}" destId="{3883A190-734C-4948-837F-9BEFDA9E1A9D}" srcOrd="1" destOrd="0" presId="urn:microsoft.com/office/officeart/2005/8/layout/vProcess5"/>
    <dgm:cxn modelId="{54B9EC2B-48A3-4E67-91CF-82E77A80F632}" type="presOf" srcId="{1450156A-43C5-41F8-84FA-EC917517F2F8}" destId="{088A063B-34FD-4AE4-B9DB-41691CC15CAB}" srcOrd="0" destOrd="0" presId="urn:microsoft.com/office/officeart/2005/8/layout/vProcess5"/>
    <dgm:cxn modelId="{86AC953B-C296-4ED5-A500-3C6A6152C345}" type="presOf" srcId="{E171B19B-BF8F-4062-B3D6-F216560F4B84}" destId="{9FAC7DE8-D769-47A8-B5D6-24CFF940982C}" srcOrd="0" destOrd="0" presId="urn:microsoft.com/office/officeart/2005/8/layout/vProcess5"/>
    <dgm:cxn modelId="{485F4C5F-9967-44C2-989A-7FAAED8CE4C7}" srcId="{8D9F08C5-646A-4545-B753-56ADFDA3031F}" destId="{94392EA2-72AF-46F3-B5D2-40DF90AF41FA}" srcOrd="3" destOrd="0" parTransId="{38DBAB36-336B-4052-80FB-5108390E142F}" sibTransId="{CA6AC56E-A762-45CF-B08C-3A6F2E57AF12}"/>
    <dgm:cxn modelId="{0C728F62-B795-4DAC-B151-2FB9CE78F7DB}" type="presOf" srcId="{8D9F08C5-646A-4545-B753-56ADFDA3031F}" destId="{21A26D49-8C0E-4DAF-8CF4-0FDA0DC322B3}" srcOrd="0" destOrd="0" presId="urn:microsoft.com/office/officeart/2005/8/layout/vProcess5"/>
    <dgm:cxn modelId="{B2B1EA48-F9B5-4315-8BE9-65E49175BF8F}" type="presOf" srcId="{94392EA2-72AF-46F3-B5D2-40DF90AF41FA}" destId="{96A0744D-0A29-489B-B9FE-B26E07F87581}" srcOrd="1" destOrd="0" presId="urn:microsoft.com/office/officeart/2005/8/layout/vProcess5"/>
    <dgm:cxn modelId="{4E2C0B50-2535-4A7C-AECE-8FA77DE14680}" type="presOf" srcId="{00D2F939-2E3D-4D51-9F06-A5CF8558EFBD}" destId="{7B91E3A8-72B1-47A1-9866-397888D8637F}" srcOrd="0" destOrd="0" presId="urn:microsoft.com/office/officeart/2005/8/layout/vProcess5"/>
    <dgm:cxn modelId="{68274674-10AA-4C78-98E9-4937CE0E13D0}" type="presOf" srcId="{840AFED9-7FB5-422B-ABBD-56F175530E0A}" destId="{AFB7AA25-EE92-4AF4-AA38-770043040922}" srcOrd="0" destOrd="0" presId="urn:microsoft.com/office/officeart/2005/8/layout/vProcess5"/>
    <dgm:cxn modelId="{D66B875A-C76E-4296-B2ED-EA9A90858116}" type="presOf" srcId="{1122DFCE-610D-4FEA-9DB8-1C200BD5E6B8}" destId="{420CC749-1B1E-4D14-B6FA-C10180B434DD}" srcOrd="0" destOrd="0" presId="urn:microsoft.com/office/officeart/2005/8/layout/vProcess5"/>
    <dgm:cxn modelId="{7ED75A81-5337-49A8-B063-693DEEAABB50}" type="presOf" srcId="{840AFED9-7FB5-422B-ABBD-56F175530E0A}" destId="{2B998DF6-DD21-4827-B308-DB420845845A}" srcOrd="1" destOrd="0" presId="urn:microsoft.com/office/officeart/2005/8/layout/vProcess5"/>
    <dgm:cxn modelId="{E013E79A-C3BE-4C56-9E2E-F8B3C0B89D34}" srcId="{8D9F08C5-646A-4545-B753-56ADFDA3031F}" destId="{00D2F939-2E3D-4D51-9F06-A5CF8558EFBD}" srcOrd="2" destOrd="0" parTransId="{CD42DA4A-5F8E-49BC-AEDE-79F64117E216}" sibTransId="{1450156A-43C5-41F8-84FA-EC917517F2F8}"/>
    <dgm:cxn modelId="{88F210B9-F500-4B4E-B9E0-0654F80B862B}" type="presOf" srcId="{94392EA2-72AF-46F3-B5D2-40DF90AF41FA}" destId="{19A98070-0C36-475E-B9E4-0EF200FB3C0D}" srcOrd="0" destOrd="0" presId="urn:microsoft.com/office/officeart/2005/8/layout/vProcess5"/>
    <dgm:cxn modelId="{03774FBE-534A-4B18-84FF-F23248CD5C9A}" type="presOf" srcId="{95A6566D-B745-492F-B16C-40170B7F0AF3}" destId="{A2032F80-96EE-4A66-987A-49C270E2BCA5}" srcOrd="0" destOrd="0" presId="urn:microsoft.com/office/officeart/2005/8/layout/vProcess5"/>
    <dgm:cxn modelId="{C90454C1-268C-4B3D-9059-721A36DBC9B5}" type="presOf" srcId="{1122DFCE-610D-4FEA-9DB8-1C200BD5E6B8}" destId="{453F9C45-0772-4874-BADF-FEFF9E898A9A}" srcOrd="1" destOrd="0" presId="urn:microsoft.com/office/officeart/2005/8/layout/vProcess5"/>
    <dgm:cxn modelId="{9C2FBDE9-CD94-443E-B9CF-A1942AC8EE2C}" srcId="{8D9F08C5-646A-4545-B753-56ADFDA3031F}" destId="{1122DFCE-610D-4FEA-9DB8-1C200BD5E6B8}" srcOrd="1" destOrd="0" parTransId="{D62E9CC3-2E78-4E60-AB0C-D2F40D5B4ECE}" sibTransId="{95A6566D-B745-492F-B16C-40170B7F0AF3}"/>
    <dgm:cxn modelId="{DF7AA6FE-CD2B-4529-81E8-C31259419231}" srcId="{8D9F08C5-646A-4545-B753-56ADFDA3031F}" destId="{840AFED9-7FB5-422B-ABBD-56F175530E0A}" srcOrd="0" destOrd="0" parTransId="{E49AA408-9C9D-4201-BFC6-2EC358EB02F7}" sibTransId="{E171B19B-BF8F-4062-B3D6-F216560F4B84}"/>
    <dgm:cxn modelId="{E0FAB102-78BE-4C09-B082-4C2CF797D58D}" type="presParOf" srcId="{21A26D49-8C0E-4DAF-8CF4-0FDA0DC322B3}" destId="{2ADE3D4E-17E5-4364-9030-F1F86BD3A6E4}" srcOrd="0" destOrd="0" presId="urn:microsoft.com/office/officeart/2005/8/layout/vProcess5"/>
    <dgm:cxn modelId="{C671BBCC-D409-4DDB-AD5F-1579956A4C81}" type="presParOf" srcId="{21A26D49-8C0E-4DAF-8CF4-0FDA0DC322B3}" destId="{AFB7AA25-EE92-4AF4-AA38-770043040922}" srcOrd="1" destOrd="0" presId="urn:microsoft.com/office/officeart/2005/8/layout/vProcess5"/>
    <dgm:cxn modelId="{492FF890-158E-49C7-BAC8-CBF42D2B5DE4}" type="presParOf" srcId="{21A26D49-8C0E-4DAF-8CF4-0FDA0DC322B3}" destId="{420CC749-1B1E-4D14-B6FA-C10180B434DD}" srcOrd="2" destOrd="0" presId="urn:microsoft.com/office/officeart/2005/8/layout/vProcess5"/>
    <dgm:cxn modelId="{2E95E31E-3035-44CF-B66F-0F16D1A8F37D}" type="presParOf" srcId="{21A26D49-8C0E-4DAF-8CF4-0FDA0DC322B3}" destId="{7B91E3A8-72B1-47A1-9866-397888D8637F}" srcOrd="3" destOrd="0" presId="urn:microsoft.com/office/officeart/2005/8/layout/vProcess5"/>
    <dgm:cxn modelId="{9C3A0F53-C92C-43B6-BA54-F3D35369CB32}" type="presParOf" srcId="{21A26D49-8C0E-4DAF-8CF4-0FDA0DC322B3}" destId="{19A98070-0C36-475E-B9E4-0EF200FB3C0D}" srcOrd="4" destOrd="0" presId="urn:microsoft.com/office/officeart/2005/8/layout/vProcess5"/>
    <dgm:cxn modelId="{A529037E-7F37-4D1F-8BA6-194E628D3E01}" type="presParOf" srcId="{21A26D49-8C0E-4DAF-8CF4-0FDA0DC322B3}" destId="{9FAC7DE8-D769-47A8-B5D6-24CFF940982C}" srcOrd="5" destOrd="0" presId="urn:microsoft.com/office/officeart/2005/8/layout/vProcess5"/>
    <dgm:cxn modelId="{A65619E8-FF7C-4101-8723-456B672C4205}" type="presParOf" srcId="{21A26D49-8C0E-4DAF-8CF4-0FDA0DC322B3}" destId="{A2032F80-96EE-4A66-987A-49C270E2BCA5}" srcOrd="6" destOrd="0" presId="urn:microsoft.com/office/officeart/2005/8/layout/vProcess5"/>
    <dgm:cxn modelId="{BED39238-ADF7-4339-94EA-ECABB9999075}" type="presParOf" srcId="{21A26D49-8C0E-4DAF-8CF4-0FDA0DC322B3}" destId="{088A063B-34FD-4AE4-B9DB-41691CC15CAB}" srcOrd="7" destOrd="0" presId="urn:microsoft.com/office/officeart/2005/8/layout/vProcess5"/>
    <dgm:cxn modelId="{C8149D4D-DBCD-4965-9710-8DA7411C0513}" type="presParOf" srcId="{21A26D49-8C0E-4DAF-8CF4-0FDA0DC322B3}" destId="{2B998DF6-DD21-4827-B308-DB420845845A}" srcOrd="8" destOrd="0" presId="urn:microsoft.com/office/officeart/2005/8/layout/vProcess5"/>
    <dgm:cxn modelId="{94018078-8DDD-4914-A516-C950E9688CA3}" type="presParOf" srcId="{21A26D49-8C0E-4DAF-8CF4-0FDA0DC322B3}" destId="{453F9C45-0772-4874-BADF-FEFF9E898A9A}" srcOrd="9" destOrd="0" presId="urn:microsoft.com/office/officeart/2005/8/layout/vProcess5"/>
    <dgm:cxn modelId="{D0E9CA64-0C3E-47DA-A6C8-410FA97D5BA5}" type="presParOf" srcId="{21A26D49-8C0E-4DAF-8CF4-0FDA0DC322B3}" destId="{3883A190-734C-4948-837F-9BEFDA9E1A9D}" srcOrd="10" destOrd="0" presId="urn:microsoft.com/office/officeart/2005/8/layout/vProcess5"/>
    <dgm:cxn modelId="{65FBA176-30CF-4A28-96A2-88D4E48C30A8}" type="presParOf" srcId="{21A26D49-8C0E-4DAF-8CF4-0FDA0DC322B3}" destId="{96A0744D-0A29-489B-B9FE-B26E07F8758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7AA25-EE92-4AF4-AA38-770043040922}">
      <dsp:nvSpPr>
        <dsp:cNvPr id="0" name=""/>
        <dsp:cNvSpPr/>
      </dsp:nvSpPr>
      <dsp:spPr>
        <a:xfrm>
          <a:off x="0" y="0"/>
          <a:ext cx="3895724" cy="11231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Collected and processed 5 years of sales data.</a:t>
          </a:r>
        </a:p>
      </dsp:txBody>
      <dsp:txXfrm>
        <a:off x="32897" y="32897"/>
        <a:ext cx="2588808" cy="1057394"/>
      </dsp:txXfrm>
    </dsp:sp>
    <dsp:sp modelId="{420CC749-1B1E-4D14-B6FA-C10180B434DD}">
      <dsp:nvSpPr>
        <dsp:cNvPr id="0" name=""/>
        <dsp:cNvSpPr/>
      </dsp:nvSpPr>
      <dsp:spPr>
        <a:xfrm>
          <a:off x="326266" y="1327404"/>
          <a:ext cx="3895724" cy="1123188"/>
        </a:xfrm>
        <a:prstGeom prst="roundRect">
          <a:avLst>
            <a:gd name="adj" fmla="val 10000"/>
          </a:avLst>
        </a:prstGeom>
        <a:solidFill>
          <a:schemeClr val="accent2">
            <a:hueOff val="386882"/>
            <a:satOff val="-3448"/>
            <a:lumOff val="-71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Conducted Exploratory Data Analysis (EDA) using Python (pandas, matplotlib, seaborn).</a:t>
          </a:r>
        </a:p>
      </dsp:txBody>
      <dsp:txXfrm>
        <a:off x="359163" y="1360301"/>
        <a:ext cx="2773591" cy="1057394"/>
      </dsp:txXfrm>
    </dsp:sp>
    <dsp:sp modelId="{7B91E3A8-72B1-47A1-9866-397888D8637F}">
      <dsp:nvSpPr>
        <dsp:cNvPr id="0" name=""/>
        <dsp:cNvSpPr/>
      </dsp:nvSpPr>
      <dsp:spPr>
        <a:xfrm>
          <a:off x="647664" y="2654808"/>
          <a:ext cx="3895724" cy="1123188"/>
        </a:xfrm>
        <a:prstGeom prst="roundRect">
          <a:avLst>
            <a:gd name="adj" fmla="val 10000"/>
          </a:avLst>
        </a:prstGeom>
        <a:solidFill>
          <a:schemeClr val="accent2">
            <a:hueOff val="773765"/>
            <a:satOff val="-6895"/>
            <a:lumOff val="-143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Created visualizations to identify trends, regional performance, and channel profitability.</a:t>
          </a:r>
        </a:p>
      </dsp:txBody>
      <dsp:txXfrm>
        <a:off x="680561" y="2687705"/>
        <a:ext cx="2778461" cy="1057394"/>
      </dsp:txXfrm>
    </dsp:sp>
    <dsp:sp modelId="{19A98070-0C36-475E-B9E4-0EF200FB3C0D}">
      <dsp:nvSpPr>
        <dsp:cNvPr id="0" name=""/>
        <dsp:cNvSpPr/>
      </dsp:nvSpPr>
      <dsp:spPr>
        <a:xfrm>
          <a:off x="973931" y="3982212"/>
          <a:ext cx="3895724" cy="1123188"/>
        </a:xfrm>
        <a:prstGeom prst="roundRect">
          <a:avLst>
            <a:gd name="adj" fmla="val 10000"/>
          </a:avLst>
        </a:prstGeom>
        <a:solidFill>
          <a:schemeClr val="accent2">
            <a:hueOff val="1160647"/>
            <a:satOff val="-10343"/>
            <a:lumOff val="-2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Generated KPIs and actionable insights to guide strategy.</a:t>
          </a:r>
        </a:p>
      </dsp:txBody>
      <dsp:txXfrm>
        <a:off x="1006828" y="4015109"/>
        <a:ext cx="2773591" cy="1057394"/>
      </dsp:txXfrm>
    </dsp:sp>
    <dsp:sp modelId="{9FAC7DE8-D769-47A8-B5D6-24CFF940982C}">
      <dsp:nvSpPr>
        <dsp:cNvPr id="0" name=""/>
        <dsp:cNvSpPr/>
      </dsp:nvSpPr>
      <dsp:spPr>
        <a:xfrm>
          <a:off x="3165652" y="860259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329918" y="860259"/>
        <a:ext cx="401540" cy="549379"/>
      </dsp:txXfrm>
    </dsp:sp>
    <dsp:sp modelId="{A2032F80-96EE-4A66-987A-49C270E2BCA5}">
      <dsp:nvSpPr>
        <dsp:cNvPr id="0" name=""/>
        <dsp:cNvSpPr/>
      </dsp:nvSpPr>
      <dsp:spPr>
        <a:xfrm>
          <a:off x="3491919" y="2187663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89698"/>
            <a:satOff val="-7413"/>
            <a:lumOff val="-44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589698"/>
              <a:satOff val="-7413"/>
              <a:lumOff val="-4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656185" y="2187663"/>
        <a:ext cx="401540" cy="549379"/>
      </dsp:txXfrm>
    </dsp:sp>
    <dsp:sp modelId="{088A063B-34FD-4AE4-B9DB-41691CC15CAB}">
      <dsp:nvSpPr>
        <dsp:cNvPr id="0" name=""/>
        <dsp:cNvSpPr/>
      </dsp:nvSpPr>
      <dsp:spPr>
        <a:xfrm>
          <a:off x="3813316" y="3515067"/>
          <a:ext cx="730072" cy="7300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179396"/>
            <a:satOff val="-14825"/>
            <a:lumOff val="-881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1179396"/>
              <a:satOff val="-14825"/>
              <a:lumOff val="-8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3977582" y="3515067"/>
        <a:ext cx="401540" cy="549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46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6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14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9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6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23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11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8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1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5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10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4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50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29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3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84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81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3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0B71205-9250-544A-86C0-BAB2B63913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88" r="46256" b="9091"/>
          <a:stretch>
            <a:fillRect/>
          </a:stretch>
        </p:blipFill>
        <p:spPr>
          <a:xfrm>
            <a:off x="20" y="10"/>
            <a:ext cx="4086205" cy="685799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127538" y="0"/>
            <a:ext cx="1958686" cy="6858000"/>
            <a:chOff x="2836718" y="0"/>
            <a:chExt cx="2611581" cy="6858000"/>
          </a:xfrm>
        </p:grpSpPr>
        <p:sp useBgFill="1">
          <p:nvSpPr>
            <p:cNvPr id="8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4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19326" y="-4763"/>
            <a:ext cx="3761187" cy="6862763"/>
            <a:chOff x="2928938" y="-4763"/>
            <a:chExt cx="5014912" cy="6862763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19815" y="1343024"/>
            <a:ext cx="6895622" cy="1677883"/>
          </a:xfrm>
        </p:spPr>
        <p:txBody>
          <a:bodyPr>
            <a:normAutofit/>
          </a:bodyPr>
          <a:lstStyle/>
          <a:p>
            <a:r>
              <a:rPr lang="en-US" sz="4800" b="1" dirty="0"/>
              <a:t>Regional Sales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DF880-A578-C842-64D6-530857458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C0291E8B-6841-BE98-7A49-0F8784FD1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413" y="258589"/>
            <a:ext cx="6171487" cy="747252"/>
          </a:xfrm>
        </p:spPr>
        <p:txBody>
          <a:bodyPr>
            <a:normAutofit/>
          </a:bodyPr>
          <a:lstStyle/>
          <a:p>
            <a:r>
              <a:rPr lang="en-US" sz="2100" b="1" dirty="0"/>
              <a:t>Top Profit By Region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4200-D729-58CC-5AF1-E1447894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6414" y="3971871"/>
            <a:ext cx="4931172" cy="1698770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Key Insights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Based on both charts the West region </a:t>
            </a:r>
            <a:r>
              <a:rPr lang="en-US" sz="1400" dirty="0" err="1"/>
              <a:t>leasds</a:t>
            </a:r>
            <a:r>
              <a:rPr lang="en-US" sz="1400" dirty="0"/>
              <a:t> in both revenue $372 million  and profit of $139 million. 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 South and Midwest regions demonstrates in being strong contributors.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 Northeast region demonstrates weak contribution and can be a region to focus on to increase business profit and revenue. 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4" name="Picture 3" descr="A graph with green rectangular bars&#10;&#10;AI-generated content may be incorrect.">
            <a:extLst>
              <a:ext uri="{FF2B5EF4-FFF2-40B4-BE49-F238E27FC236}">
                <a16:creationId xmlns:a16="http://schemas.microsoft.com/office/drawing/2014/main" id="{E78FDD20-EB79-D47C-347B-FD015A31F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628" y="1464944"/>
            <a:ext cx="4680743" cy="204782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32142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A4C23-BE6E-12EF-B09D-8583553F2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3873" y="318566"/>
            <a:ext cx="4586527" cy="800592"/>
          </a:xfrm>
        </p:spPr>
        <p:txBody>
          <a:bodyPr>
            <a:normAutofit/>
          </a:bodyPr>
          <a:lstStyle/>
          <a:p>
            <a:r>
              <a:rPr lang="en-US" sz="2100" b="1" dirty="0"/>
              <a:t>Top 10 States by # of Orders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0A92D-B75D-FAFE-EFAF-A06CB458D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876" y="4229099"/>
            <a:ext cx="5205223" cy="1333501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Key Insights</a:t>
            </a:r>
          </a:p>
          <a:p>
            <a:r>
              <a:rPr lang="en-US" sz="1400" dirty="0"/>
              <a:t>California has the highest number of orders with orders of 7,613, California is critical to maintain service levels and competitive positioning</a:t>
            </a:r>
          </a:p>
          <a:p>
            <a:r>
              <a:rPr lang="en-US" sz="1400" dirty="0"/>
              <a:t>States like Illinois, Florida, and Texas are also strong markets</a:t>
            </a:r>
          </a:p>
        </p:txBody>
      </p:sp>
      <p:pic>
        <p:nvPicPr>
          <p:cNvPr id="5" name="Picture 4" descr="A graph with green bars&#10;&#10;AI-generated content may be incorrect.">
            <a:extLst>
              <a:ext uri="{FF2B5EF4-FFF2-40B4-BE49-F238E27FC236}">
                <a16:creationId xmlns:a16="http://schemas.microsoft.com/office/drawing/2014/main" id="{5E1E8B9B-4DD5-C479-0E91-826D29D3F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628" y="1173872"/>
            <a:ext cx="4680743" cy="279674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0731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EA36-C8B6-22F5-4695-B0E52A548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4416" y="25563"/>
            <a:ext cx="5135167" cy="1504335"/>
          </a:xfrm>
        </p:spPr>
        <p:txBody>
          <a:bodyPr>
            <a:normAutofit/>
          </a:bodyPr>
          <a:lstStyle/>
          <a:p>
            <a:r>
              <a:rPr lang="en-US" sz="2100" b="1" dirty="0"/>
              <a:t>Total Monthly Sales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4AD11-A16C-AC1E-033D-8DB9AB0A7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524" y="3809999"/>
            <a:ext cx="5660947" cy="1851661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100" b="1" dirty="0"/>
              <a:t>Key Insights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The strongest month is May with $102.3 million</a:t>
            </a:r>
            <a:br>
              <a:rPr lang="en-US" sz="1100" dirty="0"/>
            </a:b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/>
              <a:t>The weakest month is February with $91.3 million, which shows a demand dip and can be caused by post-holiday slowdowns.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The months of November and December remain strong, which marketing, promotions, and inventory stocking should be prioritized in these months.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For weak periods like in February and April, special promotions or targets campaigns to increase demand.</a:t>
            </a:r>
          </a:p>
          <a:p>
            <a:pPr>
              <a:lnSpc>
                <a:spcPct val="90000"/>
              </a:lnSpc>
            </a:pPr>
            <a:endParaRPr lang="en-US" sz="1100" dirty="0"/>
          </a:p>
        </p:txBody>
      </p:sp>
      <p:pic>
        <p:nvPicPr>
          <p:cNvPr id="7" name="Picture 6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306F1A95-1C87-377F-5C52-DD6EDB9FF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53" y="1318510"/>
            <a:ext cx="5335030" cy="211049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5512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Total Revenue: $1.24B | Profit: $462M | Avg Margin: 37%.</a:t>
            </a:r>
          </a:p>
          <a:p>
            <a:r>
              <a:rPr dirty="0"/>
              <a:t>West region leads; Northeast underperforms.</a:t>
            </a:r>
          </a:p>
          <a:p>
            <a:r>
              <a:rPr dirty="0"/>
              <a:t>Seasonal peaks in May and Nov-Dec; demand dips in Feb-Apr.</a:t>
            </a:r>
          </a:p>
          <a:p>
            <a:r>
              <a:rPr dirty="0"/>
              <a:t>Heavy reliance on top 5 products (~37% of revenue).</a:t>
            </a:r>
          </a:p>
          <a:p>
            <a:r>
              <a:rPr dirty="0"/>
              <a:t>Wholesale channel dominates; Export offers growth potential.</a:t>
            </a:r>
          </a:p>
          <a:p>
            <a:r>
              <a:rPr dirty="0"/>
              <a:t>California is the single largest state market.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Strengthen core presence in West &amp; South; unlock value in Northeast.</a:t>
            </a:r>
          </a:p>
          <a:p>
            <a:r>
              <a:rPr dirty="0"/>
              <a:t>Diversify product portfolio beyond top SKUs to reduce risk.</a:t>
            </a:r>
          </a:p>
          <a:p>
            <a:r>
              <a:rPr dirty="0"/>
              <a:t>Optimize Wholesale channel and scale Export strategically.</a:t>
            </a:r>
          </a:p>
          <a:p>
            <a:r>
              <a:rPr dirty="0"/>
              <a:t>Leverage seasonality: promotions in low-demand months; maximize holiday surges.</a:t>
            </a:r>
          </a:p>
          <a:p>
            <a:r>
              <a:rPr dirty="0"/>
              <a:t>Expand market share in key states like California, Illinois, Florida, Texas.</a:t>
            </a:r>
          </a:p>
          <a:p>
            <a:r>
              <a:rPr dirty="0"/>
              <a:t>Continue leveraging data-driven insights for strategic decisions.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Sales teams often lack a clear, data-driven understanding of regional performance.</a:t>
            </a:r>
          </a:p>
          <a:p>
            <a:r>
              <a:rPr dirty="0"/>
              <a:t>This makes it difficult to identify growth opportunities and optimize resources.</a:t>
            </a:r>
          </a:p>
          <a:p>
            <a:r>
              <a:rPr dirty="0"/>
              <a:t>Goal: Analyze and visualize regional sales data to uncover trends, evaluate profitability, and support strategic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US" sz="3100" b="1">
                <a:solidFill>
                  <a:srgbClr val="FFFFFF"/>
                </a:solidFill>
              </a:rPr>
              <a:t>Approach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3A321-DD82-2BF5-F579-C80D70C89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9237594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64,104 transactions spanning </a:t>
            </a:r>
            <a:r>
              <a:rPr lang="en-US" dirty="0"/>
              <a:t>years 2014-2018.</a:t>
            </a:r>
            <a:endParaRPr dirty="0"/>
          </a:p>
          <a:p>
            <a:r>
              <a:rPr dirty="0"/>
              <a:t>Key fields: Order Date, State, Region, Revenue, Cost, Profit, Margin %, Channel, Product.</a:t>
            </a:r>
          </a:p>
          <a:p>
            <a:r>
              <a:rPr dirty="0"/>
              <a:t>Geographic coverage: All U.S. regions and states.</a:t>
            </a:r>
          </a:p>
          <a:p>
            <a:r>
              <a:rPr dirty="0"/>
              <a:t>Rich detail across customers, products, and sales channels.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Data Collection &amp; Cleaning</a:t>
            </a:r>
          </a:p>
          <a:p>
            <a:r>
              <a:rPr dirty="0"/>
              <a:t>2. Exploratory Data Analysis (EDA)</a:t>
            </a:r>
          </a:p>
          <a:p>
            <a:r>
              <a:rPr dirty="0"/>
              <a:t>3. Visualization of Key Metrics</a:t>
            </a:r>
          </a:p>
          <a:p>
            <a:r>
              <a:rPr dirty="0"/>
              <a:t>4. KPI Dashboard Creation</a:t>
            </a:r>
          </a:p>
          <a:p>
            <a:r>
              <a:rPr dirty="0"/>
              <a:t>5. Strategic Insight Development</a:t>
            </a:r>
          </a:p>
          <a:p>
            <a:r>
              <a:rPr dirty="0"/>
              <a:t>6. Recommendations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Regional revenue &amp; profit trends highlight West as top-performing region.</a:t>
            </a:r>
          </a:p>
          <a:p>
            <a:r>
              <a:rPr dirty="0"/>
              <a:t>Seasonality observed: peaks in May, Aug, Nov, Dec; dips in Feb and Apr.</a:t>
            </a:r>
          </a:p>
          <a:p>
            <a:r>
              <a:rPr dirty="0"/>
              <a:t>Top products (26 &amp; 25) dominate sales, showing concentration risk.</a:t>
            </a:r>
          </a:p>
          <a:p>
            <a:r>
              <a:rPr dirty="0"/>
              <a:t>Wholesale channel is largest contributor; Export has highest margin.</a:t>
            </a:r>
          </a:p>
          <a:p>
            <a:r>
              <a:rPr dirty="0"/>
              <a:t>California leads state-level orders, followed by Illinois, Florida, and Texas.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3CF6CC4E-F8AE-46B8-AF42-C264DA9FF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DAEAD399-3691-4CD7-B52B-C9B09436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910AD751-06FB-4939-907D-5875B9B6B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">
              <a:extLst>
                <a:ext uri="{FF2B5EF4-FFF2-40B4-BE49-F238E27FC236}">
                  <a16:creationId xmlns:a16="http://schemas.microsoft.com/office/drawing/2014/main" id="{534E01E2-CF3B-4438-B865-7B0F1D946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1779656F-F5D3-4C3F-A487-6302E3652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E472999E-58E4-45E0-8214-7F53A2270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538931F4-BE0D-49CA-A368-314C02CC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DA042B1-B8F3-90BD-F7BB-35F69030C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234" y="685800"/>
            <a:ext cx="2109288" cy="1752599"/>
          </a:xfrm>
        </p:spPr>
        <p:txBody>
          <a:bodyPr>
            <a:normAutofit/>
          </a:bodyPr>
          <a:lstStyle/>
          <a:p>
            <a:r>
              <a:rPr lang="en-US" sz="2800" b="1" dirty="0"/>
              <a:t>Revenue Share by Channel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E2B20A5-BF03-0C4E-7001-D8B8E730D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232" y="2666999"/>
            <a:ext cx="2109290" cy="312420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/>
              <a:t>Key Insights</a:t>
            </a:r>
          </a:p>
          <a:p>
            <a:pPr>
              <a:lnSpc>
                <a:spcPct val="90000"/>
              </a:lnSpc>
            </a:pPr>
            <a:r>
              <a:rPr lang="en-US" sz="1200"/>
              <a:t>The pie chart shows that Wholesale is the biggest contributor with revenue of $668 million.</a:t>
            </a:r>
          </a:p>
          <a:p>
            <a:pPr>
              <a:lnSpc>
                <a:spcPct val="90000"/>
              </a:lnSpc>
            </a:pPr>
            <a:r>
              <a:rPr lang="en-US" sz="1200"/>
              <a:t>Second biggest contributor is Distributor with $387 million in revenue.</a:t>
            </a:r>
          </a:p>
          <a:p>
            <a:pPr>
              <a:lnSpc>
                <a:spcPct val="90000"/>
              </a:lnSpc>
            </a:pPr>
            <a:r>
              <a:rPr lang="en-US" sz="1200"/>
              <a:t> Exports can provide growth opportunities in international markets this can diversify the company and reduce ri</a:t>
            </a:r>
          </a:p>
          <a:p>
            <a:pPr>
              <a:lnSpc>
                <a:spcPct val="90000"/>
              </a:lnSpc>
            </a:pPr>
            <a:endParaRPr lang="en-US" sz="1200"/>
          </a:p>
        </p:txBody>
      </p:sp>
      <p:sp>
        <p:nvSpPr>
          <p:cNvPr id="33" name="Rounded Rectangle 16">
            <a:extLst>
              <a:ext uri="{FF2B5EF4-FFF2-40B4-BE49-F238E27FC236}">
                <a16:creationId xmlns:a16="http://schemas.microsoft.com/office/drawing/2014/main" id="{2D6217BA-2280-4A9E-9B69-707DF505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871" y="648931"/>
            <a:ext cx="5161397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e chart with numbers and a few words with Crust in the background&#10;&#10;AI-generated content may be incorrect.">
            <a:extLst>
              <a:ext uri="{FF2B5EF4-FFF2-40B4-BE49-F238E27FC236}">
                <a16:creationId xmlns:a16="http://schemas.microsoft.com/office/drawing/2014/main" id="{E92AC7F7-C76F-A1E5-20AB-579F73127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901" y="1536710"/>
            <a:ext cx="4678019" cy="349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56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104C-684C-A4B7-9A9F-668295DC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413" y="227617"/>
            <a:ext cx="5005627" cy="853932"/>
          </a:xfrm>
        </p:spPr>
        <p:txBody>
          <a:bodyPr>
            <a:normAutofit/>
          </a:bodyPr>
          <a:lstStyle/>
          <a:p>
            <a:r>
              <a:rPr lang="en-US" sz="2100" b="1" dirty="0"/>
              <a:t>Top 10 Products by Revenue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DF7531-915B-A04D-F147-3DB55FAFC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9616" y="4350203"/>
            <a:ext cx="5744767" cy="1674443"/>
          </a:xfrm>
        </p:spPr>
        <p:txBody>
          <a:bodyPr anchor="t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200" b="1" dirty="0"/>
              <a:t>Key Insights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Product 26 and 25 are strong leaders with revenue for Product 26 being $117 million and for product 25 being $109 million. This makes up 18% of total company revenue.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If any demand of the top 5 products fall it can significantly impact revenue.</a:t>
            </a:r>
          </a:p>
          <a:p>
            <a:pPr>
              <a:lnSpc>
                <a:spcPct val="90000"/>
              </a:lnSpc>
            </a:pPr>
            <a:r>
              <a:rPr lang="en-US" sz="1200" dirty="0"/>
              <a:t>Product 1-4 grouped together are showing revenue but looking at individually they do not rival the top 2 products. </a:t>
            </a:r>
          </a:p>
          <a:p>
            <a:pPr>
              <a:lnSpc>
                <a:spcPct val="90000"/>
              </a:lnSpc>
            </a:pPr>
            <a:endParaRPr lang="en-US" sz="1200" dirty="0"/>
          </a:p>
        </p:txBody>
      </p:sp>
      <p:pic>
        <p:nvPicPr>
          <p:cNvPr id="10" name="Picture 9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EC98A5C6-1D79-DDD1-44CB-1A424965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680" y="1429049"/>
            <a:ext cx="5882640" cy="257365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58864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61EB-EEA0-A5C6-8CD0-DAA9F2D0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461" y="4151925"/>
            <a:ext cx="6491527" cy="1584961"/>
          </a:xfrm>
        </p:spPr>
        <p:txBody>
          <a:bodyPr anchor="t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Key Insights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Based on both charts the West region </a:t>
            </a:r>
            <a:r>
              <a:rPr lang="en-US" sz="1400" dirty="0" err="1"/>
              <a:t>leasds</a:t>
            </a:r>
            <a:r>
              <a:rPr lang="en-US" sz="1400" dirty="0"/>
              <a:t> in both revenue $372 million  and profit of $139 million. 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 South and Midwest regions demonstrates in being strong contributors.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The Northeast region demonstrates weak contribution and can be a region to focus on to increase business profit and revenue. </a:t>
            </a:r>
          </a:p>
          <a:p>
            <a:pPr>
              <a:lnSpc>
                <a:spcPct val="90000"/>
              </a:lnSpc>
            </a:pPr>
            <a:endParaRPr lang="en-US" sz="1400" dirty="0"/>
          </a:p>
        </p:txBody>
      </p:sp>
      <p:pic>
        <p:nvPicPr>
          <p:cNvPr id="5" name="Picture 4" descr="A graph with blue rectangular bars&#10;&#10;AI-generated content may be incorrect.">
            <a:extLst>
              <a:ext uri="{FF2B5EF4-FFF2-40B4-BE49-F238E27FC236}">
                <a16:creationId xmlns:a16="http://schemas.microsoft.com/office/drawing/2014/main" id="{6B60194C-67B4-C1C0-AFDE-EF57A0E38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160" y="1409209"/>
            <a:ext cx="5520131" cy="241505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8FD77AB-A772-15E4-EDFB-9F3286D8D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2413" y="227617"/>
            <a:ext cx="5005627" cy="853932"/>
          </a:xfrm>
        </p:spPr>
        <p:txBody>
          <a:bodyPr>
            <a:normAutofit/>
          </a:bodyPr>
          <a:lstStyle/>
          <a:p>
            <a:r>
              <a:rPr lang="en-US" sz="2100" b="1" dirty="0"/>
              <a:t>Top Revenue By Region</a:t>
            </a:r>
          </a:p>
        </p:txBody>
      </p:sp>
    </p:spTree>
    <p:extLst>
      <p:ext uri="{BB962C8B-B14F-4D97-AF65-F5344CB8AC3E}">
        <p14:creationId xmlns:p14="http://schemas.microsoft.com/office/powerpoint/2010/main" val="3390948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50</TotalTime>
  <Words>765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Corbel</vt:lpstr>
      <vt:lpstr>Parallax</vt:lpstr>
      <vt:lpstr>Regional Sales Analysis</vt:lpstr>
      <vt:lpstr>Problem Statement</vt:lpstr>
      <vt:lpstr>Approach</vt:lpstr>
      <vt:lpstr>Data Overview</vt:lpstr>
      <vt:lpstr>Project Workflow</vt:lpstr>
      <vt:lpstr>Exploratory Data Analysis (EDA)</vt:lpstr>
      <vt:lpstr>Revenue Share by Channel</vt:lpstr>
      <vt:lpstr>Top 10 Products by Revenue</vt:lpstr>
      <vt:lpstr>Top Revenue By Region</vt:lpstr>
      <vt:lpstr>Top Profit By Region</vt:lpstr>
      <vt:lpstr>Top 10 States by # of Orders</vt:lpstr>
      <vt:lpstr>Total Monthly Sales Trend</vt:lpstr>
      <vt:lpstr>Key Insights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LIGMA</dc:creator>
  <cp:keywords/>
  <dc:description>generated using python-pptx</dc:description>
  <cp:lastModifiedBy>Carlos Cortes</cp:lastModifiedBy>
  <cp:revision>2</cp:revision>
  <dcterms:created xsi:type="dcterms:W3CDTF">2013-01-27T09:14:16Z</dcterms:created>
  <dcterms:modified xsi:type="dcterms:W3CDTF">2025-09-24T05:10:46Z</dcterms:modified>
  <cp:category/>
</cp:coreProperties>
</file>