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65" r:id="rId4"/>
    <p:sldId id="266" r:id="rId5"/>
    <p:sldId id="277" r:id="rId6"/>
    <p:sldId id="273" r:id="rId7"/>
    <p:sldId id="274" r:id="rId8"/>
    <p:sldId id="275" r:id="rId9"/>
    <p:sldId id="268" r:id="rId10"/>
    <p:sldId id="269" r:id="rId11"/>
    <p:sldId id="267" r:id="rId12"/>
    <p:sldId id="278" r:id="rId13"/>
    <p:sldId id="279" r:id="rId14"/>
    <p:sldId id="280" r:id="rId15"/>
    <p:sldId id="281" r:id="rId16"/>
    <p:sldId id="282" r:id="rId17"/>
    <p:sldId id="283" r:id="rId18"/>
    <p:sldId id="287" r:id="rId19"/>
    <p:sldId id="284" r:id="rId20"/>
    <p:sldId id="285" r:id="rId21"/>
    <p:sldId id="286" r:id="rId22"/>
    <p:sldId id="259" r:id="rId23"/>
    <p:sldId id="261" r:id="rId24"/>
    <p:sldId id="260" r:id="rId25"/>
    <p:sldId id="290" r:id="rId26"/>
    <p:sldId id="289" r:id="rId27"/>
    <p:sldId id="262" r:id="rId28"/>
    <p:sldId id="263" r:id="rId29"/>
    <p:sldId id="257"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93691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B39D9B-6F96-4D30-968E-7813A6FF9D81}"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186433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4287804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6882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36282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6842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245593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2972602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364701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50123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423181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B39D9B-6F96-4D30-968E-7813A6FF9D81}"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387525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B39D9B-6F96-4D30-968E-7813A6FF9D81}"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29009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86231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42380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8B39D9B-6F96-4D30-968E-7813A6FF9D81}" type="datetimeFigureOut">
              <a:rPr lang="en-US" smtClean="0"/>
              <a:t>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99272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B39D9B-6F96-4D30-968E-7813A6FF9D81}"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D0DC-6EA9-4DBD-A774-D721C95D1DB3}" type="slidenum">
              <a:rPr lang="en-US" smtClean="0"/>
              <a:t>‹#›</a:t>
            </a:fld>
            <a:endParaRPr lang="en-US"/>
          </a:p>
        </p:txBody>
      </p:sp>
    </p:spTree>
    <p:extLst>
      <p:ext uri="{BB962C8B-B14F-4D97-AF65-F5344CB8AC3E}">
        <p14:creationId xmlns:p14="http://schemas.microsoft.com/office/powerpoint/2010/main" val="177280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B39D9B-6F96-4D30-968E-7813A6FF9D81}" type="datetimeFigureOut">
              <a:rPr lang="en-US" smtClean="0"/>
              <a:t>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EFD0DC-6EA9-4DBD-A774-D721C95D1DB3}" type="slidenum">
              <a:rPr lang="en-US" smtClean="0"/>
              <a:t>‹#›</a:t>
            </a:fld>
            <a:endParaRPr lang="en-US"/>
          </a:p>
        </p:txBody>
      </p:sp>
    </p:spTree>
    <p:extLst>
      <p:ext uri="{BB962C8B-B14F-4D97-AF65-F5344CB8AC3E}">
        <p14:creationId xmlns:p14="http://schemas.microsoft.com/office/powerpoint/2010/main" val="23579148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0659-B8E7-B513-E1AD-C214AC697E71}"/>
              </a:ext>
            </a:extLst>
          </p:cNvPr>
          <p:cNvSpPr>
            <a:spLocks noGrp="1"/>
          </p:cNvSpPr>
          <p:nvPr>
            <p:ph type="ctrTitle"/>
          </p:nvPr>
        </p:nvSpPr>
        <p:spPr>
          <a:xfrm>
            <a:off x="1524000" y="339213"/>
            <a:ext cx="9144000" cy="3170750"/>
          </a:xfrm>
        </p:spPr>
        <p:txBody>
          <a:bodyPr/>
          <a:lstStyle/>
          <a:p>
            <a:r>
              <a:rPr lang="en-US" dirty="0"/>
              <a:t>Library Management System</a:t>
            </a:r>
          </a:p>
        </p:txBody>
      </p:sp>
      <p:sp>
        <p:nvSpPr>
          <p:cNvPr id="3" name="Subtitle 2">
            <a:extLst>
              <a:ext uri="{FF2B5EF4-FFF2-40B4-BE49-F238E27FC236}">
                <a16:creationId xmlns:a16="http://schemas.microsoft.com/office/drawing/2014/main" id="{2AB25AE1-D5D9-EF7D-5A0D-FF9E639277D5}"/>
              </a:ext>
            </a:extLst>
          </p:cNvPr>
          <p:cNvSpPr>
            <a:spLocks noGrp="1"/>
          </p:cNvSpPr>
          <p:nvPr>
            <p:ph type="subTitle" idx="1"/>
          </p:nvPr>
        </p:nvSpPr>
        <p:spPr>
          <a:xfrm>
            <a:off x="1154955" y="3727938"/>
            <a:ext cx="8825658" cy="1910862"/>
          </a:xfrm>
        </p:spPr>
        <p:txBody>
          <a:bodyPr>
            <a:normAutofit/>
          </a:bodyPr>
          <a:lstStyle/>
          <a:p>
            <a:r>
              <a:rPr lang="en-US" dirty="0"/>
              <a:t>Lee Houk</a:t>
            </a:r>
          </a:p>
          <a:p>
            <a:r>
              <a:rPr lang="en-US" dirty="0"/>
              <a:t>Bahaa Elbehiri</a:t>
            </a:r>
          </a:p>
          <a:p>
            <a:r>
              <a:rPr lang="en-US" dirty="0"/>
              <a:t>Clarissa Lopez</a:t>
            </a:r>
          </a:p>
          <a:p>
            <a:r>
              <a:rPr lang="en-US" dirty="0"/>
              <a:t>Kathy Yost</a:t>
            </a:r>
          </a:p>
        </p:txBody>
      </p:sp>
    </p:spTree>
    <p:extLst>
      <p:ext uri="{BB962C8B-B14F-4D97-AF65-F5344CB8AC3E}">
        <p14:creationId xmlns:p14="http://schemas.microsoft.com/office/powerpoint/2010/main" val="275984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5" name="Picture 1229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297" name="Picture 1229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299" name="Oval 1229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301" name="Picture 1230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303" name="Picture 1230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05" name="Rectangle 1230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307" name="Rectangle 1230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9BBF1-13F9-F60F-ECD9-65A5B118557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Search Page Expanded</a:t>
            </a:r>
          </a:p>
        </p:txBody>
      </p:sp>
      <p:sp>
        <p:nvSpPr>
          <p:cNvPr id="1230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11" name="Freeform: Shape 1231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13" name="Rectangle 1231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290" name="Picture 2">
            <a:extLst>
              <a:ext uri="{FF2B5EF4-FFF2-40B4-BE49-F238E27FC236}">
                <a16:creationId xmlns:a16="http://schemas.microsoft.com/office/drawing/2014/main" id="{EFB58A1B-E5AC-AE79-2C0A-0076F7C78245}"/>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1547569"/>
            <a:ext cx="6270662" cy="37623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0285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7" name="Picture 1024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49" name="Picture 1024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251" name="Oval 1025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53" name="Picture 1025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255" name="Picture 1025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257" name="Rectangle 1025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59" name="Rectangle 1025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F1146-1D98-1CC8-D6F6-1CDE9BEE52D1}"/>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Search Result</a:t>
            </a:r>
          </a:p>
        </p:txBody>
      </p:sp>
      <p:sp>
        <p:nvSpPr>
          <p:cNvPr id="1026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263" name="Freeform: Shape 1026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65" name="Rectangle 1026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42" name="Picture 2">
            <a:extLst>
              <a:ext uri="{FF2B5EF4-FFF2-40B4-BE49-F238E27FC236}">
                <a16:creationId xmlns:a16="http://schemas.microsoft.com/office/drawing/2014/main" id="{E8FE41C0-6B33-430E-C3D4-18D59A7166F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1547569"/>
            <a:ext cx="6270662" cy="37623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99663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1463B450-9718-E30E-B6A9-A2668B9C6099}"/>
              </a:ext>
            </a:extLst>
          </p:cNvPr>
          <p:cNvSpPr>
            <a:spLocks noGrp="1"/>
          </p:cNvSpPr>
          <p:nvPr>
            <p:ph type="title"/>
          </p:nvPr>
        </p:nvSpPr>
        <p:spPr>
          <a:xfrm>
            <a:off x="806195" y="804672"/>
            <a:ext cx="3521359" cy="5248656"/>
          </a:xfrm>
        </p:spPr>
        <p:txBody>
          <a:bodyPr anchor="ctr">
            <a:normAutofit/>
          </a:bodyPr>
          <a:lstStyle/>
          <a:p>
            <a:pPr algn="ctr"/>
            <a:r>
              <a:rPr lang="en-US" b="0" i="0" u="none" strike="noStrike">
                <a:effectLst/>
                <a:latin typeface="Calibri" panose="020F0502020204030204" pitchFamily="34" charset="0"/>
              </a:rPr>
              <a:t>Database Connection Class</a:t>
            </a:r>
            <a:endParaRPr lang="en-US"/>
          </a:p>
        </p:txBody>
      </p:sp>
      <p:sp>
        <p:nvSpPr>
          <p:cNvPr id="3" name="Content Placeholder 2">
            <a:extLst>
              <a:ext uri="{FF2B5EF4-FFF2-40B4-BE49-F238E27FC236}">
                <a16:creationId xmlns:a16="http://schemas.microsoft.com/office/drawing/2014/main" id="{55F4CAC1-34DE-A4F6-0F8C-7FB6A17FF51B}"/>
              </a:ext>
            </a:extLst>
          </p:cNvPr>
          <p:cNvSpPr>
            <a:spLocks noGrp="1"/>
          </p:cNvSpPr>
          <p:nvPr>
            <p:ph idx="1"/>
          </p:nvPr>
        </p:nvSpPr>
        <p:spPr>
          <a:xfrm>
            <a:off x="4975861" y="804671"/>
            <a:ext cx="6399930" cy="5248657"/>
          </a:xfrm>
        </p:spPr>
        <p:txBody>
          <a:bodyPr anchor="ctr">
            <a:normAutofit/>
          </a:bodyPr>
          <a:lstStyle/>
          <a:p>
            <a:pPr rtl="0" fontAlgn="base"/>
            <a:r>
              <a:rPr lang="en-US" b="0" i="0" u="none" strike="noStrike" dirty="0">
                <a:effectLst/>
                <a:latin typeface="Calibri" panose="020F0502020204030204" pitchFamily="34" charset="0"/>
              </a:rPr>
              <a:t>Purpose: Manages all database interactions, abstracting the details of connecting, querying, and disconnecting from the database.</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Design Rationale: Centralizes all database operations to avoid redundancy and make maintenance easier.</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Adaptability: Facilitates changes in the database layer without affecting other parts of the system.</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Modularity/Reusability: Highly reusable for any operation requiring database interaction.</a:t>
            </a:r>
            <a:endParaRPr lang="en-US" b="0" i="0"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233686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A5F6F4A-8890-8D20-5413-FC9BBB1A606F}"/>
              </a:ext>
            </a:extLst>
          </p:cNvPr>
          <p:cNvSpPr>
            <a:spLocks noGrp="1"/>
          </p:cNvSpPr>
          <p:nvPr>
            <p:ph type="title"/>
          </p:nvPr>
        </p:nvSpPr>
        <p:spPr>
          <a:xfrm>
            <a:off x="806195" y="804672"/>
            <a:ext cx="3521359" cy="5248656"/>
          </a:xfrm>
        </p:spPr>
        <p:txBody>
          <a:bodyPr anchor="ctr">
            <a:normAutofit/>
          </a:bodyPr>
          <a:lstStyle/>
          <a:p>
            <a:pPr algn="ctr"/>
            <a:r>
              <a:rPr lang="en-US" b="0" i="0" u="none" strike="noStrike">
                <a:effectLst/>
                <a:latin typeface="Calibri" panose="020F0502020204030204" pitchFamily="34" charset="0"/>
              </a:rPr>
              <a:t>User Class and Subclasses (Student, Faculty, Librarian)</a:t>
            </a:r>
            <a:endParaRPr lang="en-US"/>
          </a:p>
        </p:txBody>
      </p:sp>
      <p:sp>
        <p:nvSpPr>
          <p:cNvPr id="3" name="Content Placeholder 2">
            <a:extLst>
              <a:ext uri="{FF2B5EF4-FFF2-40B4-BE49-F238E27FC236}">
                <a16:creationId xmlns:a16="http://schemas.microsoft.com/office/drawing/2014/main" id="{85B886DE-9077-EA96-50F8-8AF771AC1172}"/>
              </a:ext>
            </a:extLst>
          </p:cNvPr>
          <p:cNvSpPr>
            <a:spLocks noGrp="1"/>
          </p:cNvSpPr>
          <p:nvPr>
            <p:ph idx="1"/>
          </p:nvPr>
        </p:nvSpPr>
        <p:spPr>
          <a:xfrm>
            <a:off x="4975861" y="804671"/>
            <a:ext cx="6399930" cy="5248657"/>
          </a:xfrm>
        </p:spPr>
        <p:txBody>
          <a:bodyPr anchor="ctr">
            <a:normAutofit/>
          </a:bodyPr>
          <a:lstStyle/>
          <a:p>
            <a:pPr rtl="0" fontAlgn="base">
              <a:lnSpc>
                <a:spcPct val="90000"/>
              </a:lnSpc>
            </a:pPr>
            <a:r>
              <a:rPr lang="en-US" b="0" i="0" u="none" strike="noStrike" dirty="0">
                <a:effectLst/>
                <a:latin typeface="Calibri" panose="020F0502020204030204" pitchFamily="34" charset="0"/>
              </a:rPr>
              <a:t>Purpose: Represents different types of users in the system. The base User class encapsulates common attributes and functionalities, while subclasses extend specific behaviors for different user types.</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lnSpc>
                <a:spcPct val="90000"/>
              </a:lnSpc>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Design Rationale: Implements inheritance to reduce code duplication and increase clarity by separating common and specific user functionalities.</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lnSpc>
                <a:spcPct val="90000"/>
              </a:lnSpc>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Adaptability: New user types can be easily added as subclasses without altering existing logic.</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lnSpc>
                <a:spcPct val="90000"/>
              </a:lnSpc>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Modularity/Reusability: The base User class is reusable and extensible, promoting consistency across different user types.</a:t>
            </a:r>
            <a:endParaRPr lang="en-US" b="0" i="0" dirty="0">
              <a:effectLst/>
              <a:latin typeface="Segoe UI" panose="020B0502040204020203" pitchFamily="34" charset="0"/>
            </a:endParaRPr>
          </a:p>
          <a:p>
            <a:pPr>
              <a:lnSpc>
                <a:spcPct val="90000"/>
              </a:lnSpc>
            </a:pPr>
            <a:endParaRPr lang="en-US" dirty="0"/>
          </a:p>
        </p:txBody>
      </p:sp>
    </p:spTree>
    <p:extLst>
      <p:ext uri="{BB962C8B-B14F-4D97-AF65-F5344CB8AC3E}">
        <p14:creationId xmlns:p14="http://schemas.microsoft.com/office/powerpoint/2010/main" val="223456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A94C779D-D3A3-1640-D724-7D983AF21F6A}"/>
              </a:ext>
            </a:extLst>
          </p:cNvPr>
          <p:cNvSpPr>
            <a:spLocks noGrp="1"/>
          </p:cNvSpPr>
          <p:nvPr>
            <p:ph type="title"/>
          </p:nvPr>
        </p:nvSpPr>
        <p:spPr>
          <a:xfrm>
            <a:off x="806195" y="804672"/>
            <a:ext cx="3521359" cy="5248656"/>
          </a:xfrm>
        </p:spPr>
        <p:txBody>
          <a:bodyPr anchor="ctr">
            <a:normAutofit/>
          </a:bodyPr>
          <a:lstStyle/>
          <a:p>
            <a:pPr algn="ctr"/>
            <a:r>
              <a:rPr lang="en-US" b="0" i="0" u="none" strike="noStrike">
                <a:effectLst/>
                <a:latin typeface="Calibri" panose="020F0502020204030204" pitchFamily="34" charset="0"/>
              </a:rPr>
              <a:t>Resource Class and Book Subclass</a:t>
            </a:r>
            <a:endParaRPr lang="en-US"/>
          </a:p>
        </p:txBody>
      </p:sp>
      <p:sp>
        <p:nvSpPr>
          <p:cNvPr id="3" name="Content Placeholder 2">
            <a:extLst>
              <a:ext uri="{FF2B5EF4-FFF2-40B4-BE49-F238E27FC236}">
                <a16:creationId xmlns:a16="http://schemas.microsoft.com/office/drawing/2014/main" id="{FB70340E-1EBA-608C-325C-CBF6F2650B5A}"/>
              </a:ext>
            </a:extLst>
          </p:cNvPr>
          <p:cNvSpPr>
            <a:spLocks noGrp="1"/>
          </p:cNvSpPr>
          <p:nvPr>
            <p:ph idx="1"/>
          </p:nvPr>
        </p:nvSpPr>
        <p:spPr>
          <a:xfrm>
            <a:off x="4975861" y="804671"/>
            <a:ext cx="6399930" cy="5248657"/>
          </a:xfrm>
        </p:spPr>
        <p:txBody>
          <a:bodyPr anchor="ctr">
            <a:normAutofit/>
          </a:bodyPr>
          <a:lstStyle/>
          <a:p>
            <a:pPr rtl="0" fontAlgn="base">
              <a:lnSpc>
                <a:spcPct val="90000"/>
              </a:lnSpc>
            </a:pPr>
            <a:r>
              <a:rPr lang="en-US" b="0" i="0" u="none" strike="noStrike" dirty="0">
                <a:effectLst/>
                <a:latin typeface="Calibri" panose="020F0502020204030204" pitchFamily="34" charset="0"/>
              </a:rPr>
              <a:t>Purpose: Manages library resources. Resource is a generic class for all resources, and Book is an example of a specific implementation for book-type resources. This can be extended to other formats as needed.</a:t>
            </a: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Design Rationale: Like users, this setup uses inheritance to separate general resource attributes from format-specific ones.</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lnSpc>
                <a:spcPct val="90000"/>
              </a:lnSpc>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Adaptability: New types of resources can be added as new subclasses. Changes to resource properties require updates only in the Resource class.</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lnSpc>
                <a:spcPct val="90000"/>
              </a:lnSpc>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Modularity/Reusability: The Resource class is modular and can be extended for different resource types.</a:t>
            </a:r>
            <a:endParaRPr lang="en-US" b="0" i="0" dirty="0">
              <a:effectLst/>
              <a:latin typeface="Segoe UI" panose="020B0502040204020203" pitchFamily="34" charset="0"/>
            </a:endParaRPr>
          </a:p>
          <a:p>
            <a:pPr>
              <a:lnSpc>
                <a:spcPct val="90000"/>
              </a:lnSpc>
            </a:pPr>
            <a:endParaRPr lang="en-US" dirty="0"/>
          </a:p>
        </p:txBody>
      </p:sp>
    </p:spTree>
    <p:extLst>
      <p:ext uri="{BB962C8B-B14F-4D97-AF65-F5344CB8AC3E}">
        <p14:creationId xmlns:p14="http://schemas.microsoft.com/office/powerpoint/2010/main" val="345609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C06E480F-A9EC-76A0-54F4-49B42FB6762F}"/>
              </a:ext>
            </a:extLst>
          </p:cNvPr>
          <p:cNvSpPr>
            <a:spLocks noGrp="1"/>
          </p:cNvSpPr>
          <p:nvPr>
            <p:ph type="title"/>
          </p:nvPr>
        </p:nvSpPr>
        <p:spPr>
          <a:xfrm>
            <a:off x="806195" y="804672"/>
            <a:ext cx="3521359" cy="5248656"/>
          </a:xfrm>
        </p:spPr>
        <p:txBody>
          <a:bodyPr anchor="ctr">
            <a:normAutofit/>
          </a:bodyPr>
          <a:lstStyle/>
          <a:p>
            <a:pPr algn="ctr"/>
            <a:r>
              <a:rPr lang="en-US" b="0" i="0" u="none" strike="noStrike" dirty="0">
                <a:effectLst/>
                <a:latin typeface="Calibri" panose="020F0502020204030204" pitchFamily="34" charset="0"/>
              </a:rPr>
              <a:t>Transaction Class</a:t>
            </a:r>
            <a:endParaRPr lang="en-US" dirty="0"/>
          </a:p>
        </p:txBody>
      </p:sp>
      <p:sp>
        <p:nvSpPr>
          <p:cNvPr id="3" name="Content Placeholder 2">
            <a:extLst>
              <a:ext uri="{FF2B5EF4-FFF2-40B4-BE49-F238E27FC236}">
                <a16:creationId xmlns:a16="http://schemas.microsoft.com/office/drawing/2014/main" id="{9EF679FA-B3DB-985F-0302-CAB17C58FFC2}"/>
              </a:ext>
            </a:extLst>
          </p:cNvPr>
          <p:cNvSpPr>
            <a:spLocks noGrp="1"/>
          </p:cNvSpPr>
          <p:nvPr>
            <p:ph idx="1"/>
          </p:nvPr>
        </p:nvSpPr>
        <p:spPr>
          <a:xfrm>
            <a:off x="4975861" y="804671"/>
            <a:ext cx="6399930" cy="5248657"/>
          </a:xfrm>
        </p:spPr>
        <p:txBody>
          <a:bodyPr anchor="ctr">
            <a:normAutofit/>
          </a:bodyPr>
          <a:lstStyle/>
          <a:p>
            <a:pPr rtl="0" fontAlgn="base"/>
            <a:r>
              <a:rPr lang="en-US" b="0" i="0" u="none" strike="noStrike" dirty="0">
                <a:effectLst/>
                <a:latin typeface="Calibri" panose="020F0502020204030204" pitchFamily="34" charset="0"/>
              </a:rPr>
              <a:t>Purpose: Handles the transactions of resources, such as issuing and returning items.</a:t>
            </a: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Design Rationale: Centralizes the transaction management, making tracking and handling of resource lending and returns more manageable.</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Adaptability: Can be updated to accommodate new transaction types or changes in transaction rules.</a:t>
            </a: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Modularity/Reusability: Specific to transaction handling, this class can be used wherever transaction data needs to be processed.</a:t>
            </a:r>
            <a:endParaRPr lang="en-US" b="0" i="0"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39081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CCD92196-109F-5362-7317-06E0E0E802C3}"/>
              </a:ext>
            </a:extLst>
          </p:cNvPr>
          <p:cNvSpPr>
            <a:spLocks noGrp="1"/>
          </p:cNvSpPr>
          <p:nvPr>
            <p:ph type="title"/>
          </p:nvPr>
        </p:nvSpPr>
        <p:spPr>
          <a:xfrm>
            <a:off x="806195" y="804672"/>
            <a:ext cx="3521359" cy="5248656"/>
          </a:xfrm>
        </p:spPr>
        <p:txBody>
          <a:bodyPr anchor="ctr">
            <a:normAutofit/>
          </a:bodyPr>
          <a:lstStyle/>
          <a:p>
            <a:pPr algn="ctr"/>
            <a:r>
              <a:rPr lang="en-US" b="0" i="0" u="none" strike="noStrike">
                <a:effectLst/>
                <a:latin typeface="Calibri" panose="020F0502020204030204" pitchFamily="34" charset="0"/>
              </a:rPr>
              <a:t>Library Management Class</a:t>
            </a:r>
            <a:endParaRPr lang="en-US"/>
          </a:p>
        </p:txBody>
      </p:sp>
      <p:sp>
        <p:nvSpPr>
          <p:cNvPr id="3" name="Content Placeholder 2">
            <a:extLst>
              <a:ext uri="{FF2B5EF4-FFF2-40B4-BE49-F238E27FC236}">
                <a16:creationId xmlns:a16="http://schemas.microsoft.com/office/drawing/2014/main" id="{19C36910-81DA-8460-243D-3052131336EB}"/>
              </a:ext>
            </a:extLst>
          </p:cNvPr>
          <p:cNvSpPr>
            <a:spLocks noGrp="1"/>
          </p:cNvSpPr>
          <p:nvPr>
            <p:ph idx="1"/>
          </p:nvPr>
        </p:nvSpPr>
        <p:spPr>
          <a:xfrm>
            <a:off x="4975861" y="804671"/>
            <a:ext cx="6399930" cy="5248657"/>
          </a:xfrm>
        </p:spPr>
        <p:txBody>
          <a:bodyPr anchor="ctr">
            <a:normAutofit/>
          </a:bodyPr>
          <a:lstStyle/>
          <a:p>
            <a:pPr rtl="0" fontAlgn="base">
              <a:lnSpc>
                <a:spcPct val="90000"/>
              </a:lnSpc>
            </a:pPr>
            <a:r>
              <a:rPr lang="en-US" b="0" i="0" u="none" strike="noStrike" dirty="0">
                <a:effectLst/>
                <a:latin typeface="Calibri" panose="020F0502020204030204" pitchFamily="34" charset="0"/>
              </a:rPr>
              <a:t>Purpose: Acts as the central controller of the library system, orchestrating various operations like user and transaction management.</a:t>
            </a: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Design Rationale: Provides a unified interface for the system's functionalities, simplifying interactions between different components.</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lnSpc>
                <a:spcPct val="90000"/>
              </a:lnSpc>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Adaptability: New features and functionalities can be integrated into this class without impacting the underlying classes.</a:t>
            </a: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lnSpc>
                <a:spcPct val="90000"/>
              </a:lnSpc>
            </a:pPr>
            <a:endParaRPr lang="en-US" b="0" i="0" dirty="0">
              <a:effectLst/>
              <a:latin typeface="Segoe UI" panose="020B0502040204020203" pitchFamily="34" charset="0"/>
            </a:endParaRPr>
          </a:p>
          <a:p>
            <a:pPr rtl="0" fontAlgn="base">
              <a:lnSpc>
                <a:spcPct val="90000"/>
              </a:lnSpc>
            </a:pPr>
            <a:r>
              <a:rPr lang="en-US" b="0" i="0" u="none" strike="noStrike" dirty="0">
                <a:effectLst/>
                <a:latin typeface="Calibri" panose="020F0502020204030204" pitchFamily="34" charset="0"/>
              </a:rPr>
              <a:t>Modularity/Reusability: Serves as a modular point of interaction for various system components, though it's tailored more towards integration than reuse.</a:t>
            </a:r>
            <a:endParaRPr lang="en-US" b="0" i="0" dirty="0">
              <a:effectLst/>
              <a:latin typeface="Segoe UI" panose="020B0502040204020203" pitchFamily="34" charset="0"/>
            </a:endParaRPr>
          </a:p>
          <a:p>
            <a:pPr>
              <a:lnSpc>
                <a:spcPct val="90000"/>
              </a:lnSpc>
            </a:pPr>
            <a:endParaRPr lang="en-US" dirty="0"/>
          </a:p>
        </p:txBody>
      </p:sp>
    </p:spTree>
    <p:extLst>
      <p:ext uri="{BB962C8B-B14F-4D97-AF65-F5344CB8AC3E}">
        <p14:creationId xmlns:p14="http://schemas.microsoft.com/office/powerpoint/2010/main" val="130828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40DA079B-3C3E-A429-E56A-16B0114541EA}"/>
              </a:ext>
            </a:extLst>
          </p:cNvPr>
          <p:cNvSpPr>
            <a:spLocks noGrp="1"/>
          </p:cNvSpPr>
          <p:nvPr>
            <p:ph type="title"/>
          </p:nvPr>
        </p:nvSpPr>
        <p:spPr>
          <a:xfrm>
            <a:off x="806195" y="804672"/>
            <a:ext cx="3521359" cy="5248656"/>
          </a:xfrm>
        </p:spPr>
        <p:txBody>
          <a:bodyPr anchor="ctr">
            <a:normAutofit/>
          </a:bodyPr>
          <a:lstStyle/>
          <a:p>
            <a:pPr algn="ctr"/>
            <a:r>
              <a:rPr lang="en-US" b="0" i="0" u="none" strike="noStrike">
                <a:effectLst/>
                <a:latin typeface="Calibri" panose="020F0502020204030204" pitchFamily="34" charset="0"/>
              </a:rPr>
              <a:t>Resource Manager Class</a:t>
            </a:r>
            <a:endParaRPr lang="en-US"/>
          </a:p>
        </p:txBody>
      </p:sp>
      <p:sp>
        <p:nvSpPr>
          <p:cNvPr id="3" name="Content Placeholder 2">
            <a:extLst>
              <a:ext uri="{FF2B5EF4-FFF2-40B4-BE49-F238E27FC236}">
                <a16:creationId xmlns:a16="http://schemas.microsoft.com/office/drawing/2014/main" id="{8A44F25D-4B2F-AED6-5DA9-56C21DCA8031}"/>
              </a:ext>
            </a:extLst>
          </p:cNvPr>
          <p:cNvSpPr>
            <a:spLocks noGrp="1"/>
          </p:cNvSpPr>
          <p:nvPr>
            <p:ph idx="1"/>
          </p:nvPr>
        </p:nvSpPr>
        <p:spPr>
          <a:xfrm>
            <a:off x="4975861" y="804671"/>
            <a:ext cx="6399930" cy="5248657"/>
          </a:xfrm>
        </p:spPr>
        <p:txBody>
          <a:bodyPr anchor="ctr">
            <a:normAutofit/>
          </a:bodyPr>
          <a:lstStyle/>
          <a:p>
            <a:pPr rtl="0" fontAlgn="base"/>
            <a:r>
              <a:rPr lang="en-US" b="0" i="0" u="none" strike="noStrike" dirty="0">
                <a:effectLst/>
                <a:latin typeface="Calibri" panose="020F0502020204030204" pitchFamily="34" charset="0"/>
              </a:rPr>
              <a:t>Purpose: Specifically manages library resources, handling operations like adding, updating, and deleting resources.</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Design Rationale: Centralizes resource management, reducing complexity in other parts of the system.</a:t>
            </a: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Adaptability: Can easily adapt to changes in resource management policies or addition of new resource types.</a:t>
            </a: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Modularity/Reusability: This class is a modular and reusable component for resource-related operations.</a:t>
            </a:r>
            <a:endParaRPr lang="en-US" b="0" i="0" dirty="0">
              <a:effectLst/>
              <a:latin typeface="Segoe UI" panose="020B0502040204020203" pitchFamily="34" charset="0"/>
            </a:endParaRPr>
          </a:p>
        </p:txBody>
      </p:sp>
    </p:spTree>
    <p:extLst>
      <p:ext uri="{BB962C8B-B14F-4D97-AF65-F5344CB8AC3E}">
        <p14:creationId xmlns:p14="http://schemas.microsoft.com/office/powerpoint/2010/main" val="216705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9698E-0AFE-A443-6290-7AE7DF41B23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b="0" i="0" u="none" strike="noStrike" kern="1200" dirty="0">
                <a:solidFill>
                  <a:srgbClr val="EBEBEB"/>
                </a:solidFill>
                <a:effectLst/>
                <a:latin typeface="+mj-lt"/>
                <a:ea typeface="+mj-ea"/>
                <a:cs typeface="+mj-cs"/>
              </a:rPr>
              <a:t>System Overview </a:t>
            </a:r>
            <a:endParaRPr lang="en-US" sz="50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Graphic 5" descr="Computer">
            <a:extLst>
              <a:ext uri="{FF2B5EF4-FFF2-40B4-BE49-F238E27FC236}">
                <a16:creationId xmlns:a16="http://schemas.microsoft.com/office/drawing/2014/main" id="{45D0287D-ECBD-385C-B142-0CCC700AC2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115" y="647698"/>
            <a:ext cx="5562139" cy="5562139"/>
          </a:xfrm>
          <a:prstGeom prst="rect">
            <a:avLst/>
          </a:prstGeom>
          <a:effectLst/>
        </p:spPr>
      </p:pic>
    </p:spTree>
    <p:extLst>
      <p:ext uri="{BB962C8B-B14F-4D97-AF65-F5344CB8AC3E}">
        <p14:creationId xmlns:p14="http://schemas.microsoft.com/office/powerpoint/2010/main" val="42344468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196F2D54-8031-2E13-3A56-F51D9BD1E9E8}"/>
              </a:ext>
            </a:extLst>
          </p:cNvPr>
          <p:cNvSpPr>
            <a:spLocks noGrp="1"/>
          </p:cNvSpPr>
          <p:nvPr>
            <p:ph type="title"/>
          </p:nvPr>
        </p:nvSpPr>
        <p:spPr>
          <a:xfrm>
            <a:off x="806195" y="804672"/>
            <a:ext cx="3521359" cy="5248656"/>
          </a:xfrm>
        </p:spPr>
        <p:txBody>
          <a:bodyPr anchor="ctr">
            <a:normAutofit/>
          </a:bodyPr>
          <a:lstStyle/>
          <a:p>
            <a:pPr algn="ctr"/>
            <a:r>
              <a:rPr lang="en-US" b="0" i="0" u="none" strike="noStrike">
                <a:effectLst/>
                <a:latin typeface="Calibri" panose="020F0502020204030204" pitchFamily="34" charset="0"/>
              </a:rPr>
              <a:t>Modularity and Separation of Concerns:</a:t>
            </a:r>
            <a:endParaRPr lang="en-US"/>
          </a:p>
        </p:txBody>
      </p:sp>
      <p:sp>
        <p:nvSpPr>
          <p:cNvPr id="3" name="Content Placeholder 2">
            <a:extLst>
              <a:ext uri="{FF2B5EF4-FFF2-40B4-BE49-F238E27FC236}">
                <a16:creationId xmlns:a16="http://schemas.microsoft.com/office/drawing/2014/main" id="{7C6B97E8-6843-610D-CC52-E2F416038FB5}"/>
              </a:ext>
            </a:extLst>
          </p:cNvPr>
          <p:cNvSpPr>
            <a:spLocks noGrp="1"/>
          </p:cNvSpPr>
          <p:nvPr>
            <p:ph idx="1"/>
          </p:nvPr>
        </p:nvSpPr>
        <p:spPr>
          <a:xfrm>
            <a:off x="4975861" y="804671"/>
            <a:ext cx="6399930" cy="5248657"/>
          </a:xfrm>
        </p:spPr>
        <p:txBody>
          <a:bodyPr anchor="ctr">
            <a:normAutofit/>
          </a:bodyPr>
          <a:lstStyle/>
          <a:p>
            <a:pPr rtl="0" fontAlgn="base"/>
            <a:r>
              <a:rPr lang="en-US" b="0" i="0" u="none" strike="noStrike" dirty="0">
                <a:effectLst/>
                <a:latin typeface="Calibri" panose="020F0502020204030204" pitchFamily="34" charset="0"/>
              </a:rPr>
              <a:t>The system is designed with distinct modules for user management, resource management, transaction processing, and database interactions. This separation allows for focused development and easier maintenance within each module.</a:t>
            </a:r>
            <a:r>
              <a:rPr lang="en-US" b="0" i="0" dirty="0">
                <a:effectLst/>
                <a:latin typeface="Calibri" panose="020F0502020204030204" pitchFamily="34" charset="0"/>
              </a:rPr>
              <a:t>​</a:t>
            </a:r>
            <a:endParaRPr lang="en-US" b="0" i="0" dirty="0">
              <a:effectLst/>
              <a:latin typeface="Segoe UI" panose="020B0502040204020203" pitchFamily="34" charset="0"/>
            </a:endParaRPr>
          </a:p>
          <a:p>
            <a:pPr marL="0" indent="0" rtl="0" fontAlgn="base">
              <a:buNone/>
            </a:pPr>
            <a:r>
              <a:rPr lang="en-US" b="0" i="0" dirty="0">
                <a:effectLst/>
                <a:latin typeface="Calibri" panose="020F0502020204030204" pitchFamily="34" charset="0"/>
              </a:rPr>
              <a:t>​</a:t>
            </a:r>
            <a:endParaRPr lang="en-US" b="0" i="0" dirty="0">
              <a:effectLst/>
              <a:latin typeface="Segoe UI" panose="020B0502040204020203" pitchFamily="34" charset="0"/>
            </a:endParaRPr>
          </a:p>
          <a:p>
            <a:pPr rtl="0" fontAlgn="base"/>
            <a:r>
              <a:rPr lang="en-US" b="0" i="0" u="none" strike="noStrike" dirty="0">
                <a:effectLst/>
                <a:latin typeface="Calibri" panose="020F0502020204030204" pitchFamily="34" charset="0"/>
              </a:rPr>
              <a:t>Trade-off: While this design enhances maintainability, it may introduce complexity in terms of the interactions between different modules. Coordinating changes across modules requires careful planning to ensure system integrity.</a:t>
            </a:r>
            <a:endParaRPr lang="en-US" b="0" i="0"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360363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9DDA2-D7BE-1776-A579-AB42C77B684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UML Diagram</a:t>
            </a:r>
          </a:p>
        </p:txBody>
      </p:sp>
      <p:sp>
        <p:nvSpPr>
          <p:cNvPr id="2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0DDF507A-CCD6-43B9-A9C0-E3D87B9132FA}"/>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443345" y="452582"/>
            <a:ext cx="6487679" cy="578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15305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A7F13AB-E6EF-E998-4309-C550B2287E33}"/>
              </a:ext>
            </a:extLst>
          </p:cNvPr>
          <p:cNvSpPr>
            <a:spLocks noGrp="1"/>
          </p:cNvSpPr>
          <p:nvPr>
            <p:ph type="title"/>
          </p:nvPr>
        </p:nvSpPr>
        <p:spPr>
          <a:xfrm>
            <a:off x="806195" y="804672"/>
            <a:ext cx="3521359" cy="5248656"/>
          </a:xfrm>
        </p:spPr>
        <p:txBody>
          <a:bodyPr anchor="ctr">
            <a:normAutofit/>
          </a:bodyPr>
          <a:lstStyle/>
          <a:p>
            <a:pPr algn="ctr"/>
            <a:r>
              <a:rPr lang="en-US" b="0" i="0" u="none" strike="noStrike">
                <a:effectLst/>
                <a:latin typeface="Calibri" panose="020F0502020204030204" pitchFamily="34" charset="0"/>
              </a:rPr>
              <a:t>Use of Inheritance and Abstraction:</a:t>
            </a:r>
            <a:endParaRPr lang="en-US"/>
          </a:p>
        </p:txBody>
      </p:sp>
      <p:sp>
        <p:nvSpPr>
          <p:cNvPr id="3" name="Content Placeholder 2">
            <a:extLst>
              <a:ext uri="{FF2B5EF4-FFF2-40B4-BE49-F238E27FC236}">
                <a16:creationId xmlns:a16="http://schemas.microsoft.com/office/drawing/2014/main" id="{7B6019B8-0B56-0380-989C-6BC26BD86EC9}"/>
              </a:ext>
            </a:extLst>
          </p:cNvPr>
          <p:cNvSpPr>
            <a:spLocks noGrp="1"/>
          </p:cNvSpPr>
          <p:nvPr>
            <p:ph idx="1"/>
          </p:nvPr>
        </p:nvSpPr>
        <p:spPr>
          <a:xfrm>
            <a:off x="4975861" y="804671"/>
            <a:ext cx="6399930" cy="5248657"/>
          </a:xfrm>
        </p:spPr>
        <p:txBody>
          <a:bodyPr anchor="ctr">
            <a:normAutofit/>
          </a:bodyPr>
          <a:lstStyle/>
          <a:p>
            <a:pPr rtl="0" fontAlgn="base">
              <a:lnSpc>
                <a:spcPct val="90000"/>
              </a:lnSpc>
            </a:pPr>
            <a:r>
              <a:rPr lang="en-US" sz="1400" b="0" i="0" u="none" strike="noStrike" dirty="0">
                <a:effectLst/>
                <a:latin typeface="Calibri" panose="020F0502020204030204" pitchFamily="34" charset="0"/>
              </a:rPr>
              <a:t>Classes like User and Resource use inheritance to define shared properties and behaviors, while allowing for specialization in subclasses. This abstraction simplifies the representation of real-world entities.</a:t>
            </a:r>
            <a:r>
              <a:rPr lang="en-US" sz="1400" b="0" i="0" dirty="0">
                <a:effectLst/>
                <a:latin typeface="Calibri" panose="020F0502020204030204" pitchFamily="34" charset="0"/>
              </a:rPr>
              <a:t>​</a:t>
            </a:r>
            <a:endParaRPr lang="en-US" sz="1400" b="0" i="0" dirty="0">
              <a:effectLst/>
              <a:latin typeface="Segoe UI" panose="020B0502040204020203" pitchFamily="34" charset="0"/>
            </a:endParaRPr>
          </a:p>
          <a:p>
            <a:pPr marL="0" indent="0" rtl="0" fontAlgn="base">
              <a:lnSpc>
                <a:spcPct val="90000"/>
              </a:lnSpc>
              <a:buNone/>
            </a:pPr>
            <a:r>
              <a:rPr lang="en-US" sz="1400" b="0" i="0" dirty="0">
                <a:effectLst/>
                <a:latin typeface="Calibri" panose="020F0502020204030204" pitchFamily="34" charset="0"/>
              </a:rPr>
              <a:t>​</a:t>
            </a:r>
            <a:endParaRPr lang="en-US" sz="1400" b="0" i="0" dirty="0">
              <a:effectLst/>
              <a:latin typeface="Segoe UI" panose="020B0502040204020203" pitchFamily="34" charset="0"/>
            </a:endParaRPr>
          </a:p>
          <a:p>
            <a:pPr rtl="0" fontAlgn="base">
              <a:lnSpc>
                <a:spcPct val="90000"/>
              </a:lnSpc>
            </a:pPr>
            <a:r>
              <a:rPr lang="en-US" sz="1400" b="0" i="0" u="none" strike="noStrike" dirty="0">
                <a:effectLst/>
                <a:latin typeface="Calibri" panose="020F0502020204030204" pitchFamily="34" charset="0"/>
              </a:rPr>
              <a:t>Trade-off: This approach is beneficial for reusability and extendibility but can lead to deeper inheritance hierarchies, which may complicate understanding and debugging. Overuse of inheritance can also lead to rigid designs, making it hard to change base classes without affecting all subclasses.</a:t>
            </a:r>
            <a:r>
              <a:rPr lang="en-US" sz="1400" b="0" i="0" dirty="0">
                <a:effectLst/>
                <a:latin typeface="Calibri" panose="020F0502020204030204" pitchFamily="34" charset="0"/>
              </a:rPr>
              <a:t>​</a:t>
            </a:r>
            <a:endParaRPr lang="en-US" sz="1400" b="0" i="0" dirty="0">
              <a:effectLst/>
              <a:latin typeface="Segoe UI" panose="020B0502040204020203" pitchFamily="34" charset="0"/>
            </a:endParaRPr>
          </a:p>
          <a:p>
            <a:pPr marL="0" indent="0" rtl="0" fontAlgn="base">
              <a:lnSpc>
                <a:spcPct val="90000"/>
              </a:lnSpc>
              <a:buNone/>
            </a:pPr>
            <a:r>
              <a:rPr lang="en-US" sz="1400" b="0" i="0" dirty="0">
                <a:effectLst/>
                <a:latin typeface="Calibri" panose="020F0502020204030204" pitchFamily="34" charset="0"/>
              </a:rPr>
              <a:t>​</a:t>
            </a:r>
            <a:endParaRPr lang="en-US" sz="1400" b="0" i="0" dirty="0">
              <a:effectLst/>
              <a:latin typeface="Segoe UI" panose="020B0502040204020203" pitchFamily="34" charset="0"/>
            </a:endParaRPr>
          </a:p>
          <a:p>
            <a:pPr rtl="0" fontAlgn="base">
              <a:lnSpc>
                <a:spcPct val="90000"/>
              </a:lnSpc>
            </a:pPr>
            <a:r>
              <a:rPr lang="en-US" sz="1400" b="0" i="0" u="none" strike="noStrike" dirty="0">
                <a:effectLst/>
                <a:latin typeface="Calibri" panose="020F0502020204030204" pitchFamily="34" charset="0"/>
              </a:rPr>
              <a:t>Centralized Management Classes:</a:t>
            </a:r>
            <a:r>
              <a:rPr lang="en-US" sz="1400" b="0" i="0" dirty="0">
                <a:effectLst/>
                <a:latin typeface="Calibri" panose="020F0502020204030204" pitchFamily="34" charset="0"/>
              </a:rPr>
              <a:t>​</a:t>
            </a:r>
            <a:endParaRPr lang="en-US" sz="1400" b="0" i="0" dirty="0">
              <a:effectLst/>
              <a:latin typeface="Segoe UI" panose="020B0502040204020203" pitchFamily="34" charset="0"/>
            </a:endParaRPr>
          </a:p>
          <a:p>
            <a:pPr rtl="0" fontAlgn="base">
              <a:lnSpc>
                <a:spcPct val="90000"/>
              </a:lnSpc>
            </a:pPr>
            <a:endParaRPr lang="en-US" sz="1400" b="0" i="0" dirty="0">
              <a:effectLst/>
              <a:latin typeface="Segoe UI" panose="020B0502040204020203" pitchFamily="34" charset="0"/>
            </a:endParaRPr>
          </a:p>
          <a:p>
            <a:pPr rtl="0" fontAlgn="base">
              <a:lnSpc>
                <a:spcPct val="90000"/>
              </a:lnSpc>
            </a:pPr>
            <a:r>
              <a:rPr lang="en-US" sz="1400" b="0" i="0" u="none" strike="noStrike" dirty="0">
                <a:effectLst/>
                <a:latin typeface="Calibri" panose="020F0502020204030204" pitchFamily="34" charset="0"/>
              </a:rPr>
              <a:t>Classes like Library Management and Resource Manager serve as centralized points for operations, providing a cohesive interface for various functionalities.</a:t>
            </a:r>
            <a:r>
              <a:rPr lang="en-US" sz="1400" b="0" i="0" dirty="0">
                <a:effectLst/>
                <a:latin typeface="Calibri" panose="020F0502020204030204" pitchFamily="34" charset="0"/>
              </a:rPr>
              <a:t>​</a:t>
            </a:r>
            <a:endParaRPr lang="en-US" sz="1400" b="0" i="0" dirty="0">
              <a:effectLst/>
              <a:latin typeface="Segoe UI" panose="020B0502040204020203" pitchFamily="34" charset="0"/>
            </a:endParaRPr>
          </a:p>
          <a:p>
            <a:pPr marL="0" indent="0" rtl="0" fontAlgn="base">
              <a:lnSpc>
                <a:spcPct val="90000"/>
              </a:lnSpc>
              <a:buNone/>
            </a:pPr>
            <a:r>
              <a:rPr lang="en-US" sz="1400" b="0" i="0" dirty="0">
                <a:effectLst/>
                <a:latin typeface="Calibri" panose="020F0502020204030204" pitchFamily="34" charset="0"/>
              </a:rPr>
              <a:t>​</a:t>
            </a:r>
            <a:endParaRPr lang="en-US" sz="1400" b="0" i="0" dirty="0">
              <a:effectLst/>
              <a:latin typeface="Segoe UI" panose="020B0502040204020203" pitchFamily="34" charset="0"/>
            </a:endParaRPr>
          </a:p>
          <a:p>
            <a:pPr rtl="0" fontAlgn="base">
              <a:lnSpc>
                <a:spcPct val="90000"/>
              </a:lnSpc>
            </a:pPr>
            <a:r>
              <a:rPr lang="en-US" sz="1400" b="0" i="0" u="none" strike="noStrike" dirty="0">
                <a:effectLst/>
                <a:latin typeface="Calibri" panose="020F0502020204030204" pitchFamily="34" charset="0"/>
              </a:rPr>
              <a:t>Trade-off: While centralization simplifies the interaction pattern, it can lead to a scenario where these classes become too large and unwieldy, hindering scalability and manageability.</a:t>
            </a:r>
            <a:endParaRPr lang="en-US" sz="1400" b="0" i="0" dirty="0">
              <a:effectLst/>
              <a:latin typeface="Segoe UI" panose="020B0502040204020203" pitchFamily="34" charset="0"/>
            </a:endParaRPr>
          </a:p>
          <a:p>
            <a:pPr>
              <a:lnSpc>
                <a:spcPct val="90000"/>
              </a:lnSpc>
            </a:pPr>
            <a:endParaRPr lang="en-US" sz="1400" dirty="0"/>
          </a:p>
        </p:txBody>
      </p:sp>
    </p:spTree>
    <p:extLst>
      <p:ext uri="{BB962C8B-B14F-4D97-AF65-F5344CB8AC3E}">
        <p14:creationId xmlns:p14="http://schemas.microsoft.com/office/powerpoint/2010/main" val="49013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7686A19-7517-2309-D6EB-C7AABD37CD03}"/>
              </a:ext>
            </a:extLst>
          </p:cNvPr>
          <p:cNvSpPr>
            <a:spLocks noGrp="1"/>
          </p:cNvSpPr>
          <p:nvPr>
            <p:ph type="title"/>
          </p:nvPr>
        </p:nvSpPr>
        <p:spPr>
          <a:xfrm>
            <a:off x="806195" y="804672"/>
            <a:ext cx="3521359" cy="5248656"/>
          </a:xfrm>
        </p:spPr>
        <p:txBody>
          <a:bodyPr anchor="ctr">
            <a:normAutofit/>
          </a:bodyPr>
          <a:lstStyle/>
          <a:p>
            <a:pPr algn="ctr"/>
            <a:r>
              <a:rPr lang="en-US" b="0" i="0" u="none" strike="noStrike" dirty="0">
                <a:effectLst/>
                <a:latin typeface="Calibri" panose="020F0502020204030204" pitchFamily="34" charset="0"/>
              </a:rPr>
              <a:t>Implications for Future Changes</a:t>
            </a:r>
            <a:endParaRPr lang="en-US" dirty="0"/>
          </a:p>
        </p:txBody>
      </p:sp>
      <p:sp>
        <p:nvSpPr>
          <p:cNvPr id="3" name="Content Placeholder 2">
            <a:extLst>
              <a:ext uri="{FF2B5EF4-FFF2-40B4-BE49-F238E27FC236}">
                <a16:creationId xmlns:a16="http://schemas.microsoft.com/office/drawing/2014/main" id="{352236AE-C8B9-889E-3A9F-6B7446AA2A5D}"/>
              </a:ext>
            </a:extLst>
          </p:cNvPr>
          <p:cNvSpPr>
            <a:spLocks noGrp="1"/>
          </p:cNvSpPr>
          <p:nvPr>
            <p:ph idx="1"/>
          </p:nvPr>
        </p:nvSpPr>
        <p:spPr>
          <a:xfrm>
            <a:off x="4975861" y="804671"/>
            <a:ext cx="6399930" cy="5248657"/>
          </a:xfrm>
        </p:spPr>
        <p:txBody>
          <a:bodyPr anchor="ctr">
            <a:normAutofit/>
          </a:bodyPr>
          <a:lstStyle/>
          <a:p>
            <a:pPr rtl="0" fontAlgn="base">
              <a:lnSpc>
                <a:spcPct val="90000"/>
              </a:lnSpc>
            </a:pPr>
            <a:r>
              <a:rPr lang="en-US" sz="1300" b="0" i="0" u="none" strike="noStrike" dirty="0">
                <a:effectLst/>
                <a:latin typeface="Calibri" panose="020F0502020204030204" pitchFamily="34" charset="0"/>
              </a:rPr>
              <a:t>Scalability and New Features Integration:</a:t>
            </a: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marL="0" indent="0" rtl="0" fontAlgn="base">
              <a:lnSpc>
                <a:spcPct val="90000"/>
              </a:lnSpc>
              <a:buNone/>
            </a:pP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rtl="0" fontAlgn="base">
              <a:lnSpc>
                <a:spcPct val="90000"/>
              </a:lnSpc>
            </a:pPr>
            <a:r>
              <a:rPr lang="en-US" sz="1300" b="0" i="0" u="none" strike="noStrike" dirty="0">
                <a:effectLst/>
                <a:latin typeface="Calibri" panose="020F0502020204030204" pitchFamily="34" charset="0"/>
              </a:rPr>
              <a:t>The modular design facilitates the addition of new features or scaling specific functionalities. For instance, introducing a new user type or a new resource category can be done by adding a new subclass or modifying an existing module without overhauling the entire system.</a:t>
            </a: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marL="0" indent="0" rtl="0" fontAlgn="base">
              <a:lnSpc>
                <a:spcPct val="90000"/>
              </a:lnSpc>
              <a:buNone/>
            </a:pP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rtl="0" fontAlgn="base">
              <a:lnSpc>
                <a:spcPct val="90000"/>
              </a:lnSpc>
            </a:pPr>
            <a:r>
              <a:rPr lang="en-US" sz="1300" b="0" i="0" u="none" strike="noStrike" dirty="0">
                <a:effectLst/>
                <a:latin typeface="Calibri" panose="020F0502020204030204" pitchFamily="34" charset="0"/>
              </a:rPr>
              <a:t>Maintenance and Upgrades:</a:t>
            </a: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marL="0" indent="0" rtl="0" fontAlgn="base">
              <a:lnSpc>
                <a:spcPct val="90000"/>
              </a:lnSpc>
              <a:buNone/>
            </a:pP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rtl="0" fontAlgn="base">
              <a:lnSpc>
                <a:spcPct val="90000"/>
              </a:lnSpc>
            </a:pPr>
            <a:r>
              <a:rPr lang="en-US" sz="1300" b="0" i="0" u="none" strike="noStrike" dirty="0">
                <a:effectLst/>
                <a:latin typeface="Calibri" panose="020F0502020204030204" pitchFamily="34" charset="0"/>
              </a:rPr>
              <a:t>Maintenance is simplified due to the separation of concerns; updates or bug fixes in one module are less likely to impact other areas of the system.</a:t>
            </a: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rtl="0" fontAlgn="base">
              <a:lnSpc>
                <a:spcPct val="90000"/>
              </a:lnSpc>
            </a:pPr>
            <a:r>
              <a:rPr lang="en-US" sz="1300" b="0" i="0" u="none" strike="noStrike" dirty="0">
                <a:effectLst/>
                <a:latin typeface="Calibri" panose="020F0502020204030204" pitchFamily="34" charset="0"/>
              </a:rPr>
              <a:t>Future upgrades may require refactoring if certain base classes or central management classes become bloated or if the system's requirements change significantly.</a:t>
            </a: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marL="0" indent="0" rtl="0" fontAlgn="base">
              <a:lnSpc>
                <a:spcPct val="90000"/>
              </a:lnSpc>
              <a:buNone/>
            </a:pP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rtl="0" fontAlgn="base">
              <a:lnSpc>
                <a:spcPct val="90000"/>
              </a:lnSpc>
            </a:pPr>
            <a:r>
              <a:rPr lang="en-US" sz="1300" b="0" i="0" u="none" strike="noStrike" dirty="0">
                <a:effectLst/>
                <a:latin typeface="Calibri" panose="020F0502020204030204" pitchFamily="34" charset="0"/>
              </a:rPr>
              <a:t>Adaptability to Technological Changes:</a:t>
            </a: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marL="0" indent="0" rtl="0" fontAlgn="base">
              <a:lnSpc>
                <a:spcPct val="90000"/>
              </a:lnSpc>
              <a:buNone/>
            </a:pPr>
            <a:r>
              <a:rPr lang="en-US" sz="1300" b="0" i="0" dirty="0">
                <a:effectLst/>
                <a:latin typeface="Calibri" panose="020F0502020204030204" pitchFamily="34" charset="0"/>
              </a:rPr>
              <a:t>​</a:t>
            </a:r>
            <a:endParaRPr lang="en-US" sz="1300" b="0" i="0" dirty="0">
              <a:effectLst/>
              <a:latin typeface="Segoe UI" panose="020B0502040204020203" pitchFamily="34" charset="0"/>
            </a:endParaRPr>
          </a:p>
          <a:p>
            <a:pPr rtl="0" fontAlgn="base">
              <a:lnSpc>
                <a:spcPct val="90000"/>
              </a:lnSpc>
            </a:pPr>
            <a:r>
              <a:rPr lang="en-US" sz="1300" b="0" i="0" u="none" strike="noStrike" dirty="0">
                <a:effectLst/>
                <a:latin typeface="Calibri" panose="020F0502020204030204" pitchFamily="34" charset="0"/>
              </a:rPr>
              <a:t>The system's design with abstract classes and interfaces allows it to be more adaptable to changes in technology. For example, if the database technology changes, only the DatabaseConnection class needs to be updated.</a:t>
            </a:r>
            <a:endParaRPr lang="en-US" sz="1300" b="0" i="0" dirty="0">
              <a:effectLst/>
              <a:latin typeface="Segoe UI" panose="020B0502040204020203" pitchFamily="34" charset="0"/>
            </a:endParaRPr>
          </a:p>
          <a:p>
            <a:pPr>
              <a:lnSpc>
                <a:spcPct val="90000"/>
              </a:lnSpc>
            </a:pPr>
            <a:endParaRPr lang="en-US" sz="1300" dirty="0"/>
          </a:p>
        </p:txBody>
      </p:sp>
    </p:spTree>
    <p:extLst>
      <p:ext uri="{BB962C8B-B14F-4D97-AF65-F5344CB8AC3E}">
        <p14:creationId xmlns:p14="http://schemas.microsoft.com/office/powerpoint/2010/main" val="3779426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9" name="Picture 307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81" name="Picture 308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83" name="Oval 308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85" name="Picture 308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87" name="Picture 308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89" name="Rectangle 308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1" name="Rectangle 309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75770-1BFB-EF2F-8BA0-7CC11828FF4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Library Management Class</a:t>
            </a:r>
          </a:p>
        </p:txBody>
      </p:sp>
      <p:sp>
        <p:nvSpPr>
          <p:cNvPr id="309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95" name="Freeform: Shape 309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7" name="Rectangle 309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a:extLst>
              <a:ext uri="{FF2B5EF4-FFF2-40B4-BE49-F238E27FC236}">
                <a16:creationId xmlns:a16="http://schemas.microsoft.com/office/drawing/2014/main" id="{C602C9F9-682B-7487-9AAE-7150850D29AF}"/>
              </a:ext>
            </a:extLst>
          </p:cNvPr>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tretch>
            <a:fillRect/>
          </a:stretch>
        </p:blipFill>
        <p:spPr bwMode="auto">
          <a:xfrm>
            <a:off x="643854" y="1625952"/>
            <a:ext cx="6270662" cy="360563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41507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7" name="Picture 512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29" name="Picture 512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31" name="Oval 513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133" name="Picture 513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35" name="Picture 513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37" name="Rectangle 513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39" name="Rectangle 513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8481B-7D7C-ACDE-27A5-7BF7431B402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Resource Manager Class</a:t>
            </a:r>
          </a:p>
        </p:txBody>
      </p:sp>
      <p:sp>
        <p:nvSpPr>
          <p:cNvPr id="514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143" name="Freeform: Shape 514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45" name="Rectangle 514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122" name="Picture 2">
            <a:extLst>
              <a:ext uri="{FF2B5EF4-FFF2-40B4-BE49-F238E27FC236}">
                <a16:creationId xmlns:a16="http://schemas.microsoft.com/office/drawing/2014/main" id="{6B3796A7-DE2D-482C-E9DD-B668100E6973}"/>
              </a:ext>
            </a:extLst>
          </p:cNvPr>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tretch>
            <a:fillRect/>
          </a:stretch>
        </p:blipFill>
        <p:spPr bwMode="auto">
          <a:xfrm>
            <a:off x="643854" y="834281"/>
            <a:ext cx="6270662" cy="518897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68794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68" name="Picture 416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69" name="Picture 416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70" name="Oval 416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171" name="Picture 417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72" name="Picture 417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73" name="Rectangle 417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74" name="Rectangle 417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6FE57-587F-E31E-9155-D43693088FF5}"/>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Resource Class</a:t>
            </a:r>
            <a:endParaRPr lang="en-US" sz="5400" b="0" i="0" kern="1200">
              <a:solidFill>
                <a:srgbClr val="EBEBEB"/>
              </a:solidFill>
              <a:latin typeface="+mj-lt"/>
              <a:ea typeface="+mj-ea"/>
              <a:cs typeface="+mj-cs"/>
            </a:endParaRPr>
          </a:p>
        </p:txBody>
      </p:sp>
      <p:sp>
        <p:nvSpPr>
          <p:cNvPr id="4175"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76" name="Freeform: Shape 4175">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US"/>
          </a:p>
        </p:txBody>
      </p:sp>
      <p:sp>
        <p:nvSpPr>
          <p:cNvPr id="4167" name="Rectangle 416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100" name="Picture 4">
            <a:extLst>
              <a:ext uri="{FF2B5EF4-FFF2-40B4-BE49-F238E27FC236}">
                <a16:creationId xmlns:a16="http://schemas.microsoft.com/office/drawing/2014/main" id="{B96ECE4A-F8A5-2D07-E22C-8397465BE541}"/>
              </a:ext>
            </a:extLst>
          </p:cNvPr>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tretch>
            <a:fillRect/>
          </a:stretch>
        </p:blipFill>
        <p:spPr bwMode="auto">
          <a:xfrm>
            <a:off x="643854" y="2413601"/>
            <a:ext cx="5450557" cy="2030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0632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7" name="Picture 2048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489" name="Picture 2048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491" name="Oval 2049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493" name="Picture 2049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495" name="Picture 2049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497" name="Rectangle 2049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499" name="Rectangle 20498">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D9805-8BFE-1270-7D89-65D3F1B587C0}"/>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Laptop and Hotspot Subclass</a:t>
            </a:r>
          </a:p>
        </p:txBody>
      </p:sp>
      <p:sp>
        <p:nvSpPr>
          <p:cNvPr id="20501"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503" name="Freeform: Shape 20502">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US"/>
          </a:p>
        </p:txBody>
      </p:sp>
      <p:sp>
        <p:nvSpPr>
          <p:cNvPr id="20505" name="Rectangle 2050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482" name="Picture 2">
            <a:extLst>
              <a:ext uri="{FF2B5EF4-FFF2-40B4-BE49-F238E27FC236}">
                <a16:creationId xmlns:a16="http://schemas.microsoft.com/office/drawing/2014/main" id="{798F2C42-20BA-3333-84AF-5754247F016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2195579"/>
            <a:ext cx="5450557" cy="246637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0412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63" name="Picture 1946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465" name="Picture 1946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67" name="Oval 1946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469" name="Picture 1946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471" name="Picture 1947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473" name="Rectangle 1947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475" name="Rectangle 19474">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27E45-EBE1-F677-B5BD-9940A73C8B4A}"/>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400" b="0" i="0" kern="1200">
                <a:solidFill>
                  <a:srgbClr val="EBEBEB"/>
                </a:solidFill>
                <a:latin typeface="+mj-lt"/>
                <a:ea typeface="+mj-ea"/>
                <a:cs typeface="+mj-cs"/>
              </a:rPr>
              <a:t>Book Subclass</a:t>
            </a:r>
          </a:p>
        </p:txBody>
      </p:sp>
      <p:sp>
        <p:nvSpPr>
          <p:cNvPr id="19477"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479" name="Freeform: Shape 19478">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US"/>
          </a:p>
        </p:txBody>
      </p:sp>
      <p:sp>
        <p:nvSpPr>
          <p:cNvPr id="19481" name="Rectangle 19480">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458" name="Picture 2">
            <a:extLst>
              <a:ext uri="{FF2B5EF4-FFF2-40B4-BE49-F238E27FC236}">
                <a16:creationId xmlns:a16="http://schemas.microsoft.com/office/drawing/2014/main" id="{25B3A14D-B560-373C-56D7-16B635398CEE}"/>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2093381"/>
            <a:ext cx="5450557" cy="26707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08034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51" name="Picture 615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53" name="Picture 615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55" name="Oval 615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57" name="Picture 615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59" name="Picture 615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161" name="Rectangle 616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63" name="Rectangle 616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1A6B1-A6E4-D026-0B36-C55567E7DE1F}"/>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User Class</a:t>
            </a:r>
          </a:p>
        </p:txBody>
      </p:sp>
      <p:sp>
        <p:nvSpPr>
          <p:cNvPr id="616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167" name="Freeform: Shape 616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69" name="Rectangle 616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46" name="Picture 2">
            <a:extLst>
              <a:ext uri="{FF2B5EF4-FFF2-40B4-BE49-F238E27FC236}">
                <a16:creationId xmlns:a16="http://schemas.microsoft.com/office/drawing/2014/main" id="{29B09C28-8E67-4440-026D-630EE3921DB9}"/>
              </a:ext>
            </a:extLst>
          </p:cNvPr>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tretch>
            <a:fillRect/>
          </a:stretch>
        </p:blipFill>
        <p:spPr bwMode="auto">
          <a:xfrm>
            <a:off x="643854" y="881311"/>
            <a:ext cx="6270662" cy="509491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13574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5" name="Picture 71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77" name="Picture 71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79" name="Oval 71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81" name="Picture 71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83" name="Picture 71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185" name="Rectangle 71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87" name="Rectangle 718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7CAC8-0547-4904-14CE-EEDDAC1070CC}"/>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User Subclasses</a:t>
            </a:r>
          </a:p>
        </p:txBody>
      </p:sp>
      <p:sp>
        <p:nvSpPr>
          <p:cNvPr id="718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191" name="Freeform: Shape 719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93" name="Rectangle 719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70" name="Picture 2">
            <a:extLst>
              <a:ext uri="{FF2B5EF4-FFF2-40B4-BE49-F238E27FC236}">
                <a16:creationId xmlns:a16="http://schemas.microsoft.com/office/drawing/2014/main" id="{EDD456AD-DB12-EA7B-E9B7-7E2AFD62E546}"/>
              </a:ext>
            </a:extLst>
          </p:cNvPr>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tretch>
            <a:fillRect/>
          </a:stretch>
        </p:blipFill>
        <p:spPr bwMode="auto">
          <a:xfrm>
            <a:off x="643854" y="849958"/>
            <a:ext cx="6270662" cy="51576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5213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37" name="Picture 10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3" name="Rectangle 104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D9BFA-4771-B796-5A82-05AB00C12DAA}"/>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b="0" i="0" kern="1200">
                <a:solidFill>
                  <a:srgbClr val="EBEBEB"/>
                </a:solidFill>
                <a:latin typeface="+mj-lt"/>
                <a:ea typeface="+mj-ea"/>
                <a:cs typeface="+mj-cs"/>
              </a:rPr>
              <a:t>Transaction </a:t>
            </a:r>
          </a:p>
        </p:txBody>
      </p:sp>
      <p:sp>
        <p:nvSpPr>
          <p:cNvPr id="104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7" name="Freeform: Shape 104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Rectangle 104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A3607AE5-AA76-D456-7DD2-B27E7D8F9BB6}"/>
              </a:ext>
            </a:extLst>
          </p:cNvPr>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tretch>
            <a:fillRect/>
          </a:stretch>
        </p:blipFill>
        <p:spPr bwMode="auto">
          <a:xfrm>
            <a:off x="643854" y="818604"/>
            <a:ext cx="6270662" cy="522032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13364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229" name="Picture 82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231" name="Picture 82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33" name="Oval 82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235" name="Picture 82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37" name="Picture 82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39" name="Rectangle 82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41" name="Rectangle 824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1CD38-F865-62B2-50DE-2AD3F1860A59}"/>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000" dirty="0">
                <a:solidFill>
                  <a:srgbClr val="EBEBEB"/>
                </a:solidFill>
              </a:rPr>
              <a:t>Relational</a:t>
            </a:r>
            <a:r>
              <a:rPr lang="en-US" sz="5000" b="0" i="0" kern="1200" dirty="0">
                <a:solidFill>
                  <a:srgbClr val="EBEBEB"/>
                </a:solidFill>
                <a:latin typeface="+mj-lt"/>
                <a:ea typeface="+mj-ea"/>
                <a:cs typeface="+mj-cs"/>
              </a:rPr>
              <a:t>Database</a:t>
            </a:r>
          </a:p>
        </p:txBody>
      </p:sp>
      <p:sp>
        <p:nvSpPr>
          <p:cNvPr id="824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45" name="Freeform: Shape 824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47" name="Rectangle 824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196" name="Picture 4">
            <a:extLst>
              <a:ext uri="{FF2B5EF4-FFF2-40B4-BE49-F238E27FC236}">
                <a16:creationId xmlns:a16="http://schemas.microsoft.com/office/drawing/2014/main" id="{0006C5B7-1A18-1374-3753-F80E29E8206B}"/>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203201" y="533400"/>
            <a:ext cx="7144592" cy="585046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82319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7" name="Picture 205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9" name="Oval 205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61" name="Picture 206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3" name="Picture 206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5" name="Rectangle 206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7" name="Rectangle 206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FEBC1-EF4F-2CAF-70A9-8DC51C542A5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b="0" i="0" kern="1200">
                <a:solidFill>
                  <a:srgbClr val="EBEBEB"/>
                </a:solidFill>
                <a:latin typeface="+mj-lt"/>
                <a:ea typeface="+mj-ea"/>
                <a:cs typeface="+mj-cs"/>
              </a:rPr>
              <a:t>Database </a:t>
            </a:r>
          </a:p>
        </p:txBody>
      </p:sp>
      <p:sp>
        <p:nvSpPr>
          <p:cNvPr id="206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71" name="Freeform: Shape 207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3" name="Rectangle 207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0" name="Picture 2">
            <a:extLst>
              <a:ext uri="{FF2B5EF4-FFF2-40B4-BE49-F238E27FC236}">
                <a16:creationId xmlns:a16="http://schemas.microsoft.com/office/drawing/2014/main" id="{CE88D0A9-8FDE-7D66-BA2C-FA9574C4FD7E}"/>
              </a:ext>
            </a:extLst>
          </p:cNvPr>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tretch>
            <a:fillRect/>
          </a:stretch>
        </p:blipFill>
        <p:spPr bwMode="auto">
          <a:xfrm>
            <a:off x="643854" y="2002192"/>
            <a:ext cx="6270662" cy="285315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480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46" name="Picture 924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248" name="Picture 924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250" name="Oval 924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252" name="Picture 925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254" name="Picture 925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256" name="Rectangle 925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58" name="Rectangle 9257">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ECCAA-5D2D-BE73-DDFC-8A2FEA636ACB}"/>
              </a:ext>
            </a:extLst>
          </p:cNvPr>
          <p:cNvSpPr>
            <a:spLocks noGrp="1"/>
          </p:cNvSpPr>
          <p:nvPr>
            <p:ph type="title"/>
          </p:nvPr>
        </p:nvSpPr>
        <p:spPr>
          <a:xfrm>
            <a:off x="7385967" y="1325880"/>
            <a:ext cx="4158334"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Flow Chart</a:t>
            </a:r>
          </a:p>
        </p:txBody>
      </p:sp>
      <p:sp>
        <p:nvSpPr>
          <p:cNvPr id="9260"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262" name="Freeform: Shape 9261">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US"/>
          </a:p>
        </p:txBody>
      </p:sp>
      <p:sp>
        <p:nvSpPr>
          <p:cNvPr id="9264" name="Rectangle 926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218" name="Picture 2">
            <a:extLst>
              <a:ext uri="{FF2B5EF4-FFF2-40B4-BE49-F238E27FC236}">
                <a16:creationId xmlns:a16="http://schemas.microsoft.com/office/drawing/2014/main" id="{DEC7A555-654F-D730-608B-8ACB9CD3C3C8}"/>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1112281"/>
            <a:ext cx="5450557" cy="46329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3717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3749396-E516-B246-C229-D20EAD3FC698}"/>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User Interface</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717279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91" name="Picture 1639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393" name="Picture 1639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395" name="Oval 1639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397" name="Picture 1639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399" name="Picture 1639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6401" name="Rectangle 1640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03" name="Rectangle 1640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5E8DC-E706-98BD-5D7C-F6B032202BD1}"/>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Main Page</a:t>
            </a:r>
          </a:p>
        </p:txBody>
      </p:sp>
      <p:sp>
        <p:nvSpPr>
          <p:cNvPr id="1640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407" name="Freeform: Shape 1640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409" name="Rectangle 1640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386" name="Picture 2">
            <a:extLst>
              <a:ext uri="{FF2B5EF4-FFF2-40B4-BE49-F238E27FC236}">
                <a16:creationId xmlns:a16="http://schemas.microsoft.com/office/drawing/2014/main" id="{2D82EE67-EDD5-AD04-4517-075FA30ECB90}"/>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1547569"/>
            <a:ext cx="6270662" cy="37623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0661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5" name="Picture 174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417" name="Picture 174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419" name="Oval 174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421" name="Picture 174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423" name="Picture 174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425" name="Rectangle 174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427" name="Rectangle 1742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D55FA-864A-A97A-A38C-8A6981A8FFA0}"/>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400" dirty="0">
                <a:solidFill>
                  <a:srgbClr val="EBEBEB"/>
                </a:solidFill>
              </a:rPr>
              <a:t>C</a:t>
            </a:r>
            <a:r>
              <a:rPr lang="en-US" sz="5400" b="0" i="0" kern="1200" dirty="0">
                <a:solidFill>
                  <a:srgbClr val="EBEBEB"/>
                </a:solidFill>
                <a:latin typeface="+mj-lt"/>
                <a:ea typeface="+mj-ea"/>
                <a:cs typeface="+mj-cs"/>
              </a:rPr>
              <a:t>reate </a:t>
            </a:r>
            <a:r>
              <a:rPr lang="en-US" sz="5400" dirty="0">
                <a:solidFill>
                  <a:srgbClr val="EBEBEB"/>
                </a:solidFill>
              </a:rPr>
              <a:t>N</a:t>
            </a:r>
            <a:r>
              <a:rPr lang="en-US" sz="5400" b="0" i="0" kern="1200" dirty="0">
                <a:solidFill>
                  <a:srgbClr val="EBEBEB"/>
                </a:solidFill>
                <a:latin typeface="+mj-lt"/>
                <a:ea typeface="+mj-ea"/>
                <a:cs typeface="+mj-cs"/>
              </a:rPr>
              <a:t>ew </a:t>
            </a:r>
            <a:r>
              <a:rPr lang="en-US" sz="5400" dirty="0">
                <a:solidFill>
                  <a:srgbClr val="EBEBEB"/>
                </a:solidFill>
              </a:rPr>
              <a:t>A</a:t>
            </a:r>
            <a:r>
              <a:rPr lang="en-US" sz="5400" b="0" i="0" kern="1200" dirty="0">
                <a:solidFill>
                  <a:srgbClr val="EBEBEB"/>
                </a:solidFill>
                <a:latin typeface="+mj-lt"/>
                <a:ea typeface="+mj-ea"/>
                <a:cs typeface="+mj-cs"/>
              </a:rPr>
              <a:t>ccount</a:t>
            </a:r>
          </a:p>
        </p:txBody>
      </p:sp>
      <p:sp>
        <p:nvSpPr>
          <p:cNvPr id="1742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431" name="Freeform: Shape 1743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33" name="Rectangle 1743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410" name="Picture 2">
            <a:extLst>
              <a:ext uri="{FF2B5EF4-FFF2-40B4-BE49-F238E27FC236}">
                <a16:creationId xmlns:a16="http://schemas.microsoft.com/office/drawing/2014/main" id="{BB21F70C-CAC0-AF69-2262-045C09375D99}"/>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1547569"/>
            <a:ext cx="6270662" cy="37623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643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9" name="Picture 1843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441" name="Picture 1844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443" name="Oval 1844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445" name="Picture 1844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447" name="Picture 1844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449" name="Rectangle 1844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451" name="Rectangle 1845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C11B0-917C-CFB6-CE5E-71055F47A2B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400" b="0" i="0" kern="1200">
                <a:solidFill>
                  <a:srgbClr val="EBEBEB"/>
                </a:solidFill>
                <a:latin typeface="+mj-lt"/>
                <a:ea typeface="+mj-ea"/>
                <a:cs typeface="+mj-cs"/>
              </a:rPr>
              <a:t>Librarian (add new resource)</a:t>
            </a:r>
          </a:p>
        </p:txBody>
      </p:sp>
      <p:sp>
        <p:nvSpPr>
          <p:cNvPr id="1845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455" name="Freeform: Shape 1845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Rectangle 1845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434" name="Picture 2">
            <a:extLst>
              <a:ext uri="{FF2B5EF4-FFF2-40B4-BE49-F238E27FC236}">
                <a16:creationId xmlns:a16="http://schemas.microsoft.com/office/drawing/2014/main" id="{379F4C76-817D-D636-2626-CEA5AE43C47C}"/>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43854" y="1547569"/>
            <a:ext cx="6270662" cy="37623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883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1" name="Picture 112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273" name="Picture 112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275" name="Oval 112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277" name="Picture 112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279" name="Picture 112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81" name="Rectangle 112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283" name="Rectangle 1128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3ADCB-5815-605C-F924-30470FD0AA0B}"/>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Search Page Format Options</a:t>
            </a:r>
          </a:p>
        </p:txBody>
      </p:sp>
      <p:sp>
        <p:nvSpPr>
          <p:cNvPr id="1128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287" name="Freeform: Shape 1128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89" name="Rectangle 1128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266" name="Picture 2">
            <a:extLst>
              <a:ext uri="{FF2B5EF4-FFF2-40B4-BE49-F238E27FC236}">
                <a16:creationId xmlns:a16="http://schemas.microsoft.com/office/drawing/2014/main" id="{6D914F61-1D54-3406-8463-F1098FCE58AC}"/>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596510" y="1495404"/>
            <a:ext cx="6270662" cy="376239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8550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2810</TotalTime>
  <Words>975</Words>
  <Application>Microsoft Office PowerPoint</Application>
  <PresentationFormat>Widescreen</PresentationFormat>
  <Paragraphs>100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Century Gothic</vt:lpstr>
      <vt:lpstr>Segoe UI</vt:lpstr>
      <vt:lpstr>Wingdings 3</vt:lpstr>
      <vt:lpstr>Ion</vt:lpstr>
      <vt:lpstr>Library Management System</vt:lpstr>
      <vt:lpstr>UML Diagram</vt:lpstr>
      <vt:lpstr>RelationalDatabase</vt:lpstr>
      <vt:lpstr>Flow Chart</vt:lpstr>
      <vt:lpstr>User Interface</vt:lpstr>
      <vt:lpstr>Main Page</vt:lpstr>
      <vt:lpstr>Create New Account</vt:lpstr>
      <vt:lpstr>Librarian (add new resource)</vt:lpstr>
      <vt:lpstr>Search Page Format Options</vt:lpstr>
      <vt:lpstr>Search Page Expanded</vt:lpstr>
      <vt:lpstr>Search Result</vt:lpstr>
      <vt:lpstr>Database Connection Class</vt:lpstr>
      <vt:lpstr>User Class and Subclasses (Student, Faculty, Librarian)</vt:lpstr>
      <vt:lpstr>Resource Class and Book Subclass</vt:lpstr>
      <vt:lpstr>Transaction Class</vt:lpstr>
      <vt:lpstr>Library Management Class</vt:lpstr>
      <vt:lpstr>Resource Manager Class</vt:lpstr>
      <vt:lpstr>System Overview </vt:lpstr>
      <vt:lpstr>Modularity and Separation of Concerns:</vt:lpstr>
      <vt:lpstr>Use of Inheritance and Abstraction:</vt:lpstr>
      <vt:lpstr>Implications for Future Changes</vt:lpstr>
      <vt:lpstr>Library Management Class</vt:lpstr>
      <vt:lpstr>Resource Manager Class</vt:lpstr>
      <vt:lpstr>Resource Class</vt:lpstr>
      <vt:lpstr>Laptop and Hotspot Subclass</vt:lpstr>
      <vt:lpstr>Book Subclass</vt:lpstr>
      <vt:lpstr>User Class</vt:lpstr>
      <vt:lpstr>User Subclasses</vt:lpstr>
      <vt:lpstr>Transaction </vt:lpstr>
      <vt:lpstr>Database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Clarissa Lopez</dc:creator>
  <cp:lastModifiedBy>Clarissa Lopez</cp:lastModifiedBy>
  <cp:revision>6</cp:revision>
  <dcterms:created xsi:type="dcterms:W3CDTF">2024-01-08T18:40:57Z</dcterms:created>
  <dcterms:modified xsi:type="dcterms:W3CDTF">2024-01-12T03:48:15Z</dcterms:modified>
</cp:coreProperties>
</file>