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6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</p:sldIdLst>
  <p:sldSz cx="9144000" cy="6858000" type="screen4x3"/>
  <p:notesSz cx="6858000" cy="9144000"/>
  <p:embeddedFontLst>
    <p:embeddedFont>
      <p:font typeface="Merriweather Sans" charset="0"/>
      <p:regular r:id="rId65"/>
      <p:bold r:id="rId66"/>
      <p:italic r:id="rId67"/>
      <p:boldItalic r:id="rId68"/>
    </p:embeddedFont>
    <p:embeddedFont>
      <p:font typeface="Gill Sans" charset="0"/>
      <p:regular r:id="rId69"/>
      <p:bold r:id="rId70"/>
    </p:embeddedFont>
    <p:embeddedFont>
      <p:font typeface="Calibri" pitchFamily="34" charset="0"/>
      <p:regular r:id="rId71"/>
      <p:bold r:id="rId72"/>
      <p:italic r:id="rId73"/>
      <p:boldItalic r:id="rId74"/>
    </p:embeddedFont>
    <p:embeddedFont>
      <p:font typeface="Calibri Light" pitchFamily="34" charset="0"/>
      <p:regular r:id="rId75"/>
      <p: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76" Type="http://schemas.openxmlformats.org/officeDocument/2006/relationships/font" Target="fonts/font12.fntdata"/><Relationship Id="rId7" Type="http://schemas.openxmlformats.org/officeDocument/2006/relationships/slide" Target="slides/slide6.xml"/><Relationship Id="rId71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font" Target="fonts/font10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8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75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8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800" b="0" i="0" u="none" strike="noStrike" cap="none"/>
          </a:p>
        </p:txBody>
      </p:sp>
      <p:sp>
        <p:nvSpPr>
          <p:cNvPr id="259" name="Google Shape;2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800" b="0" i="0" u="none" strike="noStrike" cap="none"/>
          </a:p>
        </p:txBody>
      </p:sp>
      <p:sp>
        <p:nvSpPr>
          <p:cNvPr id="266" name="Google Shape;26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0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800" b="0" i="0" u="none" strike="noStrike" cap="none"/>
          </a:p>
        </p:txBody>
      </p:sp>
      <p:sp>
        <p:nvSpPr>
          <p:cNvPr id="334" name="Google Shape;33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3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1800" b="0" i="0" u="none" strike="noStrike" cap="none"/>
          </a:p>
        </p:txBody>
      </p:sp>
      <p:sp>
        <p:nvSpPr>
          <p:cNvPr id="353" name="Google Shape;35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-RU" sz="18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32186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-RU" sz="18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88953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-RU" sz="18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565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457200" y="198108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7672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-RU" sz="18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5406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-RU" sz="18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962421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-RU" sz="18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9982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-RU" sz="18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477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-RU" sz="18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71392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-RU" sz="18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19725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-RU" sz="18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17414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-RU" sz="18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16382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-RU" sz="18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4693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657225" y="1916280"/>
            <a:ext cx="8486415" cy="1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 dirty="0">
                <a:solidFill>
                  <a:schemeClr val="tx2"/>
                </a:solidFill>
                <a:sym typeface="Arial"/>
              </a:rPr>
              <a:t>Жизненный цикл программного обеспечения. </a:t>
            </a:r>
            <a:br>
              <a:rPr lang="ru-RU" sz="4000" b="0" i="0" u="none" strike="noStrike" cap="none" dirty="0">
                <a:solidFill>
                  <a:schemeClr val="tx2"/>
                </a:solidFill>
                <a:sym typeface="Arial"/>
              </a:rPr>
            </a:br>
            <a:r>
              <a:rPr lang="ru-RU" sz="4000" b="0" i="0" u="none" strike="noStrike" cap="none" dirty="0">
                <a:solidFill>
                  <a:schemeClr val="tx2"/>
                </a:solidFill>
                <a:sym typeface="Arial"/>
              </a:rPr>
              <a:t>Модели ЖЦ ПО.</a:t>
            </a:r>
            <a:endParaRPr sz="1800" b="0" i="0" u="none" strike="noStrike" cap="none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Фазы жизненного цикла ПО </a:t>
            </a:r>
            <a:r>
              <a:rPr lang="ru-RU" sz="4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ru-RU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4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PSS 05_0</a:t>
            </a:r>
            <a:endParaRPr sz="1800" b="0" i="0" u="none" strike="noStrike" cap="none" dirty="0"/>
          </a:p>
        </p:txBody>
      </p:sp>
      <p:sp>
        <p:nvSpPr>
          <p:cNvPr id="208" name="Google Shape;208;p37"/>
          <p:cNvSpPr txBox="1"/>
          <p:nvPr/>
        </p:nvSpPr>
        <p:spPr>
          <a:xfrm>
            <a:off x="457200" y="1981080"/>
            <a:ext cx="8435520" cy="43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1906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Noto Sans Symbols"/>
              <a:buChar char="■"/>
            </a:pPr>
            <a:r>
              <a:rPr lang="ru-RU" sz="25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Vision </a:t>
            </a:r>
            <a:r>
              <a:rPr lang="ru-RU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фаза: видение проекта;</a:t>
            </a:r>
            <a:endParaRPr sz="1800" b="0" i="0" u="none" strike="noStrike" cap="none"/>
          </a:p>
          <a:p>
            <a:pPr marL="0" marR="0" lvl="0" indent="-11906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Noto Sans Symbols"/>
              <a:buChar char="■"/>
            </a:pPr>
            <a:r>
              <a:rPr lang="ru-RU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UR-фаза: определение требований заказчика/пользователя (</a:t>
            </a:r>
            <a:r>
              <a:rPr lang="ru-RU" sz="25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UR</a:t>
            </a:r>
            <a:r>
              <a:rPr lang="ru-RU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ru-RU" sz="25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phase</a:t>
            </a:r>
            <a:r>
              <a:rPr lang="ru-RU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800" b="0" i="0" u="none" strike="noStrike" cap="none"/>
          </a:p>
          <a:p>
            <a:pPr marL="0" marR="0" lvl="0" indent="-11906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Noto Sans Symbols"/>
              <a:buChar char="■"/>
            </a:pPr>
            <a:r>
              <a:rPr lang="ru-RU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SR-фаза: определение требований к ПО (</a:t>
            </a:r>
            <a:r>
              <a:rPr lang="ru-RU" sz="25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SR</a:t>
            </a:r>
            <a:r>
              <a:rPr lang="ru-RU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ru-RU" sz="25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phase</a:t>
            </a:r>
            <a:r>
              <a:rPr lang="ru-RU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800" b="0" i="0" u="none" strike="noStrike" cap="none"/>
          </a:p>
          <a:p>
            <a:pPr marL="0" marR="0" lvl="0" indent="-11906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Noto Sans Symbols"/>
              <a:buChar char="■"/>
            </a:pPr>
            <a:r>
              <a:rPr lang="ru-RU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AD-фаза: архитектурное проектирование (</a:t>
            </a:r>
            <a:r>
              <a:rPr lang="ru-RU" sz="25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</a:t>
            </a:r>
            <a:r>
              <a:rPr lang="ru-RU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ru-RU" sz="25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phase</a:t>
            </a:r>
            <a:r>
              <a:rPr lang="ru-RU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800" b="0" i="0" u="none" strike="noStrike" cap="none"/>
          </a:p>
          <a:p>
            <a:pPr marL="0" marR="0" lvl="0" indent="-11906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Noto Sans Symbols"/>
              <a:buChar char="■"/>
            </a:pPr>
            <a:r>
              <a:rPr lang="ru-RU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DD-фаза: детальное проектирование и производство код-программы (</a:t>
            </a:r>
            <a:r>
              <a:rPr lang="ru-RU" sz="25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DD</a:t>
            </a:r>
            <a:r>
              <a:rPr lang="ru-RU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ru-RU" sz="25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phase</a:t>
            </a:r>
            <a:r>
              <a:rPr lang="ru-RU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800" b="0" i="0" u="none" strike="noStrike" cap="none"/>
          </a:p>
          <a:p>
            <a:pPr marL="0" marR="0" lvl="0" indent="-11906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Noto Sans Symbols"/>
              <a:buChar char="■"/>
            </a:pPr>
            <a:r>
              <a:rPr lang="ru-RU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TR-фаза: передача ПО в эксплуатацию (</a:t>
            </a:r>
            <a:r>
              <a:rPr lang="ru-RU" sz="25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TR-phase)</a:t>
            </a:r>
            <a:r>
              <a:rPr lang="ru-RU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800" b="0" i="0" u="none" strike="noStrike" cap="none"/>
          </a:p>
          <a:p>
            <a:pPr marL="0" marR="0" lvl="0" indent="-11906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Noto Sans Symbols"/>
              <a:buChar char="■"/>
            </a:pPr>
            <a:r>
              <a:rPr lang="ru-RU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OM-фаза: эксплуатация и сопровождение (</a:t>
            </a:r>
            <a:r>
              <a:rPr lang="ru-RU" sz="25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OM</a:t>
            </a:r>
            <a:r>
              <a:rPr lang="ru-RU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ru-RU" sz="25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phase</a:t>
            </a:r>
            <a:r>
              <a:rPr lang="ru-RU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800" b="0" i="0" u="none" strike="noStrike" cap="none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/>
        </p:nvSpPr>
        <p:spPr>
          <a:xfrm>
            <a:off x="468360" y="4762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ISO/IEC 12207</a:t>
            </a:r>
            <a:endParaRPr sz="1800" b="0" i="0" u="none" strike="noStrike" cap="none"/>
          </a:p>
        </p:txBody>
      </p:sp>
      <p:sp>
        <p:nvSpPr>
          <p:cNvPr id="214" name="Google Shape;214;p38"/>
          <p:cNvSpPr txBox="1"/>
          <p:nvPr/>
        </p:nvSpPr>
        <p:spPr>
          <a:xfrm>
            <a:off x="457200" y="1628640"/>
            <a:ext cx="84355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Основной нормативный документ, регламентирующий ЖЦ ПО – международный стандарт </a:t>
            </a:r>
            <a:r>
              <a:rPr lang="ru-RU" sz="2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ISO/IEC 12207</a:t>
            </a: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(ISO, International Organization of Standardization – Международная организация по стандартизации, IEC, International Electrotechnical Commission – Международная комиссия по электротехнике). Он определяет структуру ЖЦ, содержащую процессы, действия и задачи, выполняемые во время создания ПО.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Стандарт </a:t>
            </a:r>
            <a:r>
              <a:rPr lang="ru-RU"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ISO/IEC 12207:1995</a:t>
            </a:r>
            <a:endParaRPr sz="1800" b="0" i="0" u="none" strike="noStrike" cap="none"/>
          </a:p>
        </p:txBody>
      </p:sp>
      <p:pic>
        <p:nvPicPr>
          <p:cNvPr id="220" name="Google Shape;22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60" y="1413000"/>
            <a:ext cx="7992720" cy="52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основные процессы жизненного цикла</a:t>
            </a:r>
            <a:endParaRPr sz="1800" b="0" i="0" u="none" strike="noStrike" cap="none"/>
          </a:p>
        </p:txBody>
      </p:sp>
      <p:sp>
        <p:nvSpPr>
          <p:cNvPr id="226" name="Google Shape;226;p40"/>
          <p:cNvSpPr/>
          <p:nvPr/>
        </p:nvSpPr>
        <p:spPr>
          <a:xfrm>
            <a:off x="457200" y="1996560"/>
            <a:ext cx="8229240" cy="7016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14475" tIns="148675" rIns="114475" bIns="1486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 приобретения</a:t>
            </a:r>
            <a:endParaRPr sz="1800" b="0" i="0" u="none" strike="noStrike" cap="none"/>
          </a:p>
        </p:txBody>
      </p:sp>
      <p:sp>
        <p:nvSpPr>
          <p:cNvPr id="227" name="Google Shape;227;p40"/>
          <p:cNvSpPr/>
          <p:nvPr/>
        </p:nvSpPr>
        <p:spPr>
          <a:xfrm>
            <a:off x="457200" y="2784960"/>
            <a:ext cx="8229240" cy="7016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14475" tIns="148675" rIns="114475" bIns="1486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 поставки </a:t>
            </a:r>
            <a:endParaRPr sz="1800" b="0" i="0" u="none" strike="noStrike" cap="none"/>
          </a:p>
        </p:txBody>
      </p:sp>
      <p:sp>
        <p:nvSpPr>
          <p:cNvPr id="228" name="Google Shape;228;p40"/>
          <p:cNvSpPr/>
          <p:nvPr/>
        </p:nvSpPr>
        <p:spPr>
          <a:xfrm>
            <a:off x="457200" y="3573360"/>
            <a:ext cx="8229240" cy="7016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14475" tIns="148675" rIns="114475" bIns="1486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 разработки </a:t>
            </a:r>
            <a:endParaRPr sz="1800" b="0" i="0" u="none" strike="noStrike" cap="none"/>
          </a:p>
        </p:txBody>
      </p:sp>
      <p:sp>
        <p:nvSpPr>
          <p:cNvPr id="229" name="Google Shape;229;p40"/>
          <p:cNvSpPr/>
          <p:nvPr/>
        </p:nvSpPr>
        <p:spPr>
          <a:xfrm>
            <a:off x="457200" y="4361760"/>
            <a:ext cx="8229240" cy="7016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14475" tIns="148675" rIns="114475" bIns="1486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 функционирования </a:t>
            </a:r>
            <a:endParaRPr sz="1800" b="0" i="0" u="none" strike="noStrike" cap="none"/>
          </a:p>
        </p:txBody>
      </p:sp>
      <p:sp>
        <p:nvSpPr>
          <p:cNvPr id="230" name="Google Shape;230;p40"/>
          <p:cNvSpPr/>
          <p:nvPr/>
        </p:nvSpPr>
        <p:spPr>
          <a:xfrm>
            <a:off x="457200" y="5150160"/>
            <a:ext cx="8229240" cy="7016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14475" tIns="148675" rIns="114475" bIns="1486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 сопровождения 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вспомогательные процессы жизненного цикла </a:t>
            </a:r>
            <a:endParaRPr sz="1800" b="0" i="0" u="none" strike="noStrike" cap="none"/>
          </a:p>
        </p:txBody>
      </p:sp>
      <p:sp>
        <p:nvSpPr>
          <p:cNvPr id="236" name="Google Shape;236;p41"/>
          <p:cNvSpPr/>
          <p:nvPr/>
        </p:nvSpPr>
        <p:spPr>
          <a:xfrm>
            <a:off x="457200" y="2063880"/>
            <a:ext cx="8229240" cy="4910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79900" tIns="104025" rIns="79900" bIns="1036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 решения проблем;</a:t>
            </a:r>
            <a:endParaRPr sz="1800" b="0" i="0" u="none" strike="noStrike" cap="none"/>
          </a:p>
        </p:txBody>
      </p:sp>
      <p:sp>
        <p:nvSpPr>
          <p:cNvPr id="237" name="Google Shape;237;p41"/>
          <p:cNvSpPr/>
          <p:nvPr/>
        </p:nvSpPr>
        <p:spPr>
          <a:xfrm>
            <a:off x="457200" y="2615760"/>
            <a:ext cx="8229240" cy="4910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79900" tIns="104025" rIns="79900" bIns="1036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 документирования;</a:t>
            </a:r>
            <a:endParaRPr sz="1800" b="0" i="0" u="none" strike="noStrike" cap="none"/>
          </a:p>
        </p:txBody>
      </p:sp>
      <p:sp>
        <p:nvSpPr>
          <p:cNvPr id="238" name="Google Shape;238;p41"/>
          <p:cNvSpPr/>
          <p:nvPr/>
        </p:nvSpPr>
        <p:spPr>
          <a:xfrm>
            <a:off x="457200" y="3167640"/>
            <a:ext cx="8229240" cy="4910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79900" tIns="104025" rIns="79900" bIns="1036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 управления конфигурацией;</a:t>
            </a:r>
            <a:endParaRPr sz="1800" b="0" i="0" u="none" strike="noStrike" cap="none"/>
          </a:p>
        </p:txBody>
      </p:sp>
      <p:sp>
        <p:nvSpPr>
          <p:cNvPr id="239" name="Google Shape;239;p41"/>
          <p:cNvSpPr/>
          <p:nvPr/>
        </p:nvSpPr>
        <p:spPr>
          <a:xfrm>
            <a:off x="457200" y="3719520"/>
            <a:ext cx="8229240" cy="4910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79900" tIns="104025" rIns="79900" bIns="1036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 обеспечения качества;</a:t>
            </a:r>
            <a:endParaRPr sz="1800" b="0" i="0" u="none" strike="noStrike" cap="none"/>
          </a:p>
        </p:txBody>
      </p:sp>
      <p:sp>
        <p:nvSpPr>
          <p:cNvPr id="240" name="Google Shape;240;p41"/>
          <p:cNvSpPr/>
          <p:nvPr/>
        </p:nvSpPr>
        <p:spPr>
          <a:xfrm>
            <a:off x="457200" y="4271400"/>
            <a:ext cx="8229240" cy="4910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79900" tIns="104025" rIns="79900" bIns="1036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 верификации;</a:t>
            </a:r>
            <a:endParaRPr sz="1800" b="0" i="0" u="none" strike="noStrike" cap="none"/>
          </a:p>
        </p:txBody>
      </p:sp>
      <p:sp>
        <p:nvSpPr>
          <p:cNvPr id="241" name="Google Shape;241;p41"/>
          <p:cNvSpPr/>
          <p:nvPr/>
        </p:nvSpPr>
        <p:spPr>
          <a:xfrm>
            <a:off x="457200" y="4823280"/>
            <a:ext cx="8229240" cy="4910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79900" tIns="104025" rIns="79900" bIns="1036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 аттестации;</a:t>
            </a:r>
            <a:endParaRPr sz="1800" b="0" i="0" u="none" strike="noStrike" cap="none"/>
          </a:p>
        </p:txBody>
      </p:sp>
      <p:sp>
        <p:nvSpPr>
          <p:cNvPr id="242" name="Google Shape;242;p41"/>
          <p:cNvSpPr/>
          <p:nvPr/>
        </p:nvSpPr>
        <p:spPr>
          <a:xfrm>
            <a:off x="457200" y="5375160"/>
            <a:ext cx="8229240" cy="4910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79900" tIns="104025" rIns="79900" bIns="1036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 совместной оценки;</a:t>
            </a:r>
            <a:endParaRPr sz="1800" b="0" i="0" u="none" strike="noStrike" cap="none"/>
          </a:p>
        </p:txBody>
      </p:sp>
      <p:sp>
        <p:nvSpPr>
          <p:cNvPr id="243" name="Google Shape;243;p41"/>
          <p:cNvSpPr/>
          <p:nvPr/>
        </p:nvSpPr>
        <p:spPr>
          <a:xfrm>
            <a:off x="457200" y="5927040"/>
            <a:ext cx="8229240" cy="4910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79900" tIns="104025" rIns="79900" bIns="1036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 аудита.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Основные процессы</a:t>
            </a:r>
            <a:endParaRPr sz="1800" b="0" i="0" u="none" strike="noStrike" cap="none"/>
          </a:p>
        </p:txBody>
      </p:sp>
      <p:sp>
        <p:nvSpPr>
          <p:cNvPr id="249" name="Google Shape;249;p42"/>
          <p:cNvSpPr txBox="1"/>
          <p:nvPr/>
        </p:nvSpPr>
        <p:spPr>
          <a:xfrm>
            <a:off x="468360" y="1989000"/>
            <a:ext cx="8229240" cy="467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 приобретение или заказ</a:t>
            </a: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состоит из работ и задач, выполняемых заказчиком. Процесс начинается с определения потребностей заказчика. Далее следуют подготовка и выпуск заявки на подряд, выбор поставщика и управление процессом заказа. </a:t>
            </a:r>
            <a:endParaRPr sz="1800" b="0" i="0" u="none" strike="noStrike" cap="none"/>
          </a:p>
          <a:p>
            <a:pPr marL="0" marR="0" lvl="0" indent="-114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 поставки</a:t>
            </a: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состоит из работ и задач, выполняемых поставщиком. Процесс продолжается определением процедур и ресурсов, необходимых для управления и обеспечения проекта.</a:t>
            </a:r>
            <a:endParaRPr sz="1800" b="0" i="0" u="none" strike="noStrike" cap="none"/>
          </a:p>
          <a:p>
            <a:pPr marL="0" marR="0" lvl="0" indent="-114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 разработки</a:t>
            </a: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состоит из работ и задач, выполняемых разработчиком. Процесс включает работы по анализу требований, проектированию, программированию, сборке, тестированию, вводу в действие.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Основные процессы</a:t>
            </a:r>
            <a:endParaRPr sz="1800" b="0" i="0" u="none" strike="noStrike" cap="none"/>
          </a:p>
        </p:txBody>
      </p:sp>
      <p:sp>
        <p:nvSpPr>
          <p:cNvPr id="255" name="Google Shape;255;p43"/>
          <p:cNvSpPr txBox="1"/>
          <p:nvPr/>
        </p:nvSpPr>
        <p:spPr>
          <a:xfrm>
            <a:off x="457200" y="198108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33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 эксплуатации</a:t>
            </a: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состоит из работ и задач оператора. Процесс охватывает эксплуатацию программного продукта и поддержку пользователей в процессе эксплуатации. </a:t>
            </a:r>
            <a:endParaRPr sz="1800" b="0" i="0" u="none" strike="noStrike" cap="none"/>
          </a:p>
          <a:p>
            <a:pPr marL="0" marR="0" lvl="0" indent="-133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 сопровождения</a:t>
            </a: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состоит из работ и задач, выполняемых персоналом сопровождения. Целью процесса является изменение существующего программного продукта при сохранении его целостности. 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Процессы -&gt; Задачи -&gt; Работы</a:t>
            </a:r>
            <a:endParaRPr sz="1800" b="0" i="0" u="none" strike="noStrike" cap="none"/>
          </a:p>
        </p:txBody>
      </p:sp>
      <p:pic>
        <p:nvPicPr>
          <p:cNvPr id="262" name="Google Shape;26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4960" y="1785960"/>
            <a:ext cx="7499160" cy="41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</a:t>
            </a:r>
            <a:endParaRPr sz="1800" b="0" i="0" u="none" strike="noStrike" cap="none"/>
          </a:p>
        </p:txBody>
      </p:sp>
      <p:pic>
        <p:nvPicPr>
          <p:cNvPr id="269" name="Google Shape;26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1200" y="1447920"/>
            <a:ext cx="7007040" cy="480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Модели жизненного цикла ПО</a:t>
            </a:r>
            <a:endParaRPr sz="1800" b="0" i="0" u="none" strike="noStrike" cap="none"/>
          </a:p>
        </p:txBody>
      </p:sp>
      <p:pic>
        <p:nvPicPr>
          <p:cNvPr id="287" name="Google Shape;28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280" y="1413000"/>
            <a:ext cx="8022960" cy="514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/>
        </p:nvSpPr>
        <p:spPr>
          <a:xfrm>
            <a:off x="457200" y="32904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 dirty="0">
                <a:solidFill>
                  <a:schemeClr val="tx2"/>
                </a:solidFill>
                <a:sym typeface="Arial"/>
              </a:rPr>
              <a:t>Введение</a:t>
            </a:r>
            <a:endParaRPr sz="1800" b="0" i="0" u="none" strike="noStrike" cap="none" dirty="0">
              <a:solidFill>
                <a:schemeClr val="tx2"/>
              </a:solidFill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457200" y="1700280"/>
            <a:ext cx="8229240" cy="47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В начале развития компьютерной индустрии проблема написания программ относилась к области искусства</a:t>
            </a: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  <a:p>
            <a: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Важным толчком к совершенствованию методов разработки программ стало разделение пользователей на два класса: тех, кто пишет программы, и тех, кто решает с помощью этих программ прикладные задачи.</a:t>
            </a: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Определения</a:t>
            </a:r>
            <a:endParaRPr sz="1800" b="0" i="0" u="none" strike="noStrike" cap="none"/>
          </a:p>
        </p:txBody>
      </p:sp>
      <p:sp>
        <p:nvSpPr>
          <p:cNvPr id="293" name="Google Shape;293;p49"/>
          <p:cNvSpPr txBox="1"/>
          <p:nvPr/>
        </p:nvSpPr>
        <p:spPr>
          <a:xfrm>
            <a:off x="457200" y="1981080"/>
            <a:ext cx="8229240" cy="418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33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Модель жизненного цикла</a:t>
            </a: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разбивает процессы проектирования на </a:t>
            </a:r>
            <a:r>
              <a:rPr lang="ru-RU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фазы</a:t>
            </a: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определяет, какие процессы в какой фазе происходят.</a:t>
            </a:r>
            <a:endParaRPr sz="1800" b="0" i="0" u="none" strike="noStrike" cap="none"/>
          </a:p>
          <a:p>
            <a:pPr marL="0" marR="0" lvl="0" indent="-133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Вариант модели жизненного цикла </a:t>
            </a: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это комбинация основных фаз модели жизненного цикла.</a:t>
            </a:r>
            <a:endParaRPr sz="1800" b="0" i="0" u="none" strike="noStrike" cap="none"/>
          </a:p>
          <a:p>
            <a:pPr marL="0" marR="0" lvl="0" indent="-133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 проекты ПО </a:t>
            </a:r>
            <a:r>
              <a:rPr lang="ru-RU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должны</a:t>
            </a: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иметь вариант жизненного цикла, включающий в себя основные фазы.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Каскадная модель</a:t>
            </a:r>
            <a:endParaRPr sz="1800" b="0" i="0" u="none" strike="noStrike" cap="none"/>
          </a:p>
        </p:txBody>
      </p:sp>
      <p:pic>
        <p:nvPicPr>
          <p:cNvPr id="299" name="Google Shape;29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4000" y="1413000"/>
            <a:ext cx="5579640" cy="352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280" y="3429000"/>
            <a:ext cx="6119280" cy="342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Описание каскадной модели</a:t>
            </a:r>
            <a:endParaRPr sz="1800" b="0" i="0" u="none" strike="noStrike" cap="none"/>
          </a:p>
        </p:txBody>
      </p:sp>
      <p:sp>
        <p:nvSpPr>
          <p:cNvPr id="306" name="Google Shape;306;p51"/>
          <p:cNvSpPr txBox="1"/>
          <p:nvPr/>
        </p:nvSpPr>
        <p:spPr>
          <a:xfrm>
            <a:off x="457200" y="1981080"/>
            <a:ext cx="8229240" cy="425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33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 простая модель жизненного цикла ПО, состоит из 6 фаз, выполняющихся последовательно.</a:t>
            </a:r>
            <a:endParaRPr sz="1800" b="0" i="0" u="none" strike="noStrike" cap="none"/>
          </a:p>
          <a:p>
            <a:pPr marL="0" marR="0" lvl="0" indent="-133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Преимущество: проста и удобна в применении, процесс разработки выполняется поэтапно.</a:t>
            </a:r>
            <a:endParaRPr sz="1800" b="0" i="0" u="none" strike="noStrike" cap="none"/>
          </a:p>
          <a:p>
            <a:pPr marL="0" marR="0" lvl="0" indent="-133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Недостатки: Ошибка на некотором этапе приводит к возврату назад, что увеличивает затраты. Весь программный продукт разрабатывается за один раз. Нет возможности разбить систему на части.   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V-</a:t>
            </a: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модель</a:t>
            </a:r>
            <a:endParaRPr sz="1800" b="0" i="0" u="none" strike="noStrike" cap="none"/>
          </a:p>
        </p:txBody>
      </p:sp>
      <p:pic>
        <p:nvPicPr>
          <p:cNvPr id="312" name="Google Shape;31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280" y="1700280"/>
            <a:ext cx="7632360" cy="480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Описание </a:t>
            </a:r>
            <a:r>
              <a:rPr lang="ru-RU"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V-</a:t>
            </a: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модели</a:t>
            </a:r>
            <a:endParaRPr sz="1800" b="0" i="0" u="none" strike="noStrike" cap="none"/>
          </a:p>
        </p:txBody>
      </p:sp>
      <p:sp>
        <p:nvSpPr>
          <p:cNvPr id="318" name="Google Shape;318;p53"/>
          <p:cNvSpPr txBox="1"/>
          <p:nvPr/>
        </p:nvSpPr>
        <p:spPr>
          <a:xfrm>
            <a:off x="468360" y="1989000"/>
            <a:ext cx="8229240" cy="425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047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■"/>
            </a:pPr>
            <a:r>
              <a:rPr lang="ru-RU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V-модель унаследовала структурную последовательность от каскадной модели. В этой модели особое значение придается действиям, направленным на верификацию и валидацию продукта.</a:t>
            </a:r>
            <a:endParaRPr sz="1800" b="0" i="0" u="none" strike="noStrike" cap="none"/>
          </a:p>
          <a:p>
            <a:pPr marL="0" marR="0" lvl="0" indent="-1047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■"/>
            </a:pPr>
            <a:r>
              <a:rPr lang="ru-RU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Преимущества:</a:t>
            </a:r>
            <a:endParaRPr sz="1800" b="0" i="0" u="none" strike="noStrike" cap="none"/>
          </a:p>
          <a:p>
            <a:pPr marL="0" marR="0" lvl="1" indent="-10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◻"/>
            </a:pP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Основное преимущество это возможность валидации и верификации;</a:t>
            </a:r>
            <a:endParaRPr sz="1800" b="0" i="0" u="none" strike="noStrike" cap="none"/>
          </a:p>
          <a:p>
            <a:pPr marL="0" marR="0" lvl="1" indent="-10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◻"/>
            </a:pP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Модель проста в использовании.</a:t>
            </a:r>
            <a:endParaRPr sz="1800" b="0" i="0" u="none" strike="noStrike" cap="none"/>
          </a:p>
          <a:p>
            <a:pPr marL="0" marR="0" lvl="0" indent="-1047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■"/>
            </a:pPr>
            <a:r>
              <a:rPr lang="ru-RU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Недостатки:</a:t>
            </a:r>
            <a:endParaRPr sz="1800" b="0" i="0" u="none" strike="noStrike" cap="none"/>
          </a:p>
          <a:p>
            <a:pPr marL="0" marR="0" lvl="1" indent="-10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◻"/>
            </a:pP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модели не предусмотрено внесение требования динамических изменений на разных этапах жизненного цикла, что считается главным недостатком данной модели;</a:t>
            </a:r>
            <a:endParaRPr sz="1800" b="0" i="0" u="none" strike="noStrike" cap="none"/>
          </a:p>
          <a:p>
            <a:pPr marL="0" marR="0" lvl="1" indent="-10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◻"/>
            </a:pP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Невозможно внести изменения, не повлияв при этом на график выполнения проекта;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Итерационная модель</a:t>
            </a:r>
            <a:endParaRPr sz="1800" b="0" i="0" u="none" strike="noStrike" cap="none"/>
          </a:p>
        </p:txBody>
      </p:sp>
      <p:pic>
        <p:nvPicPr>
          <p:cNvPr id="324" name="Google Shape;324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920" y="1600200"/>
            <a:ext cx="8572320" cy="525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Описание итерационной модели</a:t>
            </a:r>
            <a:endParaRPr sz="1800" b="0" i="0" u="none" strike="noStrike" cap="none"/>
          </a:p>
        </p:txBody>
      </p:sp>
      <p:sp>
        <p:nvSpPr>
          <p:cNvPr id="330" name="Google Shape;330;p55"/>
          <p:cNvSpPr txBox="1"/>
          <p:nvPr/>
        </p:nvSpPr>
        <p:spPr>
          <a:xfrm>
            <a:off x="457200" y="1981080"/>
            <a:ext cx="8229240" cy="461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952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■"/>
            </a:pP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Также эту модель называют итеративной моделью и инкрементальной моделью. Модель IID предполагает разбиение жизненного цикла проекта на последовательность итераций, каждая из которых напоминает «мини-проект».</a:t>
            </a:r>
            <a:endParaRPr sz="1800" b="0" i="0" u="none" strike="noStrike" cap="none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  <a:p>
            <a:pPr marL="0" marR="0" lvl="0" indent="-952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■"/>
            </a:pP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Цель каждой итерации — получение работающей версии программной системы, включающей функциональность, определённую интегрированным содержанием всех предыдущих и текущей итерации. </a:t>
            </a:r>
            <a:endParaRPr sz="1800" b="0" i="0" u="none" strike="noStrike" cap="none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  <a:p>
            <a:pPr marL="0" marR="0" lvl="0" indent="-952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■"/>
            </a:pP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 финальной итерации содержит всю требуемую функциональность продукта. Таким образом, с завершением каждой итерации продукт получает приращение — инкремент — к его возможностям, которые, следовательно, развиваются эволюционно.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Инкрементная модель</a:t>
            </a:r>
            <a:endParaRPr sz="1800" b="0" i="0" u="none" strike="noStrike" cap="none"/>
          </a:p>
        </p:txBody>
      </p:sp>
      <p:pic>
        <p:nvPicPr>
          <p:cNvPr id="337" name="Google Shape;33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4960" y="1700280"/>
            <a:ext cx="7499160" cy="429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Итерационная модель</a:t>
            </a:r>
            <a:endParaRPr sz="1800" b="0" i="0" u="none" strike="noStrike" cap="none"/>
          </a:p>
        </p:txBody>
      </p:sp>
      <p:sp>
        <p:nvSpPr>
          <p:cNvPr id="343" name="Google Shape;343;p57"/>
          <p:cNvSpPr txBox="1"/>
          <p:nvPr/>
        </p:nvSpPr>
        <p:spPr>
          <a:xfrm>
            <a:off x="457200" y="1981080"/>
            <a:ext cx="8229240" cy="4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Достоинства:</a:t>
            </a:r>
            <a:endParaRPr sz="1800" b="0" i="0" u="none" strike="noStrike" cap="none"/>
          </a:p>
          <a:p>
            <a:pPr marL="0" marR="0" lvl="0" indent="-114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Главное достоинство данной модели, то что не требуется заранее тратить средства на разработку всего проекта.</a:t>
            </a:r>
            <a:endParaRPr sz="1800" b="0" i="0" u="none" strike="noStrike" cap="none"/>
          </a:p>
          <a:p>
            <a:pPr marL="0" marR="0" lvl="0" indent="-114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существует возможность поддерживать постоянный прогресс в ходе выполнения проекта, за счет итераций;</a:t>
            </a:r>
            <a:endParaRPr sz="1800" b="0" i="0" u="none" strike="noStrike" cap="none"/>
          </a:p>
          <a:p>
            <a:pPr marL="0" marR="0" lvl="0" indent="-114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снижаются затраты на первоначальную поставку программного продукта.</a:t>
            </a:r>
            <a:endParaRPr sz="1800" b="0" i="0" u="none" strike="noStrike" cap="none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Недостатки.</a:t>
            </a:r>
            <a:endParaRPr sz="1800" b="0" i="0" u="none" strike="noStrike" cap="none"/>
          </a:p>
          <a:p>
            <a:pPr marL="0" marR="0" lvl="0" indent="-114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Одним из главных минусов является то что сразу надо определить полную функциональность;</a:t>
            </a:r>
            <a:endParaRPr sz="1800" b="0" i="0" u="none" strike="noStrike" cap="none"/>
          </a:p>
          <a:p>
            <a:pPr marL="0" marR="0" lvl="0" indent="-114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Модель не проста и необходимо хорошее планирование.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Эволюционная модель</a:t>
            </a:r>
            <a:endParaRPr sz="1800" b="0" i="0" u="none" strike="noStrike" cap="none"/>
          </a:p>
        </p:txBody>
      </p:sp>
      <p:sp>
        <p:nvSpPr>
          <p:cNvPr id="349" name="Google Shape;349;p58"/>
          <p:cNvSpPr txBox="1"/>
          <p:nvPr/>
        </p:nvSpPr>
        <p:spPr>
          <a:xfrm>
            <a:off x="457200" y="198108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Эволюционная </a:t>
            </a:r>
            <a:r>
              <a:rPr lang="ru-RU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модель жизненного цикла не требует для начала полной спецификации требований. Вместо этого, создание начинается с реализации части функционала, становящейся базой для определения дальнейших требований. Этот процесс повторяется. Версия может быть неидеальна, главное, чтобы она работала. Понимая конечную цель, мы стремимся к ней так, чтобы каждый шаг был результативен, а каждая версия — работоспособна.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Методология</a:t>
            </a:r>
            <a:r>
              <a:rPr lang="ru-RU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endParaRPr sz="1800" b="0" i="0" u="none" strike="noStrike" cap="none" dirty="0"/>
          </a:p>
        </p:txBody>
      </p:sp>
      <p:sp>
        <p:nvSpPr>
          <p:cNvPr id="161" name="Google Shape;161;p30"/>
          <p:cNvSpPr txBox="1"/>
          <p:nvPr/>
        </p:nvSpPr>
        <p:spPr>
          <a:xfrm>
            <a:off x="457200" y="198108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■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Основная задача профессионального программирования состоит в создании высококачественного ПО. Чтобы решать эту задачу на должном уровне необходимо определить методологию программирования и сформировать технологический подход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9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Эволюционная модель</a:t>
            </a:r>
            <a:endParaRPr sz="1800" b="0" i="0" u="none" strike="noStrike" cap="none"/>
          </a:p>
        </p:txBody>
      </p:sp>
      <p:pic>
        <p:nvPicPr>
          <p:cNvPr id="356" name="Google Shape;356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8280" y="1614600"/>
            <a:ext cx="6752880" cy="446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0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Когда использовать эволюционную модель</a:t>
            </a:r>
            <a:endParaRPr sz="1800" b="0" i="0" u="none" strike="noStrike" cap="none"/>
          </a:p>
        </p:txBody>
      </p:sp>
      <p:sp>
        <p:nvSpPr>
          <p:cNvPr id="362" name="Google Shape;362;p60"/>
          <p:cNvSpPr txBox="1"/>
          <p:nvPr/>
        </p:nvSpPr>
        <p:spPr>
          <a:xfrm>
            <a:off x="467640" y="256500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■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Требования к конечной системе заранее четко определены и понятны.</a:t>
            </a:r>
            <a:endParaRPr sz="1800" b="0" i="0" u="none" strike="noStrike" cap="none"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■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 большой или очень большой.</a:t>
            </a:r>
            <a:endParaRPr sz="1800" b="0" i="0" u="none" strike="noStrike" cap="none"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■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Основная задача должна быть определена, но детали реализации могут эволюционировать с течением времени.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1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Сравнение инкрементной и эволюционной моделей</a:t>
            </a:r>
            <a:endParaRPr sz="1800" b="0" i="0" u="none" strike="noStrike" cap="none"/>
          </a:p>
        </p:txBody>
      </p:sp>
      <p:pic>
        <p:nvPicPr>
          <p:cNvPr id="368" name="Google Shape;368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640" y="1917000"/>
            <a:ext cx="6264360" cy="482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2"/>
          <p:cNvSpPr txBox="1"/>
          <p:nvPr/>
        </p:nvSpPr>
        <p:spPr>
          <a:xfrm>
            <a:off x="468360" y="4762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Спиральная модель</a:t>
            </a:r>
            <a:endParaRPr sz="1800" b="0" i="0" u="none" strike="noStrike" cap="none"/>
          </a:p>
        </p:txBody>
      </p:sp>
      <p:pic>
        <p:nvPicPr>
          <p:cNvPr id="374" name="Google Shape;374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640" y="1628640"/>
            <a:ext cx="6220440" cy="50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3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Описание спиральной модели</a:t>
            </a:r>
            <a:endParaRPr sz="1800" b="0" i="0" u="none" strike="noStrike" cap="none"/>
          </a:p>
        </p:txBody>
      </p:sp>
      <p:sp>
        <p:nvSpPr>
          <p:cNvPr id="380" name="Google Shape;380;p63"/>
          <p:cNvSpPr txBox="1"/>
          <p:nvPr/>
        </p:nvSpPr>
        <p:spPr>
          <a:xfrm>
            <a:off x="457200" y="198108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использовании этой модели ПО создается в несколько итераций (витков спирали).Каждая итерация соответствует созданию фрагмента или версии ПО. </a:t>
            </a:r>
            <a:endParaRPr sz="1800" b="0" i="0" u="none" strike="noStrike" cap="none"/>
          </a:p>
          <a:p>
            <a:pPr marL="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выходе из очередного витка мы должны получить готовый протестированный прототип, который дополняет существующий билд.</a:t>
            </a:r>
            <a:endParaRPr sz="1800" b="0" i="0" u="none" strike="noStrike" cap="none"/>
          </a:p>
          <a:p>
            <a:pPr marL="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Главная особенность спиральной модели – концентрация на возможных рисках. Для их оценки даже выделена соответствующая стадия.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4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Основные типы рисков, которые могут возникнуть в процессе разработки ПО</a:t>
            </a:r>
            <a:endParaRPr sz="1800" b="0" i="0" u="none" strike="noStrike" cap="none"/>
          </a:p>
        </p:txBody>
      </p:sp>
      <p:sp>
        <p:nvSpPr>
          <p:cNvPr id="386" name="Google Shape;386;p64"/>
          <p:cNvSpPr txBox="1"/>
          <p:nvPr/>
        </p:nvSpPr>
        <p:spPr>
          <a:xfrm>
            <a:off x="467640" y="263700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■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Нереалистичный бюджет и сроки;</a:t>
            </a:r>
            <a:endParaRPr sz="1800" b="0" i="0" u="none" strike="noStrike" cap="none"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■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Дефицит специалистов;</a:t>
            </a:r>
            <a:endParaRPr sz="1800" b="0" i="0" u="none" strike="noStrike" cap="none"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■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Частые изменения требований;</a:t>
            </a:r>
            <a:endParaRPr sz="1800" b="0" i="0" u="none" strike="noStrike" cap="none"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■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Чрезмерная оптимизация;</a:t>
            </a:r>
            <a:endParaRPr sz="1800" b="0" i="0" u="none" strike="noStrike" cap="none"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■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Низкая производительность системы;</a:t>
            </a:r>
            <a:endParaRPr sz="1800" b="0" i="0" u="none" strike="noStrike" cap="none"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■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Несоответствие уровня квалификации специалистов разных отделов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5"/>
          <p:cNvSpPr txBox="1"/>
          <p:nvPr/>
        </p:nvSpPr>
        <p:spPr>
          <a:xfrm>
            <a:off x="467640" y="40464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Плюсы и минусы спиральной модели</a:t>
            </a:r>
            <a:endParaRPr sz="1800" b="0" i="0" u="none" strike="noStrike" cap="none"/>
          </a:p>
        </p:txBody>
      </p:sp>
      <p:sp>
        <p:nvSpPr>
          <p:cNvPr id="392" name="Google Shape;392;p65"/>
          <p:cNvSpPr txBox="1"/>
          <p:nvPr/>
        </p:nvSpPr>
        <p:spPr>
          <a:xfrm>
            <a:off x="467640" y="2061000"/>
            <a:ext cx="8229240" cy="438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00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Noto Sans Symbols"/>
              <a:buChar char="■"/>
            </a:pPr>
            <a:r>
              <a:rPr lang="ru-RU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улучшенный анализ рисков;</a:t>
            </a:r>
            <a:endParaRPr sz="1800" b="0" i="0" u="none" strike="noStrike" cap="none"/>
          </a:p>
          <a:p>
            <a:pPr marL="0" marR="0" lvl="0" indent="-100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Noto Sans Symbols"/>
              <a:buChar char="■"/>
            </a:pPr>
            <a:r>
              <a:rPr lang="ru-RU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хорошая документация процесса разработки;</a:t>
            </a:r>
            <a:endParaRPr sz="1800" b="0" i="0" u="none" strike="noStrike" cap="none"/>
          </a:p>
          <a:p>
            <a:pPr marL="0" marR="0" lvl="0" indent="-100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Noto Sans Symbols"/>
              <a:buChar char="■"/>
            </a:pPr>
            <a:r>
              <a:rPr lang="ru-RU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гибкость – возможность внесения изменений и добавления новой функциональности даже на относительно поздних этапах;</a:t>
            </a:r>
            <a:endParaRPr sz="1800" b="0" i="0" u="none" strike="noStrike" cap="none"/>
          </a:p>
          <a:p>
            <a:pPr marL="0" marR="0" lvl="0" indent="-100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Noto Sans Symbols"/>
              <a:buChar char="■"/>
            </a:pPr>
            <a:r>
              <a:rPr lang="ru-RU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раннее создание рабочих прототипов.</a:t>
            </a:r>
            <a:endParaRPr sz="1800" b="0" i="0" u="none" strike="noStrike" cap="none"/>
          </a:p>
          <a:p>
            <a:pPr marL="0" marR="0" lvl="0" indent="-100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Noto Sans Symbols"/>
              <a:buChar char="■"/>
            </a:pPr>
            <a:r>
              <a:rPr lang="ru-RU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может быть достаточно дорогой в использовании;</a:t>
            </a:r>
            <a:endParaRPr sz="1800" b="0" i="0" u="none" strike="noStrike" cap="none"/>
          </a:p>
          <a:p>
            <a:pPr marL="0" marR="0" lvl="0" indent="-100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Noto Sans Symbols"/>
              <a:buChar char="■"/>
            </a:pPr>
            <a:r>
              <a:rPr lang="ru-RU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управление рисками требует привлечения высококлассных специалистов;</a:t>
            </a:r>
            <a:endParaRPr sz="1800" b="0" i="0" u="none" strike="noStrike" cap="none"/>
          </a:p>
          <a:p>
            <a:pPr marL="0" marR="0" lvl="0" indent="-100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Noto Sans Symbols"/>
              <a:buChar char="■"/>
            </a:pPr>
            <a:r>
              <a:rPr lang="ru-RU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успех процесса в большой степени зависит от стадии анализа рисков;</a:t>
            </a:r>
            <a:endParaRPr sz="1800" b="0" i="0" u="none" strike="noStrike" cap="none"/>
          </a:p>
          <a:p>
            <a:pPr marL="0" marR="0" lvl="0" indent="-100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Noto Sans Symbols"/>
              <a:buChar char="■"/>
            </a:pPr>
            <a:r>
              <a:rPr lang="ru-RU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не подходит для небольших проектов.</a:t>
            </a:r>
            <a:endParaRPr sz="1800" b="0" i="0" u="none" strike="noStrike" cap="none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6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Когда использовать спиральную модель</a:t>
            </a:r>
            <a:endParaRPr sz="1800" b="0" i="0" u="none" strike="noStrike" cap="none"/>
          </a:p>
        </p:txBody>
      </p:sp>
      <p:sp>
        <p:nvSpPr>
          <p:cNvPr id="398" name="Google Shape;398;p66"/>
          <p:cNvSpPr txBox="1"/>
          <p:nvPr/>
        </p:nvSpPr>
        <p:spPr>
          <a:xfrm>
            <a:off x="467640" y="256500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■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когда важен анализ рисков и затрат;</a:t>
            </a:r>
            <a:endParaRPr sz="1800" b="0" i="0" u="none" strike="noStrike" cap="none"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■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крупные долгосрочные проекты с отсутствием четких требований или вероятностью их динамического изменения;</a:t>
            </a:r>
            <a:endParaRPr sz="1800" b="0" i="0" u="none" strike="noStrike" cap="none"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■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разработке новой линейки продуктов.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7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Гибкая методология разработки</a:t>
            </a:r>
            <a:endParaRPr sz="1800" b="0" i="0" u="none" strike="noStrike" cap="none"/>
          </a:p>
        </p:txBody>
      </p:sp>
      <p:sp>
        <p:nvSpPr>
          <p:cNvPr id="404" name="Google Shape;404;p67"/>
          <p:cNvSpPr txBox="1"/>
          <p:nvPr/>
        </p:nvSpPr>
        <p:spPr>
          <a:xfrm>
            <a:off x="457200" y="1981080"/>
            <a:ext cx="8229240" cy="4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Серия подходов к разработке программного обеспечения, ориентированных на использование итеративной разработки, динамическое формирование требований и обеспечение их реализации в результате постоянного взаимодействия внутри рабочих групп, состоящих из специалистов различного профиля.</a:t>
            </a:r>
            <a:endParaRPr sz="1800" b="0" i="0" u="none" strike="noStrike" cap="none"/>
          </a:p>
          <a:p>
            <a:pPr marL="0" marR="0" lvl="0" indent="-114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Agile — семейство процессов разработки, а не единственный подход в разработке программного обеспечения, и определяется Agile Manifesto. Agile не включает практик, а определяет ценности и принципы, которыми руководствуются успешные команды.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8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Agile Manifesto </a:t>
            </a:r>
            <a:endParaRPr sz="1800" b="0" i="0" u="none" strike="noStrike" cap="none"/>
          </a:p>
        </p:txBody>
      </p:sp>
      <p:sp>
        <p:nvSpPr>
          <p:cNvPr id="410" name="Google Shape;410;p68"/>
          <p:cNvSpPr txBox="1"/>
          <p:nvPr/>
        </p:nvSpPr>
        <p:spPr>
          <a:xfrm>
            <a:off x="457200" y="198108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содержит 4 основные идеи и 12 принципов. </a:t>
            </a:r>
            <a:endParaRPr sz="1800" b="0" i="0" u="none" strike="noStrike" cap="none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Основные идеи:</a:t>
            </a:r>
            <a:endParaRPr sz="1800" b="0" i="0" u="none" strike="noStrike" cap="none"/>
          </a:p>
          <a:p>
            <a:pPr marL="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люди и взаимодействие важнее процессов и инструментов;</a:t>
            </a:r>
            <a:endParaRPr sz="1800" b="0" i="0" u="none" strike="noStrike" cap="none"/>
          </a:p>
          <a:p>
            <a:pPr marL="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работающий продукт важнее исчерпывающей документации;</a:t>
            </a:r>
            <a:endParaRPr sz="1800" b="0" i="0" u="none" strike="noStrike" cap="none"/>
          </a:p>
          <a:p>
            <a:pPr marL="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сотрудничество с заказчиком важнее согласования условий контракта;</a:t>
            </a:r>
            <a:endParaRPr sz="1800" b="0" i="0" u="none" strike="noStrike" cap="none"/>
          </a:p>
          <a:p>
            <a:pPr marL="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готовность к изменениям важнее следования первоначальному плану.</a:t>
            </a:r>
            <a:endParaRPr sz="1800" b="0" i="0" u="none" strike="noStrike" cap="none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 dirty="0">
                <a:solidFill>
                  <a:schemeClr val="tx2"/>
                </a:solidFill>
                <a:sym typeface="Arial"/>
              </a:rPr>
              <a:t>Жизненный цикл</a:t>
            </a:r>
            <a:endParaRPr sz="1800" b="0" i="0" u="none" strike="noStrike" cap="none" dirty="0">
              <a:solidFill>
                <a:schemeClr val="tx2"/>
              </a:solidFill>
            </a:endParaRPr>
          </a:p>
        </p:txBody>
      </p:sp>
      <p:sp>
        <p:nvSpPr>
          <p:cNvPr id="167" name="Google Shape;167;p31"/>
          <p:cNvSpPr txBox="1"/>
          <p:nvPr/>
        </p:nvSpPr>
        <p:spPr>
          <a:xfrm>
            <a:off x="457200" y="198108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33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Жизненный цикл программного обеспечения (ПО) включает в себя все этапы его развития: от возникновения потребности в нем до полного прекращения его использования вследствие морального старения или потери необходимости решения соответствующих задач.</a:t>
            </a:r>
            <a:endParaRPr sz="1800" b="0" i="0" u="none" strike="noStrike" cap="none" dirty="0"/>
          </a:p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■"/>
            </a:pPr>
            <a:r>
              <a:rPr lang="ru-RU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 длительности жизненного цикла программные изделия можно разделить на два класса: с </a:t>
            </a:r>
            <a:r>
              <a:rPr lang="ru-RU" sz="28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малым 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 </a:t>
            </a:r>
            <a:r>
              <a:rPr lang="ru-RU" sz="28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большим временем жизни</a:t>
            </a:r>
            <a:endParaRPr sz="1800" b="0" i="0" u="none" strike="noStrike" cap="non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9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Принципы, которые разъясняет Agile Manifesto </a:t>
            </a:r>
            <a:endParaRPr sz="1800" b="0" i="0" u="none" strike="noStrike" cap="none"/>
          </a:p>
        </p:txBody>
      </p:sp>
      <p:sp>
        <p:nvSpPr>
          <p:cNvPr id="416" name="Google Shape;416;p69"/>
          <p:cNvSpPr txBox="1"/>
          <p:nvPr/>
        </p:nvSpPr>
        <p:spPr>
          <a:xfrm>
            <a:off x="468360" y="1989000"/>
            <a:ext cx="8229240" cy="4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857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■"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удовлетворение клиента за счёт ранней и бесперебойной поставки ПО. </a:t>
            </a:r>
            <a:endParaRPr sz="1800" b="0" i="0" u="none" strike="noStrike" cap="none"/>
          </a:p>
          <a:p>
            <a:pPr marL="0" marR="0" lvl="0" indent="-857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■"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приветствие изменений требований даже в конце разработки;</a:t>
            </a:r>
            <a:endParaRPr sz="1800" b="0" i="0" u="none" strike="noStrike" cap="none"/>
          </a:p>
          <a:p>
            <a:pPr marL="0" marR="0" lvl="0" indent="-857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■"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частая поставка рабочего программного обеспечения;</a:t>
            </a:r>
            <a:endParaRPr sz="1800" b="0" i="0" u="none" strike="noStrike" cap="none"/>
          </a:p>
          <a:p>
            <a:pPr marL="0" marR="0" lvl="0" indent="-857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■"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ежедневное общение заказчика с разработчиками на протяжении всего проекта;</a:t>
            </a:r>
            <a:endParaRPr sz="1800" b="0" i="0" u="none" strike="noStrike" cap="none"/>
          </a:p>
          <a:p>
            <a:pPr marL="0" marR="0" lvl="0" indent="-857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■"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проектом занимаются мотивированные личности, которые обеспечены нужными условиями работы, поддержкой и доверием;</a:t>
            </a:r>
            <a:endParaRPr sz="1800" b="0" i="0" u="none" strike="noStrike" cap="none"/>
          </a:p>
          <a:p>
            <a:pPr marL="0" marR="0" lvl="0" indent="-857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■"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рекомендуемый метод передачи информации — личный разговор;</a:t>
            </a:r>
            <a:endParaRPr sz="1800" b="0" i="0" u="none" strike="noStrike" cap="none"/>
          </a:p>
          <a:p>
            <a:pPr marL="0" marR="0" lvl="0" indent="-857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■"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работающее программное обеспечение — лучший измеритель прогресса;</a:t>
            </a:r>
            <a:endParaRPr sz="1800" b="0" i="0" u="none" strike="noStrike" cap="none"/>
          </a:p>
          <a:p>
            <a:pPr marL="0" marR="0" lvl="0" indent="-857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■"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спонсоры, разработчики и пользователи должны иметь возможность поддерживать постоянный темп на неопределённый срок;</a:t>
            </a:r>
            <a:endParaRPr sz="1800" b="0" i="0" u="none" strike="noStrike" cap="none"/>
          </a:p>
          <a:p>
            <a:pPr marL="0" marR="0" lvl="0" indent="-857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■"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постоянное внимание улучшению технического мастерства и удобному дизайну;</a:t>
            </a:r>
            <a:endParaRPr sz="1800" b="0" i="0" u="none" strike="noStrike" cap="none"/>
          </a:p>
          <a:p>
            <a:pPr marL="0" marR="0" lvl="0" indent="-857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■"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простота — искусство не делать лишней работы;</a:t>
            </a:r>
            <a:endParaRPr sz="1800" b="0" i="0" u="none" strike="noStrike" cap="none"/>
          </a:p>
          <a:p>
            <a:pPr marL="0" marR="0" lvl="0" indent="-857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■"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лучшие технические требования, дизайн и архитектура получаются у самоорганизованной команды;</a:t>
            </a:r>
            <a:endParaRPr sz="1800" b="0" i="0" u="none" strike="noStrike" cap="none"/>
          </a:p>
          <a:p>
            <a:pPr marL="0" marR="0" lvl="0" indent="-857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■"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постоянная адаптация к изменяющимся обстоятельствам.</a:t>
            </a:r>
            <a:endParaRPr sz="1800" b="0" i="0" u="none" strike="noStrike" cap="none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0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Экстремальное программирование</a:t>
            </a:r>
            <a:endParaRPr sz="1800" b="0" i="0" u="none" strike="noStrike" cap="none"/>
          </a:p>
        </p:txBody>
      </p:sp>
      <p:sp>
        <p:nvSpPr>
          <p:cNvPr id="422" name="Google Shape;422;p70"/>
          <p:cNvSpPr txBox="1"/>
          <p:nvPr/>
        </p:nvSpPr>
        <p:spPr>
          <a:xfrm>
            <a:off x="468360" y="198900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■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 одна из гибких методологий разработки программного обеспечения.</a:t>
            </a:r>
            <a:endParaRPr sz="1800" b="0" i="0" u="none" strike="noStrike" cap="none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■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Двенадцать основных приёмов экстремального программирования могут быть объединены в четыре группы.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1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Короткий цикл обратной связи (Fine-scale feedback) </a:t>
            </a:r>
            <a:endParaRPr sz="1800" b="0" i="0" u="none" strike="noStrike" cap="none"/>
          </a:p>
        </p:txBody>
      </p:sp>
      <p:sp>
        <p:nvSpPr>
          <p:cNvPr id="428" name="Google Shape;428;p71"/>
          <p:cNvSpPr txBox="1"/>
          <p:nvPr/>
        </p:nvSpPr>
        <p:spPr>
          <a:xfrm>
            <a:off x="457200" y="198108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33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XP предполагает написание автоматических тестов.</a:t>
            </a:r>
            <a:endParaRPr sz="1800" b="0" i="0" u="none" strike="noStrike" cap="none"/>
          </a:p>
          <a:p>
            <a:pPr marL="0" marR="0" lvl="0" indent="-133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Быстро сформировать приблизительный план работы и постоянно обновлять его.</a:t>
            </a:r>
            <a:endParaRPr sz="1800" b="0" i="0" u="none" strike="noStrike" cap="none"/>
          </a:p>
          <a:p>
            <a:pPr marL="0" marR="0" lvl="0" indent="-133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«Заказчик» в XP — это не тот, кто оплачивает счета, а конечный пользователь программного продукта. </a:t>
            </a:r>
            <a:endParaRPr sz="1800" b="0" i="0" u="none" strike="noStrike" cap="none"/>
          </a:p>
          <a:p>
            <a:pPr marL="0" marR="0" lvl="0" indent="-133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Весь код создается парами программистов, работающих за одним компьютером.  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2"/>
          <p:cNvSpPr txBox="1"/>
          <p:nvPr/>
        </p:nvSpPr>
        <p:spPr>
          <a:xfrm>
            <a:off x="468360" y="4762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Непрерывный, а не пакетный процесс</a:t>
            </a: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/>
          </a:p>
        </p:txBody>
      </p:sp>
      <p:sp>
        <p:nvSpPr>
          <p:cNvPr id="434" name="Google Shape;434;p72"/>
          <p:cNvSpPr txBox="1"/>
          <p:nvPr/>
        </p:nvSpPr>
        <p:spPr>
          <a:xfrm>
            <a:off x="457200" y="198108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33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выполнять интеграцию разрабатываемой системы достаточно часто, то можно избежать большей части связанных с этим проблем. </a:t>
            </a:r>
            <a:endParaRPr sz="1800" b="0" i="0" u="none" strike="noStrike" cap="none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  <a:p>
            <a:pPr marL="0" marR="0" lvl="0" indent="-133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Рефакторинг— это методика улучшения кода без изменения его функциональности.</a:t>
            </a:r>
            <a:endParaRPr sz="1800" b="0" i="0" u="none" strike="noStrike" cap="none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  <a:p>
            <a:pPr marL="0" marR="0" lvl="0" indent="-133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Версии продукта должны поступать в эксплуатацию как можно чаще. 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3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Понимание, разделяемое всеми </a:t>
            </a:r>
            <a:endParaRPr sz="1800" b="0" i="0" u="none" strike="noStrike" cap="none"/>
          </a:p>
        </p:txBody>
      </p:sp>
      <p:sp>
        <p:nvSpPr>
          <p:cNvPr id="440" name="Google Shape;440;p73"/>
          <p:cNvSpPr txBox="1"/>
          <p:nvPr/>
        </p:nvSpPr>
        <p:spPr>
          <a:xfrm>
            <a:off x="457200" y="198108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33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Разрабатываемый продукт не следует проектировать заблаговременно целиком и полностью. </a:t>
            </a:r>
            <a:endParaRPr sz="1800" b="0" i="0" u="none" strike="noStrike" cap="none"/>
          </a:p>
          <a:p>
            <a:pPr marL="0" marR="0" lvl="0" indent="-133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Подбор хорошей метафоры.</a:t>
            </a:r>
            <a:endParaRPr sz="1800" b="0" i="0" u="none" strike="noStrike" cap="none"/>
          </a:p>
          <a:p>
            <a:pPr marL="0" marR="0" lvl="0" indent="-133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 члены команды в ходе работы должны соблюдать требования общих стандартов кодирования.</a:t>
            </a:r>
            <a:endParaRPr sz="1800" b="0" i="0" u="none" strike="noStrike" cap="none"/>
          </a:p>
          <a:p>
            <a:pPr marL="0" marR="0" lvl="0" indent="-133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Каждый член команды несёт ответственность за весь исходный код.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5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 методология</a:t>
            </a:r>
            <a:endParaRPr sz="1800" b="0" i="0" u="none" strike="noStrike" cap="none"/>
          </a:p>
        </p:txBody>
      </p:sp>
      <p:sp>
        <p:nvSpPr>
          <p:cNvPr id="452" name="Google Shape;452;p75"/>
          <p:cNvSpPr txBox="1"/>
          <p:nvPr/>
        </p:nvSpPr>
        <p:spPr>
          <a:xfrm>
            <a:off x="457200" y="198108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Методология управления проектами, активно применяющаяся при разработке информационных систем для гибкой разработки программного обеспечения. </a:t>
            </a:r>
            <a:endParaRPr sz="1800" b="0" i="0" u="none" strike="noStrike" cap="none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  <a:p>
            <a: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 чётко делает акцент на качественном контроле процесса разработки.</a:t>
            </a:r>
            <a:endParaRPr sz="1800" b="0" i="0" u="none" strike="noStrike" cap="none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6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</a:t>
            </a:r>
            <a:endParaRPr sz="1800" b="0" i="0" u="none" strike="noStrike" cap="none"/>
          </a:p>
        </p:txBody>
      </p:sp>
      <p:sp>
        <p:nvSpPr>
          <p:cNvPr id="458" name="Google Shape;458;p76"/>
          <p:cNvSpPr txBox="1"/>
          <p:nvPr/>
        </p:nvSpPr>
        <p:spPr>
          <a:xfrm>
            <a:off x="457200" y="198108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Скрам (Scrum) — это набор принципов, на которых строится процесс разработки, позволяющий в жёстко фиксированные и небольшие по времени итерации, называемые спринтами (sprints), предоставлять конечному пользователю работающее ПО с новыми возможностями, для которых определён наибольший приоритет. </a:t>
            </a:r>
            <a:endParaRPr sz="1800" b="0" i="0" u="none" strike="noStrike" cap="none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  <a:p>
            <a:pPr marL="0" marR="0" lvl="0" indent="-114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Спринт — итерация в скраме, в ходе которой создаётся функциональный рост программного обеспечения. Жёстко фиксирован по времени. Длительность одного спринта от 2 до 4 недель.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7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Scrum-процессы</a:t>
            </a:r>
            <a:endParaRPr sz="1800" b="0" i="0" u="none" strike="noStrike" cap="none"/>
          </a:p>
        </p:txBody>
      </p:sp>
      <p:pic>
        <p:nvPicPr>
          <p:cNvPr id="464" name="Google Shape;464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280" y="1773360"/>
            <a:ext cx="8675280" cy="433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8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Scrum-процессы</a:t>
            </a:r>
            <a:endParaRPr sz="1800" b="0" i="0" u="none" strike="noStrike" cap="none"/>
          </a:p>
        </p:txBody>
      </p:sp>
      <p:sp>
        <p:nvSpPr>
          <p:cNvPr id="470" name="Google Shape;470;p78"/>
          <p:cNvSpPr txBox="1"/>
          <p:nvPr/>
        </p:nvSpPr>
        <p:spPr>
          <a:xfrm>
            <a:off x="457200" y="198108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33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Резерв проекта — это список требований к функциональности, упорядоченный по их степени важности, подлежащих реализации.</a:t>
            </a:r>
            <a:endParaRPr sz="1800" b="0" i="0" u="none" strike="noStrike" cap="none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  <a:p>
            <a:pPr marL="0" marR="0" lvl="0" indent="-133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Резерв спринта — содержит функциональность, выбранную владельцем проекта из резерва проекта. Все функции разбиты по задачам, каждая из которых оценивается скрам-командой. </a:t>
            </a:r>
            <a:endParaRPr sz="1800" b="0" i="0" u="none" strike="noStrike" cap="none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Kanban </a:t>
            </a: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методология</a:t>
            </a:r>
            <a:endParaRPr sz="1800" b="0" i="0" u="none" strike="noStrike" cap="none"/>
          </a:p>
        </p:txBody>
      </p:sp>
      <p:sp>
        <p:nvSpPr>
          <p:cNvPr id="476" name="Google Shape;476;p79"/>
          <p:cNvSpPr txBox="1"/>
          <p:nvPr/>
        </p:nvSpPr>
        <p:spPr>
          <a:xfrm>
            <a:off x="457200" y="198108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Канбан является Agile методологией разработки ПО.</a:t>
            </a:r>
            <a:endParaRPr sz="1800" b="0" i="0" u="none" strike="noStrike" cap="none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  <a:p>
            <a: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Канбан еще более “гибкая” методология, чем SCRUM и XP. Это значит, что она не подойдет всем командам и для всех проектов. Это значит, что команда должна быть еще более готовой к гибкой работе.</a:t>
            </a:r>
            <a:endParaRPr sz="1800" b="0" i="0" u="none" strike="noStrike" cap="none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/>
        </p:nvSpPr>
        <p:spPr>
          <a:xfrm>
            <a:off x="611640" y="26064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 dirty="0">
                <a:solidFill>
                  <a:schemeClr val="tx2"/>
                </a:solidFill>
                <a:sym typeface="Arial"/>
              </a:rPr>
              <a:t>ПО с малым временем жизни </a:t>
            </a:r>
            <a:endParaRPr sz="1800" b="0" i="0" u="none" strike="noStrike" cap="none" dirty="0">
              <a:solidFill>
                <a:schemeClr val="tx2"/>
              </a:solidFill>
            </a:endParaRPr>
          </a:p>
        </p:txBody>
      </p:sp>
      <p:pic>
        <p:nvPicPr>
          <p:cNvPr id="173" name="Google Shape;17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606" y="3303023"/>
            <a:ext cx="8229240" cy="338184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2"/>
          <p:cNvSpPr/>
          <p:nvPr/>
        </p:nvSpPr>
        <p:spPr>
          <a:xfrm>
            <a:off x="827640" y="1628640"/>
            <a:ext cx="7416360" cy="161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Программные изделия с малой длительностью эксплуатации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создаются в основном для решения научных и инженерных задач, для получения конкретных результатов вычислений. Такие </a:t>
            </a:r>
            <a:r>
              <a:rPr lang="ru-RU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программы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обычно относительно невелики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0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Kanban</a:t>
            </a:r>
            <a:endParaRPr sz="1800" b="0" i="0" u="none" strike="noStrike" cap="none"/>
          </a:p>
        </p:txBody>
      </p:sp>
      <p:sp>
        <p:nvSpPr>
          <p:cNvPr id="482" name="Google Shape;482;p80"/>
          <p:cNvSpPr txBox="1"/>
          <p:nvPr/>
        </p:nvSpPr>
        <p:spPr>
          <a:xfrm>
            <a:off x="457200" y="198108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Канбан нет таймбоксов ни на что (ни на задачи, ни на спринты).</a:t>
            </a:r>
            <a:endParaRPr sz="1800" b="0" i="0" u="none" strike="noStrike" cap="none"/>
          </a:p>
          <a:p>
            <a: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Канбан задачи больше и их меньше.</a:t>
            </a:r>
            <a:endParaRPr sz="1800" b="0" i="0" u="none" strike="noStrike" cap="none"/>
          </a:p>
          <a:p>
            <a: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Канбан оценки сроков на задачу опциональные или вообще их нет.</a:t>
            </a:r>
            <a:endParaRPr sz="1800" b="0" i="0" u="none" strike="noStrike" cap="none"/>
          </a:p>
          <a:p>
            <a: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Канбан “скорость работы команды” отсутствует и считается только среднее время на полную реализацию задачи.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1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Канбан-доска</a:t>
            </a:r>
            <a:endParaRPr sz="1800" b="0" i="0" u="none" strike="noStrike" cap="none"/>
          </a:p>
        </p:txBody>
      </p:sp>
      <p:pic>
        <p:nvPicPr>
          <p:cNvPr id="488" name="Google Shape;488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640" y="1628640"/>
            <a:ext cx="7499160" cy="461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2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Правила Канбан</a:t>
            </a:r>
            <a:endParaRPr sz="1800" b="0" i="0" u="none" strike="noStrike" cap="none"/>
          </a:p>
        </p:txBody>
      </p:sp>
      <p:sp>
        <p:nvSpPr>
          <p:cNvPr id="494" name="Google Shape;494;p82"/>
          <p:cNvSpPr txBox="1"/>
          <p:nvPr/>
        </p:nvSpPr>
        <p:spPr>
          <a:xfrm>
            <a:off x="468360" y="1989000"/>
            <a:ext cx="8229240" cy="468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Визуализируйте производство:</a:t>
            </a:r>
            <a:endParaRPr sz="1800" b="0" i="0" u="none" strike="noStrike" cap="none"/>
          </a:p>
          <a:p>
            <a:pPr marL="0" marR="0" lvl="0" indent="-114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Разделите работу на задачи, каждую задачу напишите на карточке и поместите на стену или доску.</a:t>
            </a:r>
            <a:endParaRPr sz="1800" b="0" i="0" u="none" strike="noStrike" cap="none"/>
          </a:p>
          <a:p>
            <a:pPr marL="0" marR="0" lvl="0" indent="-114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Используйте названные столбцы, чтобы показать положение задачи в производстве.</a:t>
            </a:r>
            <a:endParaRPr sz="1800" b="0" i="0" u="none" strike="noStrike" cap="none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  <a:p>
            <a:pPr marL="0" marR="0" lvl="0" indent="-114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Ограничивайте WIP (work in progress или работу, выполняемую одновременно) на каждом этапе производства.</a:t>
            </a:r>
            <a:endParaRPr sz="1800" b="0" i="0" u="none" strike="noStrike" cap="none"/>
          </a:p>
          <a:p>
            <a:pPr marL="0" marR="0" lvl="0" indent="-114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Измеряйте время цикла (среднее время на выполнение одной задачи) и оптимизируйте постоянно процесс, чтобы уменьшить это время.</a:t>
            </a:r>
            <a:endParaRPr sz="1800" b="0" i="0" u="none" strike="noStrike" cap="none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3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latin typeface="Arial"/>
                <a:ea typeface="Arial"/>
                <a:cs typeface="Arial"/>
                <a:sym typeface="Arial"/>
              </a:rPr>
              <a:t>Сравнение Scrum и Kanban</a:t>
            </a:r>
            <a:br>
              <a:rPr lang="ru-RU" sz="44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ru-RU" sz="4400" b="0" i="0" u="none" strike="noStrike" cap="none">
                <a:latin typeface="Arial"/>
                <a:ea typeface="Arial"/>
                <a:cs typeface="Arial"/>
                <a:sym typeface="Arial"/>
              </a:rPr>
              <a:t>Cходства</a:t>
            </a:r>
            <a:endParaRPr sz="1800" b="0" i="0" u="none" strike="noStrike" cap="none"/>
          </a:p>
        </p:txBody>
      </p:sp>
      <p:sp>
        <p:nvSpPr>
          <p:cNvPr id="500" name="Google Shape;500;p83"/>
          <p:cNvSpPr txBox="1"/>
          <p:nvPr/>
        </p:nvSpPr>
        <p:spPr>
          <a:xfrm>
            <a:off x="235440" y="2345760"/>
            <a:ext cx="8634240" cy="439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57150" algn="l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"/>
            </a:pPr>
            <a:r>
              <a:rPr lang="ru-RU" sz="2000" b="0" i="0" u="none" strike="noStrike" cap="none">
                <a:latin typeface="Arial"/>
                <a:ea typeface="Arial"/>
                <a:cs typeface="Arial"/>
                <a:sym typeface="Arial"/>
              </a:rPr>
              <a:t> Оба – и Lean, и Agile.</a:t>
            </a:r>
            <a:endParaRPr sz="1800" b="0" i="0" u="none" strike="noStrike" cap="none"/>
          </a:p>
          <a:p>
            <a:pPr marL="0" marR="0" lvl="0" indent="-57150" algn="l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"/>
            </a:pPr>
            <a:r>
              <a:rPr lang="ru-RU" sz="2000" b="0" i="0" u="none" strike="noStrike" cap="none">
                <a:latin typeface="Arial"/>
                <a:ea typeface="Arial"/>
                <a:cs typeface="Arial"/>
                <a:sym typeface="Arial"/>
              </a:rPr>
              <a:t> Оба используют вытягивающие системы планирования.</a:t>
            </a:r>
            <a:endParaRPr sz="1800" b="0" i="0" u="none" strike="noStrike" cap="none"/>
          </a:p>
          <a:p>
            <a:pPr marL="0" marR="0" lvl="0" indent="-57150" algn="l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"/>
            </a:pPr>
            <a:r>
              <a:rPr lang="ru-RU" sz="2000" b="0" i="0" u="none" strike="noStrike" cap="none">
                <a:latin typeface="Arial"/>
                <a:ea typeface="Arial"/>
                <a:cs typeface="Arial"/>
                <a:sym typeface="Arial"/>
              </a:rPr>
              <a:t>Оба ограничивают НЗР.</a:t>
            </a:r>
            <a:endParaRPr sz="1800" b="0" i="0" u="none" strike="noStrike" cap="none"/>
          </a:p>
          <a:p>
            <a:pPr marL="0" marR="0" lvl="0" indent="-57150" algn="l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"/>
            </a:pPr>
            <a:r>
              <a:rPr lang="ru-RU" sz="2000" b="0" i="0" u="none" strike="noStrike" cap="none">
                <a:latin typeface="Arial"/>
                <a:ea typeface="Arial"/>
                <a:cs typeface="Arial"/>
                <a:sym typeface="Arial"/>
              </a:rPr>
              <a:t>Оба используют прозрачность для обеспечения улучшения процесса.</a:t>
            </a:r>
            <a:endParaRPr sz="1800" b="0" i="0" u="none" strike="noStrike" cap="none"/>
          </a:p>
          <a:p>
            <a:pPr marL="0" marR="0" lvl="0" indent="-57150" algn="l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"/>
            </a:pPr>
            <a:r>
              <a:rPr lang="ru-RU" sz="2000" b="0" i="0" u="none" strike="noStrike" cap="none">
                <a:latin typeface="Arial"/>
                <a:ea typeface="Arial"/>
                <a:cs typeface="Arial"/>
                <a:sym typeface="Arial"/>
              </a:rPr>
              <a:t>Оба ориентированы на ранние и частые поставки продукта.</a:t>
            </a:r>
            <a:endParaRPr sz="1800" b="0" i="0" u="none" strike="noStrike" cap="none"/>
          </a:p>
          <a:p>
            <a:pPr marL="0" marR="0" lvl="0" indent="-57150" algn="l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"/>
            </a:pPr>
            <a:r>
              <a:rPr lang="ru-RU" sz="2000" b="0" i="0" u="none" strike="noStrike" cap="none">
                <a:latin typeface="Arial"/>
                <a:ea typeface="Arial"/>
                <a:cs typeface="Arial"/>
                <a:sym typeface="Arial"/>
              </a:rPr>
              <a:t>Оба полагаются на самоорганизующиеся команды.</a:t>
            </a:r>
            <a:endParaRPr sz="1800" b="0" i="0" u="none" strike="noStrike" cap="none"/>
          </a:p>
          <a:p>
            <a:pPr marL="0" marR="0" lvl="0" indent="-57150" algn="l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"/>
            </a:pPr>
            <a:r>
              <a:rPr lang="ru-RU" sz="2000" b="0" i="0" u="none" strike="noStrike" cap="none">
                <a:latin typeface="Arial"/>
                <a:ea typeface="Arial"/>
                <a:cs typeface="Arial"/>
                <a:sym typeface="Arial"/>
              </a:rPr>
              <a:t>Оба требуют деления задач на более мелкие.</a:t>
            </a:r>
            <a:endParaRPr sz="1800" b="0" i="0" u="none" strike="noStrike" cap="none"/>
          </a:p>
          <a:p>
            <a:pPr marL="0" marR="0" lvl="0" indent="-57150" algn="l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"/>
            </a:pPr>
            <a:r>
              <a:rPr lang="ru-RU" sz="2000" b="0" i="0" u="none" strike="noStrike" cap="none">
                <a:latin typeface="Arial"/>
                <a:ea typeface="Arial"/>
                <a:cs typeface="Arial"/>
                <a:sym typeface="Arial"/>
              </a:rPr>
              <a:t>В обоих случаях план релиза постоянно оптимизируется на основе эмпирических данных (производительности/ времени выполнения задачи).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4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latin typeface="Arial"/>
                <a:ea typeface="Arial"/>
                <a:cs typeface="Arial"/>
                <a:sym typeface="Arial"/>
              </a:rPr>
              <a:t>Сравнение Scrum и Kanban</a:t>
            </a:r>
            <a:br>
              <a:rPr lang="ru-RU" sz="44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ru-RU" sz="4400" b="0" i="0" u="none" strike="noStrike" cap="none">
                <a:latin typeface="Arial"/>
                <a:ea typeface="Arial"/>
                <a:cs typeface="Arial"/>
                <a:sym typeface="Arial"/>
              </a:rPr>
              <a:t>Отличия</a:t>
            </a:r>
            <a:endParaRPr sz="1800" b="0" i="0" u="none" strike="noStrike" cap="none"/>
          </a:p>
        </p:txBody>
      </p:sp>
      <p:sp>
        <p:nvSpPr>
          <p:cNvPr id="506" name="Google Shape;506;p84"/>
          <p:cNvSpPr txBox="1"/>
          <p:nvPr/>
        </p:nvSpPr>
        <p:spPr>
          <a:xfrm>
            <a:off x="457200" y="1981080"/>
            <a:ext cx="401580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91440" algn="l" rtl="0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"/>
            </a:pPr>
            <a:r>
              <a:rPr lang="ru-RU" sz="3200" b="0" i="0" u="none" strike="noStrike" cap="none">
                <a:latin typeface="Arial"/>
                <a:ea typeface="Arial"/>
                <a:cs typeface="Arial"/>
                <a:sym typeface="Arial"/>
              </a:rPr>
              <a:t>      Scrum</a:t>
            </a:r>
            <a:endParaRPr sz="1800" b="0" i="0" u="none" strike="noStrike" cap="none"/>
          </a:p>
          <a:p>
            <a:pPr marL="0" marR="0" lvl="0" indent="-68580" algn="l" rtl="0">
              <a:spcBef>
                <a:spcPts val="0"/>
              </a:spcBef>
              <a:spcAft>
                <a:spcPts val="0"/>
              </a:spcAft>
              <a:buSzPts val="1080"/>
              <a:buFont typeface="Noto Sans Symbols"/>
              <a:buChar char=""/>
            </a:pPr>
            <a:r>
              <a:rPr lang="ru-RU" sz="2400" b="0" i="0" u="none" strike="noStrike" cap="none">
                <a:latin typeface="Arial"/>
                <a:ea typeface="Arial"/>
                <a:cs typeface="Arial"/>
                <a:sym typeface="Arial"/>
              </a:rPr>
              <a:t>Обязательны ограниченные по времени итерации</a:t>
            </a:r>
            <a:endParaRPr sz="1800" b="0" i="0" u="none" strike="noStrike" cap="none"/>
          </a:p>
          <a:p>
            <a:pPr marL="0" marR="0" lvl="0" indent="-68580" algn="l" rtl="0">
              <a:spcBef>
                <a:spcPts val="0"/>
              </a:spcBef>
              <a:spcAft>
                <a:spcPts val="0"/>
              </a:spcAft>
              <a:buSzPts val="1080"/>
              <a:buFont typeface="Noto Sans Symbols"/>
              <a:buChar char=""/>
            </a:pPr>
            <a:r>
              <a:rPr lang="ru-RU" sz="2400" b="0" i="0" u="none" strike="noStrike" cap="none">
                <a:latin typeface="Arial"/>
                <a:ea typeface="Arial"/>
                <a:cs typeface="Arial"/>
                <a:sym typeface="Arial"/>
              </a:rPr>
              <a:t>Команда обязуется выполнить конкретный объём работы за эту итерцию</a:t>
            </a:r>
            <a:endParaRPr sz="1800" b="0" i="0" u="none" strike="noStrike" cap="none"/>
          </a:p>
          <a:p>
            <a:pPr marL="0" marR="0" lvl="0" indent="-68580" algn="l" rtl="0">
              <a:spcBef>
                <a:spcPts val="0"/>
              </a:spcBef>
              <a:spcAft>
                <a:spcPts val="0"/>
              </a:spcAft>
              <a:buSzPts val="1080"/>
              <a:buFont typeface="Noto Sans Symbols"/>
              <a:buChar char=""/>
            </a:pPr>
            <a:r>
              <a:rPr lang="ru-RU" sz="2400" b="0" i="0" u="none" strike="noStrike" cap="none">
                <a:latin typeface="Arial"/>
                <a:ea typeface="Arial"/>
                <a:cs typeface="Arial"/>
                <a:sym typeface="Arial"/>
              </a:rPr>
              <a:t>Производительность</a:t>
            </a:r>
            <a:endParaRPr sz="1800" b="0" i="0" u="none" strike="noStrike" cap="none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None/>
            </a:pPr>
            <a:endParaRPr sz="1800" b="0" i="0" u="none" strike="noStrike" cap="none"/>
          </a:p>
        </p:txBody>
      </p:sp>
      <p:sp>
        <p:nvSpPr>
          <p:cNvPr id="507" name="Google Shape;507;p84"/>
          <p:cNvSpPr txBox="1"/>
          <p:nvPr/>
        </p:nvSpPr>
        <p:spPr>
          <a:xfrm>
            <a:off x="4674240" y="1981080"/>
            <a:ext cx="401580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91440" algn="ctr" rtl="0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"/>
            </a:pPr>
            <a:r>
              <a:rPr lang="ru-RU" sz="3200" b="0" i="0" u="none" strike="noStrike" cap="none">
                <a:latin typeface="Arial"/>
                <a:ea typeface="Arial"/>
                <a:cs typeface="Arial"/>
                <a:sym typeface="Arial"/>
              </a:rPr>
              <a:t>Kanban</a:t>
            </a:r>
            <a:endParaRPr sz="1800" b="0" i="0" u="none" strike="noStrike" cap="none"/>
          </a:p>
          <a:p>
            <a:pPr marL="0" marR="0" lvl="0" indent="-68580" algn="l" rtl="0">
              <a:spcBef>
                <a:spcPts val="0"/>
              </a:spcBef>
              <a:spcAft>
                <a:spcPts val="0"/>
              </a:spcAft>
              <a:buSzPts val="1080"/>
              <a:buFont typeface="Noto Sans Symbols"/>
              <a:buChar char=""/>
            </a:pPr>
            <a:r>
              <a:rPr lang="ru-RU" sz="2400" b="0" i="0" u="none" strike="noStrike" cap="none">
                <a:latin typeface="Arial"/>
                <a:ea typeface="Arial"/>
                <a:cs typeface="Arial"/>
                <a:sym typeface="Arial"/>
              </a:rPr>
              <a:t>Ограниченные по времени итерации не обязательны</a:t>
            </a:r>
            <a:endParaRPr sz="1800" b="0" i="0" u="none" strike="noStrike" cap="none"/>
          </a:p>
          <a:p>
            <a:pPr marL="0" marR="0" lvl="0" indent="-68580" algn="l" rtl="0">
              <a:spcBef>
                <a:spcPts val="0"/>
              </a:spcBef>
              <a:spcAft>
                <a:spcPts val="0"/>
              </a:spcAft>
              <a:buSzPts val="1080"/>
              <a:buFont typeface="Noto Sans Symbols"/>
              <a:buChar char=""/>
            </a:pPr>
            <a:r>
              <a:rPr lang="ru-RU" sz="2400" b="0" i="0" u="none" strike="noStrike" cap="none">
                <a:latin typeface="Arial"/>
                <a:ea typeface="Arial"/>
                <a:cs typeface="Arial"/>
                <a:sym typeface="Arial"/>
              </a:rPr>
              <a:t>Обязательства опциональны</a:t>
            </a:r>
            <a:endParaRPr sz="1800" b="0" i="0" u="none" strike="noStrike" cap="none"/>
          </a:p>
          <a:p>
            <a:pPr marL="0" marR="0" lvl="0" indent="-68580" algn="l" rtl="0">
              <a:spcBef>
                <a:spcPts val="0"/>
              </a:spcBef>
              <a:spcAft>
                <a:spcPts val="0"/>
              </a:spcAft>
              <a:buSzPts val="1080"/>
              <a:buFont typeface="Noto Sans Symbols"/>
              <a:buChar char=""/>
            </a:pPr>
            <a:r>
              <a:rPr lang="ru-RU" sz="2400" b="0" i="0" u="none" strike="noStrike" cap="none">
                <a:latin typeface="Arial"/>
                <a:ea typeface="Arial"/>
                <a:cs typeface="Arial"/>
                <a:sym typeface="Arial"/>
              </a:rPr>
              <a:t>Время выполнения задачи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5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latin typeface="Arial"/>
                <a:ea typeface="Arial"/>
                <a:cs typeface="Arial"/>
                <a:sym typeface="Arial"/>
              </a:rPr>
              <a:t>Сравнение Scrum и Kanban</a:t>
            </a:r>
            <a:br>
              <a:rPr lang="ru-RU" sz="44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ru-RU" sz="4400" b="0" i="0" u="none" strike="noStrike" cap="none">
                <a:latin typeface="Arial"/>
                <a:ea typeface="Arial"/>
                <a:cs typeface="Arial"/>
                <a:sym typeface="Arial"/>
              </a:rPr>
              <a:t>Отличия</a:t>
            </a:r>
            <a:endParaRPr sz="1800" b="0" i="0" u="none" strike="noStrike" cap="none"/>
          </a:p>
        </p:txBody>
      </p:sp>
      <p:sp>
        <p:nvSpPr>
          <p:cNvPr id="513" name="Google Shape;513;p85"/>
          <p:cNvSpPr txBox="1"/>
          <p:nvPr/>
        </p:nvSpPr>
        <p:spPr>
          <a:xfrm>
            <a:off x="457200" y="1981080"/>
            <a:ext cx="401580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91440" algn="l" rtl="0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"/>
            </a:pPr>
            <a:r>
              <a:rPr lang="ru-RU" sz="3200" b="0" i="0" u="none" strike="noStrike" cap="none">
                <a:latin typeface="Arial"/>
                <a:ea typeface="Arial"/>
                <a:cs typeface="Arial"/>
                <a:sym typeface="Arial"/>
              </a:rPr>
              <a:t>      Scrum</a:t>
            </a:r>
            <a:endParaRPr sz="1800" b="0" i="0" u="none" strike="noStrike" cap="none"/>
          </a:p>
          <a:p>
            <a:pPr marL="0" marR="0" lvl="0" indent="-68580" algn="l" rtl="0">
              <a:spcBef>
                <a:spcPts val="0"/>
              </a:spcBef>
              <a:spcAft>
                <a:spcPts val="0"/>
              </a:spcAft>
              <a:buSzPts val="1080"/>
              <a:buFont typeface="Noto Sans Symbols"/>
              <a:buChar char=""/>
            </a:pPr>
            <a:r>
              <a:rPr lang="ru-RU" sz="2400" b="0" i="0" u="none" strike="noStrike" cap="none">
                <a:latin typeface="Arial"/>
                <a:ea typeface="Arial"/>
                <a:cs typeface="Arial"/>
                <a:sym typeface="Arial"/>
              </a:rPr>
              <a:t>Кросс-функциональные команды обязательны</a:t>
            </a:r>
            <a:endParaRPr sz="1800" b="0" i="0" u="none" strike="noStrike" cap="none"/>
          </a:p>
          <a:p>
            <a:pPr marL="0" marR="0" lvl="0" indent="-68580" algn="l" rtl="0">
              <a:spcBef>
                <a:spcPts val="0"/>
              </a:spcBef>
              <a:spcAft>
                <a:spcPts val="0"/>
              </a:spcAft>
              <a:buSzPts val="1080"/>
              <a:buFont typeface="Noto Sans Symbols"/>
              <a:buChar char=""/>
            </a:pPr>
            <a:r>
              <a:rPr lang="ru-RU" sz="2400" b="0" i="0" u="none" strike="noStrike" cap="none">
                <a:latin typeface="Arial"/>
                <a:ea typeface="Arial"/>
                <a:cs typeface="Arial"/>
                <a:sym typeface="Arial"/>
              </a:rPr>
              <a:t>Задачи должны быть разбиты на более мелкие так, чтобы они были завершены в течение одного спринта</a:t>
            </a:r>
            <a:endParaRPr sz="1800" b="0" i="0" u="none" strike="noStrike" cap="none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None/>
            </a:pPr>
            <a:endParaRPr sz="1800" b="0" i="0" u="none" strike="noStrike" cap="none"/>
          </a:p>
        </p:txBody>
      </p:sp>
      <p:sp>
        <p:nvSpPr>
          <p:cNvPr id="514" name="Google Shape;514;p85"/>
          <p:cNvSpPr txBox="1"/>
          <p:nvPr/>
        </p:nvSpPr>
        <p:spPr>
          <a:xfrm>
            <a:off x="4674240" y="1981080"/>
            <a:ext cx="401580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91440" algn="l" rtl="0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"/>
            </a:pPr>
            <a:r>
              <a:rPr lang="ru-RU" sz="3200" b="0" i="0" u="none" strike="noStrike" cap="none">
                <a:latin typeface="Arial"/>
                <a:ea typeface="Arial"/>
                <a:cs typeface="Arial"/>
                <a:sym typeface="Arial"/>
              </a:rPr>
              <a:t>      Kanban</a:t>
            </a:r>
            <a:endParaRPr sz="1800" b="0" i="0" u="none" strike="noStrike" cap="none"/>
          </a:p>
          <a:p>
            <a:pPr marL="0" marR="0" lvl="0" indent="-68580" algn="l" rtl="0">
              <a:spcBef>
                <a:spcPts val="0"/>
              </a:spcBef>
              <a:spcAft>
                <a:spcPts val="0"/>
              </a:spcAft>
              <a:buSzPts val="1080"/>
              <a:buFont typeface="Noto Sans Symbols"/>
              <a:buChar char=""/>
            </a:pPr>
            <a:r>
              <a:rPr lang="ru-RU" sz="2400" b="0" i="0" u="none" strike="noStrike" cap="none">
                <a:latin typeface="Arial"/>
                <a:ea typeface="Arial"/>
                <a:cs typeface="Arial"/>
                <a:sym typeface="Arial"/>
              </a:rPr>
              <a:t>Кросс-функциональные команды, опциональны. Допустимы узкопрофильные команды</a:t>
            </a:r>
            <a:endParaRPr sz="1800" b="0" i="0" u="none" strike="noStrike" cap="none"/>
          </a:p>
          <a:p>
            <a:pPr marL="0" marR="0" lvl="0" indent="-68580" algn="l" rtl="0">
              <a:spcBef>
                <a:spcPts val="0"/>
              </a:spcBef>
              <a:spcAft>
                <a:spcPts val="0"/>
              </a:spcAft>
              <a:buSzPts val="1080"/>
              <a:buFont typeface="Noto Sans Symbols"/>
              <a:buChar char=""/>
            </a:pPr>
            <a:r>
              <a:rPr lang="ru-RU" sz="2400" b="0" i="0" u="none" strike="noStrike" cap="none">
                <a:latin typeface="Arial"/>
                <a:ea typeface="Arial"/>
                <a:cs typeface="Arial"/>
                <a:sym typeface="Arial"/>
              </a:rPr>
              <a:t>Нет каких-либо определенных размеров задач</a:t>
            </a:r>
            <a:endParaRPr sz="1800" b="0" i="0" u="none" strike="noStrike" cap="none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6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Rational Unified Process (RUP) </a:t>
            </a:r>
            <a:endParaRPr sz="1800" b="0" i="0" u="none" strike="noStrike" cap="none"/>
          </a:p>
        </p:txBody>
      </p:sp>
      <p:sp>
        <p:nvSpPr>
          <p:cNvPr id="520" name="Google Shape;520;p86"/>
          <p:cNvSpPr txBox="1"/>
          <p:nvPr/>
        </p:nvSpPr>
        <p:spPr>
          <a:xfrm>
            <a:off x="457200" y="1981080"/>
            <a:ext cx="8229240" cy="440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33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Методология разработки программного обеспечения, созданная компанией Rational Software.</a:t>
            </a:r>
            <a:endParaRPr sz="1800" b="0" i="0" u="none" strike="noStrike" cap="none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  <a:p>
            <a:pPr marL="0" marR="0" lvl="0" indent="-133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RUP использует итеративную модель разработки. В конце каждой итерации проектная команда должна достичь запланированных на данную итерацию целей, создать или доработать проектные артефакты 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7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Принципы RUP </a:t>
            </a:r>
            <a:endParaRPr sz="1800" b="0" i="0" u="none" strike="noStrike" cap="none"/>
          </a:p>
        </p:txBody>
      </p:sp>
      <p:sp>
        <p:nvSpPr>
          <p:cNvPr id="526" name="Google Shape;526;p87"/>
          <p:cNvSpPr txBox="1"/>
          <p:nvPr/>
        </p:nvSpPr>
        <p:spPr>
          <a:xfrm>
            <a:off x="457200" y="1981080"/>
            <a:ext cx="8229240" cy="447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Ранняя идентификация и непрерывное (до окончания проекта) устранение основных рисков.</a:t>
            </a:r>
            <a:endParaRPr sz="1800" b="0" i="0" u="none" strike="noStrike" cap="none"/>
          </a:p>
          <a:p>
            <a:pPr marL="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Концентрация на выполнении требований заказчиков к исполняемой программе.</a:t>
            </a:r>
            <a:endParaRPr sz="1800" b="0" i="0" u="none" strike="noStrike" cap="none"/>
          </a:p>
          <a:p>
            <a:pPr marL="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Ожидание изменений в требованиях, проектных решениях и реализации в процессе разработки.</a:t>
            </a:r>
            <a:endParaRPr sz="1800" b="0" i="0" u="none" strike="noStrike" cap="none"/>
          </a:p>
          <a:p>
            <a:pPr marL="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Компонентная архитектура, реализуемая и тестируемая на ранних стадиях проекта.</a:t>
            </a:r>
            <a:endParaRPr sz="1800" b="0" i="0" u="none" strike="noStrike" cap="none"/>
          </a:p>
          <a:p>
            <a:pPr marL="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Постоянное обеспечение качества на всех этапах разработки проекта (продукта).</a:t>
            </a:r>
            <a:endParaRPr sz="1800" b="0" i="0" u="none" strike="noStrike" cap="none"/>
          </a:p>
          <a:p>
            <a:pPr marL="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Работа над проектом в сплочённой команде, ключевая роль в которой принадлежит архитекторам.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8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 разработки по RUP </a:t>
            </a:r>
            <a:endParaRPr sz="1800" b="0" i="0" u="none" strike="noStrike" cap="none"/>
          </a:p>
        </p:txBody>
      </p:sp>
      <p:pic>
        <p:nvPicPr>
          <p:cNvPr id="532" name="Google Shape;532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80" y="1484280"/>
            <a:ext cx="8137080" cy="513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9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Начальная стадия (Inception)</a:t>
            </a:r>
            <a:endParaRPr sz="1800" b="0" i="0" u="none" strike="noStrike" cap="none"/>
          </a:p>
        </p:txBody>
      </p:sp>
      <p:sp>
        <p:nvSpPr>
          <p:cNvPr id="538" name="Google Shape;538;p89"/>
          <p:cNvSpPr txBox="1"/>
          <p:nvPr/>
        </p:nvSpPr>
        <p:spPr>
          <a:xfrm>
            <a:off x="457200" y="198108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33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Формируются видение и границы проекта.</a:t>
            </a:r>
            <a:endParaRPr sz="1800" b="0" i="0" u="none" strike="noStrike" cap="none"/>
          </a:p>
          <a:p>
            <a:pPr marL="0" marR="0" lvl="0" indent="-133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Создается экономическое обоснование (business case).</a:t>
            </a:r>
            <a:endParaRPr sz="1800" b="0" i="0" u="none" strike="noStrike" cap="none"/>
          </a:p>
          <a:p>
            <a:pPr marL="0" marR="0" lvl="0" indent="-133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Определяются основные требования, ограничения и ключевая функциональность продукта.</a:t>
            </a:r>
            <a:endParaRPr sz="1800" b="0" i="0" u="none" strike="noStrike" cap="none"/>
          </a:p>
          <a:p>
            <a:pPr marL="0" marR="0" lvl="0" indent="-133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Создается базовая версия модели прецедентов.</a:t>
            </a:r>
            <a:endParaRPr sz="1800" b="0" i="0" u="none" strike="noStrike" cap="none"/>
          </a:p>
          <a:p>
            <a:pPr marL="0" marR="0" lvl="0" indent="-133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Оцениваются риски.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/>
        </p:nvSpPr>
        <p:spPr>
          <a:xfrm>
            <a:off x="467640" y="260640"/>
            <a:ext cx="8856720" cy="136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0" i="0" u="none" strike="noStrike" cap="none" dirty="0">
                <a:solidFill>
                  <a:schemeClr val="tx2"/>
                </a:solidFill>
                <a:sym typeface="Arial"/>
              </a:rPr>
              <a:t>Программные изделия с большой длительностью эксплуатации</a:t>
            </a:r>
            <a:endParaRPr sz="1800" b="0" i="0" u="none" strike="noStrike" cap="none" dirty="0">
              <a:solidFill>
                <a:schemeClr val="tx2"/>
              </a:solidFill>
            </a:endParaRPr>
          </a:p>
        </p:txBody>
      </p:sp>
      <p:pic>
        <p:nvPicPr>
          <p:cNvPr id="180" name="Google Shape;18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781" y="3692160"/>
            <a:ext cx="8229240" cy="316584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3"/>
          <p:cNvSpPr/>
          <p:nvPr/>
        </p:nvSpPr>
        <p:spPr>
          <a:xfrm>
            <a:off x="827640" y="1628640"/>
            <a:ext cx="7128360" cy="2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Программные изделия с большой длительностью эксплуатации 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создаются для регулярной обработки информации и управления. Структура таких программ сложная. Их размеры могут изменяться в широких пределах (1...1000 тыс. команд), однако все они обладают свойствами познаваемости и возможности модифи­кации в процессе длительного сопровождения и использования различными специалистами.</a:t>
            </a:r>
            <a:endParaRPr sz="1800" b="0" i="0" u="none" strike="noStrike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0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Уточнение (Elaboration) включает</a:t>
            </a:r>
            <a:endParaRPr sz="1800" b="0" i="0" u="none" strike="noStrike" cap="none"/>
          </a:p>
        </p:txBody>
      </p:sp>
      <p:sp>
        <p:nvSpPr>
          <p:cNvPr id="544" name="Google Shape;544;p90"/>
          <p:cNvSpPr txBox="1"/>
          <p:nvPr/>
        </p:nvSpPr>
        <p:spPr>
          <a:xfrm>
            <a:off x="457200" y="198108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Документирование требований (включая детальное описание для большинства прецедентов).</a:t>
            </a:r>
            <a:endParaRPr sz="1800" b="0" i="0" u="none" strike="noStrike" cap="none"/>
          </a:p>
          <a:p>
            <a: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Спроектированную, реализованную и оттестированную исполняемую архитектуру.</a:t>
            </a:r>
            <a:endParaRPr sz="1800" b="0" i="0" u="none" strike="noStrike" cap="none"/>
          </a:p>
          <a:p>
            <a: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Обновленное экономическое обоснование и более точные оценки сроков и стоимости.</a:t>
            </a:r>
            <a:endParaRPr sz="1800" b="0" i="0" u="none" strike="noStrike" cap="none"/>
          </a:p>
          <a:p>
            <a: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Сниженные основные риски.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91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Построение (Construction)</a:t>
            </a:r>
            <a:endParaRPr sz="1800" b="0" i="0" u="none" strike="noStrike" cap="none"/>
          </a:p>
        </p:txBody>
      </p:sp>
      <p:sp>
        <p:nvSpPr>
          <p:cNvPr id="550" name="Google Shape;550;p91"/>
          <p:cNvSpPr txBox="1"/>
          <p:nvPr/>
        </p:nvSpPr>
        <p:spPr>
          <a:xfrm>
            <a:off x="457200" y="198108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■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фазе «Построение» происходит реализация большей части функциональности продукта. </a:t>
            </a:r>
            <a:endParaRPr sz="1800" b="0" i="0" u="none" strike="noStrike" cap="none"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■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Фаза Построение завершается первым внешним релизом системы и вехой начальной функциональной готовности (Initial Operational Capability). 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2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Внедрение (Transition)</a:t>
            </a:r>
            <a:endParaRPr sz="1800" b="0" i="0" u="none" strike="noStrike" cap="none"/>
          </a:p>
        </p:txBody>
      </p:sp>
      <p:sp>
        <p:nvSpPr>
          <p:cNvPr id="556" name="Google Shape;556;p92"/>
          <p:cNvSpPr txBox="1"/>
          <p:nvPr/>
        </p:nvSpPr>
        <p:spPr>
          <a:xfrm>
            <a:off x="457200" y="198108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33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фазе «Внедрение» создается финальная версия продукта и передается от разработчика к заказчику. Это включает в себя программу бета-тестирования, обучение пользователей, а также определение качества продукта. </a:t>
            </a:r>
            <a:endParaRPr sz="1800" b="0" i="0" u="none" strike="noStrike" cap="none"/>
          </a:p>
          <a:p>
            <a:pPr marL="0" marR="0" lvl="0" indent="-133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■"/>
            </a:pPr>
            <a:r>
              <a:rPr lang="ru-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случае, если качество не соответствует ожиданиям пользователей или критериям, установленным в фазе Начало, фаза Внедрение повторяется снова. 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 dirty="0">
                <a:solidFill>
                  <a:schemeClr val="tx2"/>
                </a:solidFill>
                <a:sym typeface="Arial"/>
              </a:rPr>
              <a:t>Основные причины изучения моделирования ЖЦ </a:t>
            </a:r>
            <a:endParaRPr sz="1800" b="0" i="0" u="none" strike="noStrike" cap="none" dirty="0">
              <a:solidFill>
                <a:schemeClr val="tx2"/>
              </a:solidFill>
            </a:endParaRPr>
          </a:p>
        </p:txBody>
      </p:sp>
      <p:sp>
        <p:nvSpPr>
          <p:cNvPr id="187" name="Google Shape;187;p34"/>
          <p:cNvSpPr txBox="1"/>
          <p:nvPr/>
        </p:nvSpPr>
        <p:spPr>
          <a:xfrm>
            <a:off x="457200" y="198108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 знание помогает понять, на что можно рассчитывать при заказе или приобретении ПО и что нереально требовать от него. </a:t>
            </a:r>
            <a:endParaRPr sz="1800" b="0" i="0" u="none" strike="noStrike" cap="none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  <a:p>
            <a:pPr marL="0" marR="0" lvl="0" indent="-114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Модели ЖЦ — основа знания технологий программирования и инструментария, поддерживающего их.</a:t>
            </a:r>
            <a:endParaRPr sz="1800" b="0" i="0" u="none" strike="noStrike" cap="none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  <a:p>
            <a:pPr marL="0" marR="0" lvl="0" indent="-114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Общие знания того, как развивается программный проект, дают наиболее надежные ориентиры для его планирования.  </a:t>
            </a:r>
            <a:endParaRPr sz="1800" b="0" i="0" u="none" strike="noStrike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 dirty="0">
                <a:solidFill>
                  <a:schemeClr val="tx2"/>
                </a:solidFill>
                <a:sym typeface="Arial"/>
              </a:rPr>
              <a:t>Обобщенная модель жизненного цикла</a:t>
            </a:r>
            <a:endParaRPr sz="1800" b="0" i="0" u="none" strike="noStrike" cap="none" dirty="0">
              <a:solidFill>
                <a:schemeClr val="tx2"/>
              </a:solidFill>
            </a:endParaRPr>
          </a:p>
        </p:txBody>
      </p:sp>
      <p:sp>
        <p:nvSpPr>
          <p:cNvPr id="193" name="Google Shape;193;p35"/>
          <p:cNvSpPr/>
          <p:nvPr/>
        </p:nvSpPr>
        <p:spPr>
          <a:xfrm>
            <a:off x="457200" y="2008440"/>
            <a:ext cx="8229240" cy="98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9000" tIns="147225" rIns="99000" bIns="1472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Системный анализ</a:t>
            </a:r>
            <a:endParaRPr sz="1800" b="0" i="0" u="none" strike="noStrike" cap="none"/>
          </a:p>
        </p:txBody>
      </p:sp>
      <p:sp>
        <p:nvSpPr>
          <p:cNvPr id="194" name="Google Shape;194;p35"/>
          <p:cNvSpPr/>
          <p:nvPr/>
        </p:nvSpPr>
        <p:spPr>
          <a:xfrm>
            <a:off x="457200" y="3071880"/>
            <a:ext cx="8229240" cy="98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9000" tIns="147225" rIns="99000" bIns="1472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Проектирование программного обеспечения:</a:t>
            </a:r>
            <a:endParaRPr sz="1800" b="0" i="0" u="none" strike="noStrike" cap="none"/>
          </a:p>
        </p:txBody>
      </p:sp>
      <p:sp>
        <p:nvSpPr>
          <p:cNvPr id="195" name="Google Shape;195;p35"/>
          <p:cNvSpPr/>
          <p:nvPr/>
        </p:nvSpPr>
        <p:spPr>
          <a:xfrm>
            <a:off x="457200" y="4135680"/>
            <a:ext cx="8229240" cy="98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9000" tIns="147225" rIns="99000" bIns="1472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Оценка (испытания) программного обеспечения.</a:t>
            </a:r>
            <a:endParaRPr sz="1800" b="0" i="0" u="none" strike="noStrike" cap="none"/>
          </a:p>
        </p:txBody>
      </p:sp>
      <p:sp>
        <p:nvSpPr>
          <p:cNvPr id="196" name="Google Shape;196;p35"/>
          <p:cNvSpPr/>
          <p:nvPr/>
        </p:nvSpPr>
        <p:spPr>
          <a:xfrm>
            <a:off x="457200" y="5199120"/>
            <a:ext cx="8229240" cy="98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9000" tIns="147225" rIns="99000" bIns="1472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Использование программного обеспечения</a:t>
            </a:r>
            <a:endParaRPr sz="1800" b="0" i="0" u="none" strike="noStrike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 dirty="0">
                <a:solidFill>
                  <a:schemeClr val="tx2"/>
                </a:solidFill>
                <a:sym typeface="Arial"/>
              </a:rPr>
              <a:t>Стандарт PSS 05_0 организации ESA </a:t>
            </a:r>
            <a:endParaRPr sz="1800" b="0" i="0" u="none" strike="noStrike" cap="none" dirty="0">
              <a:solidFill>
                <a:schemeClr val="tx2"/>
              </a:solidFill>
            </a:endParaRPr>
          </a:p>
        </p:txBody>
      </p:sp>
      <p:sp>
        <p:nvSpPr>
          <p:cNvPr id="202" name="Google Shape;202;p36"/>
          <p:cNvSpPr txBox="1"/>
          <p:nvPr/>
        </p:nvSpPr>
        <p:spPr>
          <a:xfrm>
            <a:off x="457200" y="198108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■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данном документе описаны все 6 фаз ЖЦ ПО. Также в этом документе описаны некоторые основные модели ЖЦ ПО.  </a:t>
            </a:r>
            <a:endParaRPr sz="1800" b="0" i="0" u="none" strike="noStrike" cap="none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■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Документ состоит из семи частей. Первая часть – вводная. Остальные 6 частей точно описывают 6 фаз ЖЦ ПО. 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2174</Words>
  <Application>Microsoft Office PowerPoint</Application>
  <PresentationFormat>Экран (4:3)</PresentationFormat>
  <Paragraphs>263</Paragraphs>
  <Slides>62</Slides>
  <Notes>62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70" baseType="lpstr">
      <vt:lpstr>Arial</vt:lpstr>
      <vt:lpstr>Merriweather Sans</vt:lpstr>
      <vt:lpstr>Noto Sans Symbols</vt:lpstr>
      <vt:lpstr>Gill Sans</vt:lpstr>
      <vt:lpstr>Times New Roman</vt:lpstr>
      <vt:lpstr>Calibri</vt:lpstr>
      <vt:lpstr>Calibri Light</vt:lpstr>
      <vt:lpstr>Ретро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Anastasia</dc:creator>
  <cp:lastModifiedBy>Пользователь</cp:lastModifiedBy>
  <cp:revision>7</cp:revision>
  <dcterms:modified xsi:type="dcterms:W3CDTF">2023-01-25T01:06:13Z</dcterms:modified>
</cp:coreProperties>
</file>