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1" r:id="rId45"/>
    <p:sldId id="307" r:id="rId46"/>
    <p:sldId id="303" r:id="rId47"/>
    <p:sldId id="304" r:id="rId48"/>
    <p:sldId id="305" r:id="rId49"/>
    <p:sldId id="306" r:id="rId50"/>
    <p:sldId id="299" r:id="rId51"/>
    <p:sldId id="300" r:id="rId52"/>
    <p:sldId id="308" r:id="rId53"/>
    <p:sldId id="309" r:id="rId54"/>
    <p:sldId id="310" r:id="rId55"/>
    <p:sldId id="311" r:id="rId56"/>
    <p:sldId id="312" r:id="rId57"/>
    <p:sldId id="313" r:id="rId5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3326-8DE6-42B2-8796-647A2F33912C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25CDC-5C2D-4939-8E7C-EE88E373843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13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3326-8DE6-42B2-8796-647A2F33912C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25CDC-5C2D-4939-8E7C-EE88E3738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05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3326-8DE6-42B2-8796-647A2F33912C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25CDC-5C2D-4939-8E7C-EE88E3738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14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3326-8DE6-42B2-8796-647A2F33912C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25CDC-5C2D-4939-8E7C-EE88E3738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28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3326-8DE6-42B2-8796-647A2F33912C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25CDC-5C2D-4939-8E7C-EE88E373843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25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3326-8DE6-42B2-8796-647A2F33912C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25CDC-5C2D-4939-8E7C-EE88E3738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70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3326-8DE6-42B2-8796-647A2F33912C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25CDC-5C2D-4939-8E7C-EE88E3738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10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3326-8DE6-42B2-8796-647A2F33912C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25CDC-5C2D-4939-8E7C-EE88E3738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88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3326-8DE6-42B2-8796-647A2F33912C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25CDC-5C2D-4939-8E7C-EE88E3738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48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C93326-8DE6-42B2-8796-647A2F33912C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A25CDC-5C2D-4939-8E7C-EE88E3738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47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3326-8DE6-42B2-8796-647A2F33912C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25CDC-5C2D-4939-8E7C-EE88E3738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C93326-8DE6-42B2-8796-647A2F33912C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A25CDC-5C2D-4939-8E7C-EE88E3738433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70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Геттеры и сеттеры в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83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46484"/>
            <a:ext cx="10515600" cy="5230479"/>
          </a:xfrm>
        </p:spPr>
        <p:txBody>
          <a:bodyPr/>
          <a:lstStyle/>
          <a:p>
            <a:r>
              <a:rPr lang="ru-RU" dirty="0" smtClean="0"/>
              <a:t>Обратите внимание, что в классе мы установили поля как </a:t>
            </a:r>
            <a:r>
              <a:rPr lang="ru-RU" i="1" dirty="0" err="1" smtClean="0"/>
              <a:t>public</a:t>
            </a:r>
            <a:r>
              <a:rPr lang="ru-RU" dirty="0" smtClean="0"/>
              <a:t>, чтобы разрешить к ним доступ извне. Теперь давайте изменим </a:t>
            </a:r>
            <a:r>
              <a:rPr lang="ru-RU" i="1" dirty="0" err="1" smtClean="0"/>
              <a:t>retirementAge</a:t>
            </a:r>
            <a:r>
              <a:rPr lang="ru-RU" dirty="0" smtClean="0"/>
              <a:t> сотрудника: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2509210"/>
            <a:ext cx="56769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0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Как мы видим, любой, кто обратится к классу </a:t>
            </a:r>
            <a:r>
              <a:rPr lang="ru-RU" dirty="0" err="1" smtClean="0"/>
              <a:t>Employee</a:t>
            </a:r>
            <a:r>
              <a:rPr lang="ru-RU" dirty="0" smtClean="0"/>
              <a:t>, может легко делать то, что он хочет с полем </a:t>
            </a:r>
            <a:r>
              <a:rPr lang="ru-RU" dirty="0" err="1" smtClean="0"/>
              <a:t>retirementAge</a:t>
            </a:r>
            <a:r>
              <a:rPr lang="ru-RU" dirty="0" smtClean="0"/>
              <a:t>. Нет никакого способа проверить корректность этого изменения.</a:t>
            </a:r>
          </a:p>
          <a:p>
            <a:r>
              <a:rPr lang="ru-RU" dirty="0" smtClean="0"/>
              <a:t>В-четвертых, а как бы мы могли ограничить доступ к полям только для чтения или только для записи извне?</a:t>
            </a:r>
          </a:p>
          <a:p>
            <a:r>
              <a:rPr lang="ru-RU" dirty="0" smtClean="0"/>
              <a:t>Вот тут и появляются геттеры и сеттеры.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0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Используя геттер и сеттер, мы можем контролировать доступ к важным переменным и их обновление (например, требуется изменить значение переменной в заданном диапазоне. В противном случае новое значение не будет присвоено).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1299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8680" y="1107061"/>
            <a:ext cx="10515600" cy="5394448"/>
          </a:xfrm>
        </p:spPr>
        <p:txBody>
          <a:bodyPr/>
          <a:lstStyle/>
          <a:p>
            <a:r>
              <a:rPr lang="ru-RU" dirty="0" smtClean="0"/>
              <a:t>Рассмотрим следующий код сеттера: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Этот код гарантирует, что значение </a:t>
            </a:r>
            <a:r>
              <a:rPr lang="ru-RU" i="1" dirty="0" err="1" smtClean="0"/>
              <a:t>number</a:t>
            </a:r>
            <a:r>
              <a:rPr lang="ru-RU" dirty="0" smtClean="0"/>
              <a:t> всегда будет находиться в диапазоне от 10 до 100. Без наличия подобного сеттера пользователь может установить для </a:t>
            </a:r>
            <a:r>
              <a:rPr lang="ru-RU" dirty="0" err="1" smtClean="0"/>
              <a:t>number</a:t>
            </a:r>
            <a:r>
              <a:rPr lang="ru-RU" dirty="0" smtClean="0"/>
              <a:t> любое значение: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57167"/>
            <a:ext cx="5572125" cy="20669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937" y="5077577"/>
            <a:ext cx="54673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44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Такие действия будут нарушать допустимое ограничение для значений этой переменной, что нас, конечно, не устраивает. Таким образом, установка переменной </a:t>
            </a:r>
            <a:r>
              <a:rPr lang="ru-RU" i="1" dirty="0" err="1" smtClean="0"/>
              <a:t>number</a:t>
            </a:r>
            <a:r>
              <a:rPr lang="ru-RU" dirty="0" smtClean="0"/>
              <a:t> как </a:t>
            </a:r>
            <a:r>
              <a:rPr lang="ru-RU" i="1" dirty="0" err="1" smtClean="0"/>
              <a:t>private</a:t>
            </a:r>
            <a:r>
              <a:rPr lang="ru-RU" dirty="0" smtClean="0"/>
              <a:t> и использование сеттера, устраняют все перечисленные ранее проблемы.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9580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 касается геттера, то он является единственным безопасным способом получения извне значения переменной </a:t>
            </a:r>
            <a:r>
              <a:rPr lang="ru-RU" i="1" dirty="0" err="1" smtClean="0"/>
              <a:t>number</a:t>
            </a:r>
            <a:r>
              <a:rPr lang="ru-RU" i="1" dirty="0" smtClean="0"/>
              <a:t>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2771775"/>
            <a:ext cx="57054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91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Следующая схема поясняет всю ситуацию: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351" y="1825625"/>
            <a:ext cx="9197050" cy="389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66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>
                <a:effectLst/>
              </a:rPr>
              <a:t>Геттеры и сеттеры защищают значение переменной от неожиданных изменений.</a:t>
            </a:r>
          </a:p>
          <a:p>
            <a:pPr algn="just"/>
            <a:r>
              <a:rPr lang="ru-RU" dirty="0" smtClean="0">
                <a:effectLst/>
              </a:rPr>
              <a:t>Когда переменная скрыта модификатором </a:t>
            </a:r>
            <a:r>
              <a:rPr lang="ru-RU" i="1" dirty="0" err="1" smtClean="0">
                <a:effectLst/>
              </a:rPr>
              <a:t>private</a:t>
            </a:r>
            <a:r>
              <a:rPr lang="ru-RU" dirty="0" smtClean="0">
                <a:effectLst/>
              </a:rPr>
              <a:t> и доступна только через геттер и сеттер, она </a:t>
            </a:r>
            <a:r>
              <a:rPr lang="ru-RU" i="1" dirty="0" smtClean="0">
                <a:effectLst/>
              </a:rPr>
              <a:t>инкапсулирована</a:t>
            </a:r>
            <a:r>
              <a:rPr lang="ru-RU" dirty="0" smtClean="0">
                <a:effectLst/>
              </a:rPr>
              <a:t>. Поэтому реализация геттеров и сеттеров является одним из способов обеспечения инкапсуляции в коде программы.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724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Некоторые </a:t>
            </a:r>
            <a:r>
              <a:rPr lang="ru-RU" dirty="0" err="1" smtClean="0"/>
              <a:t>фреймворки</a:t>
            </a:r>
            <a:r>
              <a:rPr lang="ru-RU" dirty="0" smtClean="0"/>
              <a:t> такие, как </a:t>
            </a:r>
            <a:r>
              <a:rPr lang="ru-RU" dirty="0" err="1" smtClean="0"/>
              <a:t>Hibernate</a:t>
            </a:r>
            <a:r>
              <a:rPr lang="ru-RU" dirty="0" smtClean="0"/>
              <a:t>, </a:t>
            </a:r>
            <a:r>
              <a:rPr lang="ru-RU" dirty="0" err="1" smtClean="0"/>
              <a:t>Spring</a:t>
            </a:r>
            <a:r>
              <a:rPr lang="ru-RU" dirty="0" smtClean="0"/>
              <a:t>, </a:t>
            </a:r>
            <a:r>
              <a:rPr lang="ru-RU" dirty="0" err="1" smtClean="0"/>
              <a:t>Struts</a:t>
            </a:r>
            <a:r>
              <a:rPr lang="ru-RU" dirty="0" smtClean="0"/>
              <a:t> и т. д. могут проверять информацию или внедрять свой служебный код через геттер и сеттер. Поэтому при интеграции вашего кода с ними необходимо иметь эти методы.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5887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Подытоживая, можно выделить ряд плюсов при использовании геттеров и сеттеров: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 они помогают достичь инкапсуляции для скрытия состояния объекта и предотвращения прямого доступа к его полям</a:t>
            </a:r>
          </a:p>
          <a:p>
            <a:r>
              <a:rPr lang="ru-RU" dirty="0" smtClean="0"/>
              <a:t>при реализации только геттера (без сеттера) можно достичь неизменяемости объекта</a:t>
            </a:r>
          </a:p>
          <a:p>
            <a:r>
              <a:rPr lang="ru-RU" dirty="0" smtClean="0"/>
              <a:t>они могут предоставлять дополнительные функции: проверка корректности значения перед его присваиванием полю или обработка ошибок. Таким образом, мы можем добавить условную логику и обеспечить поведение в соответствии с потребностями (если сеттер не имеет подобной логики, а лишь присваивает полю какое-то значение, то его наличие не обеспечивает инкапсуляцию. А его присутствие становится фиктивным)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356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Геттеры и сеттеры широко используются в программировании на </a:t>
            </a:r>
            <a:r>
              <a:rPr lang="ru-RU" dirty="0" err="1" smtClean="0"/>
              <a:t>Java</a:t>
            </a:r>
            <a:r>
              <a:rPr lang="ru-RU" dirty="0" smtClean="0"/>
              <a:t>. Однако не каждый программист понимает и реализует эти методы должным образом. В этой статье мы подробно раскроем данную тему.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8789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можем предоставить полям разные уровни доступа: например, </a:t>
            </a:r>
            <a:r>
              <a:rPr lang="ru-RU" dirty="0" err="1" smtClean="0"/>
              <a:t>get</a:t>
            </a:r>
            <a:r>
              <a:rPr lang="ru-RU" dirty="0" smtClean="0"/>
              <a:t> (доступ для чтения) может быть </a:t>
            </a:r>
            <a:r>
              <a:rPr lang="ru-RU" dirty="0" err="1" smtClean="0"/>
              <a:t>public</a:t>
            </a:r>
            <a:r>
              <a:rPr lang="ru-RU" dirty="0" smtClean="0"/>
              <a:t>, в то время как </a:t>
            </a:r>
            <a:r>
              <a:rPr lang="ru-RU" dirty="0" err="1" smtClean="0"/>
              <a:t>set</a:t>
            </a:r>
            <a:r>
              <a:rPr lang="ru-RU" dirty="0" smtClean="0"/>
              <a:t> (доступ для записи) может быть </a:t>
            </a:r>
            <a:r>
              <a:rPr lang="ru-RU" dirty="0" err="1" smtClean="0"/>
              <a:t>protected</a:t>
            </a:r>
            <a:endParaRPr lang="ru-RU" dirty="0" smtClean="0"/>
          </a:p>
          <a:p>
            <a:r>
              <a:rPr lang="ru-RU" dirty="0" smtClean="0"/>
              <a:t>с их помощью мы достигаем еще одного ключевого принципа ООП — абстракции, которая скрывает детали реализации, чтобы никто не мог использовать поля непосредственно в других классах или модулях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1633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именования геттеров и сеттеров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>
                <a:effectLst/>
              </a:rPr>
              <a:t>Принцип именования геттеров и сеттеров должен соответствовать конвенции </a:t>
            </a:r>
            <a:r>
              <a:rPr lang="ru-RU" dirty="0" err="1" smtClean="0">
                <a:effectLst/>
              </a:rPr>
              <a:t>Java</a:t>
            </a:r>
            <a:r>
              <a:rPr lang="ru-RU" dirty="0" smtClean="0">
                <a:effectLst/>
              </a:rPr>
              <a:t> об именовании: </a:t>
            </a:r>
            <a:r>
              <a:rPr lang="ru-RU" dirty="0" err="1" smtClean="0">
                <a:effectLst/>
              </a:rPr>
              <a:t>getXXX</a:t>
            </a:r>
            <a:r>
              <a:rPr lang="ru-RU" dirty="0" smtClean="0">
                <a:effectLst/>
              </a:rPr>
              <a:t>() и </a:t>
            </a:r>
            <a:r>
              <a:rPr lang="ru-RU" dirty="0" err="1" smtClean="0">
                <a:effectLst/>
              </a:rPr>
              <a:t>setXXX</a:t>
            </a:r>
            <a:r>
              <a:rPr lang="ru-RU" dirty="0" smtClean="0">
                <a:effectLst/>
              </a:rPr>
              <a:t>(),</a:t>
            </a:r>
          </a:p>
          <a:p>
            <a:pPr algn="just"/>
            <a:r>
              <a:rPr lang="ru-RU" dirty="0" smtClean="0">
                <a:effectLst/>
              </a:rPr>
              <a:t>где ХХХ — это имя переменной для которой реализуются эти методы. Например, для следующей переменной: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7" y="4428122"/>
            <a:ext cx="29051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89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имена геттера и сеттера будут такие: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Если переменная имеет тип </a:t>
            </a:r>
            <a:r>
              <a:rPr lang="ru-RU" i="1" dirty="0" err="1" smtClean="0"/>
              <a:t>boolean</a:t>
            </a:r>
            <a:r>
              <a:rPr lang="ru-RU" dirty="0" smtClean="0"/>
              <a:t>, то геттер будет содержать префикс </a:t>
            </a:r>
            <a:r>
              <a:rPr lang="ru-RU" i="1" dirty="0" err="1" smtClean="0"/>
              <a:t>isXXX</a:t>
            </a:r>
            <a:r>
              <a:rPr lang="ru-RU" i="1" dirty="0" smtClean="0"/>
              <a:t>()</a:t>
            </a:r>
            <a:r>
              <a:rPr lang="ru-RU" dirty="0" smtClean="0"/>
              <a:t>. Например: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866" y="2369295"/>
            <a:ext cx="3838575" cy="1219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567" y="4510936"/>
            <a:ext cx="39338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69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97305"/>
            <a:ext cx="10515600" cy="5679658"/>
          </a:xfrm>
        </p:spPr>
        <p:txBody>
          <a:bodyPr/>
          <a:lstStyle/>
          <a:p>
            <a:r>
              <a:rPr lang="ru-RU" dirty="0" smtClean="0"/>
              <a:t>Следующая таблица показывает примеры названий геттеров и сеттеров с учетом конвенции об их именовании: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302" y="1242182"/>
            <a:ext cx="6516195" cy="477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67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Типичные ошибки при использовании геттеров и сеттеров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Разработчики, так же как и обычные люди, часто делают ошибки. </a:t>
            </a:r>
          </a:p>
          <a:p>
            <a:endParaRPr lang="ru-RU" dirty="0"/>
          </a:p>
          <a:p>
            <a:r>
              <a:rPr lang="ru-RU" b="1" dirty="0" smtClean="0">
                <a:effectLst/>
              </a:rPr>
              <a:t>Ошибка № 1</a:t>
            </a:r>
            <a:r>
              <a:rPr lang="ru-RU" dirty="0" smtClean="0">
                <a:effectLst/>
              </a:rPr>
              <a:t>: Использование геттеров и сеттеров для </a:t>
            </a:r>
            <a:r>
              <a:rPr lang="ru-RU" i="1" dirty="0" err="1" smtClean="0">
                <a:effectLst/>
              </a:rPr>
              <a:t>public</a:t>
            </a:r>
            <a:r>
              <a:rPr lang="ru-RU" dirty="0" smtClean="0">
                <a:effectLst/>
              </a:rPr>
              <a:t>-полей.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8646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Рассмотрим следующий фрагмент кода: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5" y="2479507"/>
            <a:ext cx="40957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7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Переменная </a:t>
            </a:r>
            <a:r>
              <a:rPr lang="ru-RU" dirty="0" err="1" smtClean="0"/>
              <a:t>firstName</a:t>
            </a:r>
            <a:r>
              <a:rPr lang="ru-RU" dirty="0" smtClean="0"/>
              <a:t> объявлена с модификатором </a:t>
            </a:r>
            <a:r>
              <a:rPr lang="ru-RU" dirty="0" err="1" smtClean="0"/>
              <a:t>public</a:t>
            </a:r>
            <a:r>
              <a:rPr lang="ru-RU" dirty="0" smtClean="0"/>
              <a:t>, следовательно, доступ к ней может быть получен напрямую, делая геттер и сеттер бесполезными. Для решения этой проблемы необходимо использовать модификатор с более ограниченным доступом, как </a:t>
            </a:r>
            <a:r>
              <a:rPr lang="ru-RU" dirty="0" err="1" smtClean="0"/>
              <a:t>protected</a:t>
            </a:r>
            <a:r>
              <a:rPr lang="ru-RU" dirty="0" smtClean="0"/>
              <a:t> или </a:t>
            </a:r>
            <a:r>
              <a:rPr lang="ru-RU" dirty="0" err="1" smtClean="0"/>
              <a:t>private</a:t>
            </a:r>
            <a:r>
              <a:rPr lang="ru-RU" dirty="0" smtClean="0"/>
              <a:t>: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662" y="4128084"/>
            <a:ext cx="31146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20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Ошибка № 2: </a:t>
            </a:r>
            <a:r>
              <a:rPr lang="ru-RU" dirty="0" smtClean="0"/>
              <a:t>Присваивание ссылки на объект напрямую в сеттере.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Пусть есть такой сеттер: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912" y="2621129"/>
            <a:ext cx="36861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94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Ниже приведен код, демонстрирующий проблему: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137" y="2653506"/>
            <a:ext cx="46577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19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Массив целых чисел </a:t>
            </a:r>
            <a:r>
              <a:rPr lang="ru-RU" i="1" dirty="0" err="1" smtClean="0"/>
              <a:t>myScores</a:t>
            </a:r>
            <a:r>
              <a:rPr lang="ru-RU" i="1" dirty="0" smtClean="0"/>
              <a:t>,</a:t>
            </a:r>
            <a:r>
              <a:rPr lang="ru-RU" dirty="0" smtClean="0"/>
              <a:t> проинициализированный шестью значениями (строка 1), передается в метод </a:t>
            </a:r>
            <a:r>
              <a:rPr lang="ru-RU" i="1" dirty="0" err="1" smtClean="0"/>
              <a:t>setScores</a:t>
            </a:r>
            <a:r>
              <a:rPr lang="ru-RU" i="1" dirty="0" smtClean="0"/>
              <a:t>()</a:t>
            </a:r>
            <a:r>
              <a:rPr lang="ru-RU" dirty="0" smtClean="0"/>
              <a:t> (строка 2). Затем метод </a:t>
            </a:r>
            <a:r>
              <a:rPr lang="ru-RU" i="1" dirty="0" err="1" smtClean="0"/>
              <a:t>displayScores</a:t>
            </a:r>
            <a:r>
              <a:rPr lang="ru-RU" i="1" dirty="0" smtClean="0"/>
              <a:t>()</a:t>
            </a:r>
            <a:r>
              <a:rPr lang="ru-RU" dirty="0" smtClean="0"/>
              <a:t> выводит все значения этого массива: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В консоли отобразится следующий результат: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439" y="2750700"/>
            <a:ext cx="4410075" cy="18002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476" y="5303534"/>
            <a:ext cx="4178391" cy="67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6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552" y="3346476"/>
            <a:ext cx="5762625" cy="28956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геттеры и сеттеры?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 </a:t>
            </a:r>
            <a:r>
              <a:rPr lang="ru-RU" dirty="0" err="1" smtClean="0"/>
              <a:t>Java</a:t>
            </a:r>
            <a:r>
              <a:rPr lang="ru-RU" dirty="0" smtClean="0"/>
              <a:t> геттер и сеттер — это два обычных метода, которые используются для получения значения поля класса или его изменения.</a:t>
            </a:r>
          </a:p>
          <a:p>
            <a:r>
              <a:rPr lang="ru-RU" dirty="0" smtClean="0"/>
              <a:t>Следующий код является примером простого класса с </a:t>
            </a:r>
            <a:r>
              <a:rPr lang="ru-RU" i="1" dirty="0" err="1" smtClean="0"/>
              <a:t>private</a:t>
            </a:r>
            <a:r>
              <a:rPr lang="ru-RU" dirty="0" smtClean="0"/>
              <a:t>-переменной и реализованных, для доступа к ней извне, геттера и сеттера: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2403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Строка </a:t>
            </a:r>
            <a:r>
              <a:rPr lang="ru-RU" dirty="0" err="1" smtClean="0">
                <a:effectLst/>
              </a:rPr>
              <a:t>myScores</a:t>
            </a:r>
            <a:r>
              <a:rPr lang="ru-RU" dirty="0" smtClean="0">
                <a:effectLst/>
              </a:rPr>
              <a:t>[1] = 1; меняет значение 2-го элемента (не забываем, что в массивах нумерация начинается с нуля).</a:t>
            </a:r>
          </a:p>
          <a:p>
            <a:r>
              <a:rPr lang="ru-RU" dirty="0" smtClean="0">
                <a:effectLst/>
              </a:rPr>
              <a:t>В строке 5 снова вызывается метод </a:t>
            </a:r>
            <a:r>
              <a:rPr lang="ru-RU" i="1" dirty="0" err="1" smtClean="0">
                <a:effectLst/>
              </a:rPr>
              <a:t>displayScores</a:t>
            </a:r>
            <a:r>
              <a:rPr lang="ru-RU" i="1" dirty="0" smtClean="0">
                <a:effectLst/>
              </a:rPr>
              <a:t>()</a:t>
            </a:r>
            <a:r>
              <a:rPr lang="ru-RU" dirty="0" smtClean="0">
                <a:effectLst/>
              </a:rPr>
              <a:t>, который выводит следующие значения: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83" y="4488071"/>
            <a:ext cx="4816061" cy="103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45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Как видим значение 2-го элемента изменилось с 5 на 1 в результате присвоения в строке 4. Почему это важно? Потому что на наших глазах данные, которые якобы хранятся в </a:t>
            </a:r>
            <a:r>
              <a:rPr lang="ru-RU" dirty="0" err="1" smtClean="0"/>
              <a:t>private</a:t>
            </a:r>
            <a:r>
              <a:rPr lang="ru-RU" dirty="0" smtClean="0"/>
              <a:t>-переменной и не должны бесконтрольно меняться извне, изменились, что нарушает идею инкапсуляции. Кстати, почему это происходит?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257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Давайте снова посмотрим на </a:t>
            </a:r>
            <a:r>
              <a:rPr lang="ru-RU" i="1" dirty="0" err="1" smtClean="0"/>
              <a:t>setScores</a:t>
            </a:r>
            <a:r>
              <a:rPr lang="ru-RU" i="1" dirty="0" smtClean="0"/>
              <a:t>():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887" y="2728912"/>
            <a:ext cx="33242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670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ru-RU" dirty="0" smtClean="0"/>
          </a:p>
          <a:p>
            <a:pPr algn="just"/>
            <a:r>
              <a:rPr lang="ru-RU" dirty="0" smtClean="0"/>
              <a:t>После присваивания обе переменные ссылаются на один и тот же объект в памяти — на массив </a:t>
            </a:r>
            <a:r>
              <a:rPr lang="ru-RU" dirty="0" err="1" smtClean="0"/>
              <a:t>myScores</a:t>
            </a:r>
            <a:r>
              <a:rPr lang="ru-RU" dirty="0" smtClean="0"/>
              <a:t>. Таким образом, изменения, которые могут быть внесены в </a:t>
            </a:r>
            <a:r>
              <a:rPr lang="ru-RU" dirty="0" err="1" smtClean="0"/>
              <a:t>this.scores</a:t>
            </a:r>
            <a:r>
              <a:rPr lang="ru-RU" dirty="0" smtClean="0"/>
              <a:t>, либо в </a:t>
            </a:r>
            <a:r>
              <a:rPr lang="ru-RU" dirty="0" err="1" smtClean="0"/>
              <a:t>myScores</a:t>
            </a:r>
            <a:r>
              <a:rPr lang="ru-RU" dirty="0" smtClean="0"/>
              <a:t>, фактически вносятся в один и тот же объект.</a:t>
            </a:r>
          </a:p>
          <a:p>
            <a:pPr algn="just"/>
            <a:r>
              <a:rPr lang="ru-RU" dirty="0" smtClean="0"/>
              <a:t>Решением этой проблемы является создание копии исходного массива и ее присвоение </a:t>
            </a:r>
            <a:r>
              <a:rPr lang="ru-RU" dirty="0" err="1" smtClean="0"/>
              <a:t>this.scores</a:t>
            </a:r>
            <a:r>
              <a:rPr lang="ru-RU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66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Модифицированная версия сеттера будет такой: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862" y="2709862"/>
            <a:ext cx="52482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616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В чем разница? В том, что переменная </a:t>
            </a:r>
            <a:r>
              <a:rPr lang="ru-RU" i="1" dirty="0" err="1" smtClean="0"/>
              <a:t>this.scores</a:t>
            </a:r>
            <a:r>
              <a:rPr lang="ru-RU" dirty="0" smtClean="0"/>
              <a:t> больше не ссылается на тот же объект, на который ссылается </a:t>
            </a:r>
            <a:r>
              <a:rPr lang="ru-RU" dirty="0" err="1" smtClean="0"/>
              <a:t>scores</a:t>
            </a:r>
            <a:r>
              <a:rPr lang="ru-RU" dirty="0" smtClean="0"/>
              <a:t>. Вместо этого, массив </a:t>
            </a:r>
            <a:r>
              <a:rPr lang="ru-RU" i="1" dirty="0" err="1" smtClean="0"/>
              <a:t>this.scores</a:t>
            </a:r>
            <a:r>
              <a:rPr lang="ru-RU" dirty="0" smtClean="0"/>
              <a:t> инициализируется новым массивом с размером, равным размеру массива </a:t>
            </a:r>
            <a:r>
              <a:rPr lang="ru-RU" i="1" dirty="0" err="1" smtClean="0"/>
              <a:t>scores</a:t>
            </a:r>
            <a:r>
              <a:rPr lang="ru-RU" dirty="0" smtClean="0"/>
              <a:t>. Затем мы копируем все элементы из массива </a:t>
            </a:r>
            <a:r>
              <a:rPr lang="ru-RU" i="1" dirty="0" err="1" smtClean="0"/>
              <a:t>scores</a:t>
            </a:r>
            <a:r>
              <a:rPr lang="ru-RU" dirty="0" smtClean="0"/>
              <a:t> в </a:t>
            </a:r>
            <a:r>
              <a:rPr lang="ru-RU" i="1" dirty="0" err="1" smtClean="0"/>
              <a:t>this.scores</a:t>
            </a:r>
            <a:r>
              <a:rPr lang="ru-RU" dirty="0" smtClean="0"/>
              <a:t>, используя метод </a:t>
            </a:r>
            <a:r>
              <a:rPr lang="ru-RU" i="1" dirty="0" err="1" smtClean="0"/>
              <a:t>System.arraycopy</a:t>
            </a:r>
            <a:r>
              <a:rPr lang="ru-RU" i="1" dirty="0" smtClean="0"/>
              <a:t>()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7055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Снова запускаем наш пример и получаем такой вывод: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153" y="2542674"/>
            <a:ext cx="6326439" cy="105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823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81263"/>
            <a:ext cx="10515600" cy="5695700"/>
          </a:xfrm>
        </p:spPr>
        <p:txBody>
          <a:bodyPr>
            <a:normAutofit/>
          </a:bodyPr>
          <a:lstStyle/>
          <a:p>
            <a:r>
              <a:rPr lang="ru-RU" dirty="0" smtClean="0"/>
              <a:t>Теперь два вызова метода </a:t>
            </a:r>
            <a:r>
              <a:rPr lang="ru-RU" dirty="0" err="1" smtClean="0"/>
              <a:t>displayScores</a:t>
            </a:r>
            <a:r>
              <a:rPr lang="ru-RU" dirty="0" smtClean="0"/>
              <a:t>() выводят один и тот же результат. Это означает, что массив </a:t>
            </a:r>
            <a:r>
              <a:rPr lang="ru-RU" dirty="0" err="1" smtClean="0"/>
              <a:t>this.scores</a:t>
            </a:r>
            <a:r>
              <a:rPr lang="ru-RU" dirty="0" smtClean="0"/>
              <a:t> независим и отличается от </a:t>
            </a:r>
            <a:r>
              <a:rPr lang="ru-RU" dirty="0" err="1" smtClean="0"/>
              <a:t>scores</a:t>
            </a:r>
            <a:r>
              <a:rPr lang="ru-RU" dirty="0" smtClean="0"/>
              <a:t>, переданного в сеттер. Таким образом, присваивание: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>
                <a:effectLst/>
              </a:rPr>
              <a:t>не влияет на массив </a:t>
            </a:r>
            <a:r>
              <a:rPr lang="ru-RU" i="1" dirty="0" err="1" smtClean="0">
                <a:effectLst/>
              </a:rPr>
              <a:t>this.scores</a:t>
            </a:r>
            <a:r>
              <a:rPr lang="ru-RU" dirty="0" smtClean="0">
                <a:effectLst/>
              </a:rPr>
              <a:t>.</a:t>
            </a:r>
          </a:p>
          <a:p>
            <a:r>
              <a:rPr lang="ru-RU" dirty="0" smtClean="0">
                <a:effectLst/>
              </a:rPr>
              <a:t>Итак, правило такое: если вы передаете ссылку на объект в сеттер, то не копируйте ее во внутреннюю переменную напрямую. Вместо этого делайте ее копию и только тогда присваивайте ее полю.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172" y="1869150"/>
            <a:ext cx="3506032" cy="92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0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то же самое можно сделать, используя метод </a:t>
            </a:r>
            <a:r>
              <a:rPr lang="ru-RU" dirty="0" err="1" smtClean="0"/>
              <a:t>copyOf</a:t>
            </a:r>
            <a:r>
              <a:rPr lang="ru-RU" dirty="0" smtClean="0"/>
              <a:t> или </a:t>
            </a:r>
            <a:r>
              <a:rPr lang="ru-RU" dirty="0" err="1" smtClean="0"/>
              <a:t>copyOfRange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5" y="2781300"/>
            <a:ext cx="56578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466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Ошибка № 3:</a:t>
            </a:r>
            <a:r>
              <a:rPr lang="ru-RU" dirty="0" smtClean="0"/>
              <a:t> Возврат геттером ссылки на объект.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Рассмотрим следующий геттер: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И следующий фрагмент кода: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757" y="2421044"/>
            <a:ext cx="3238500" cy="15430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818" y="4306705"/>
            <a:ext cx="36671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6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Поскольку </a:t>
            </a:r>
            <a:r>
              <a:rPr lang="ru-RU" dirty="0" err="1" smtClean="0"/>
              <a:t>number</a:t>
            </a:r>
            <a:r>
              <a:rPr lang="ru-RU" dirty="0" smtClean="0"/>
              <a:t> является </a:t>
            </a:r>
            <a:r>
              <a:rPr lang="ru-RU" i="1" dirty="0" err="1" smtClean="0"/>
              <a:t>private</a:t>
            </a:r>
            <a:r>
              <a:rPr lang="ru-RU" dirty="0" smtClean="0"/>
              <a:t>, то обратиться к ней напрямую за пределами данного класса не получится: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677" y="3013409"/>
            <a:ext cx="7482518" cy="277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906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Тогда мы получим следующий вывод: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Как вы заметили, 2-й элемент массива </a:t>
            </a:r>
            <a:r>
              <a:rPr lang="ru-RU" i="1" dirty="0" err="1" smtClean="0"/>
              <a:t>scores</a:t>
            </a:r>
            <a:r>
              <a:rPr lang="ru-RU" dirty="0" smtClean="0"/>
              <a:t> изменяется вне сеттера (в строке 5). Поскольку геттер возвращает ссылку на </a:t>
            </a:r>
            <a:r>
              <a:rPr lang="ru-RU" i="1" dirty="0" err="1" smtClean="0"/>
              <a:t>scores</a:t>
            </a:r>
            <a:r>
              <a:rPr lang="ru-RU" dirty="0" smtClean="0"/>
              <a:t>, внешний код, имея эту ссылку, может вносить изменения в массив.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766" y="2574006"/>
            <a:ext cx="4093387" cy="101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705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Решение этой проблемы заключается в том, что геттеру необходимо возвращать копию объекта, а не ссылку на оригинал. Модифицируем вышеупомянутый геттер следующим образом: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698" y="3329781"/>
            <a:ext cx="7264709" cy="178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503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То же самое для </a:t>
            </a:r>
            <a:r>
              <a:rPr lang="ru-RU" dirty="0" err="1" smtClean="0"/>
              <a:t>copyOf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930" y="2448677"/>
            <a:ext cx="6255288" cy="172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829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геттеров и сеттеров для примитивных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Переменные примитивных типов вы можете свободно передавать/возвращать прямо в сеттере/геттере, потому что </a:t>
            </a:r>
            <a:r>
              <a:rPr lang="ru-RU" dirty="0" err="1" smtClean="0"/>
              <a:t>Java</a:t>
            </a:r>
            <a:r>
              <a:rPr lang="ru-RU" dirty="0" smtClean="0"/>
              <a:t> автоматически копирует их значения. Таким образом, ошибок № 2 и № 3 можно избежать.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81658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77997"/>
            <a:ext cx="10515600" cy="5615489"/>
          </a:xfrm>
        </p:spPr>
        <p:txBody>
          <a:bodyPr>
            <a:normAutofit/>
          </a:bodyPr>
          <a:lstStyle/>
          <a:p>
            <a:r>
              <a:rPr lang="ru-RU" dirty="0" smtClean="0"/>
              <a:t>Например, следующий код безопасен, потому что сеттер и геттер работают с примитивным типом </a:t>
            </a:r>
            <a:r>
              <a:rPr lang="ru-RU" dirty="0" err="1" smtClean="0"/>
              <a:t>float</a:t>
            </a:r>
            <a:r>
              <a:rPr lang="ru-RU" dirty="0" smtClean="0"/>
              <a:t>:</a:t>
            </a:r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Таким образом, примитивные типы не наделены проблемами объектов.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307" y="1897576"/>
            <a:ext cx="5009531" cy="309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313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геттеров и сеттеров для объектов системных классов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9614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Геттеры и сеттеры для </a:t>
            </a:r>
            <a:r>
              <a:rPr lang="ru-RU" b="1" dirty="0" err="1" smtClean="0"/>
              <a:t>String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883442" cy="4351338"/>
          </a:xfrm>
        </p:spPr>
        <p:txBody>
          <a:bodyPr/>
          <a:lstStyle/>
          <a:p>
            <a:pPr algn="just"/>
            <a:r>
              <a:rPr lang="ru-RU" i="1" dirty="0" err="1" smtClean="0"/>
              <a:t>String</a:t>
            </a:r>
            <a:r>
              <a:rPr lang="ru-RU" dirty="0" smtClean="0"/>
              <a:t> — это </a:t>
            </a:r>
            <a:r>
              <a:rPr lang="ru-RU" dirty="0" err="1" smtClean="0"/>
              <a:t>immutable</a:t>
            </a:r>
            <a:r>
              <a:rPr lang="ru-RU" dirty="0" smtClean="0"/>
              <a:t>-тип. Это означает, что после создания объекта этого типа, его значение нельзя изменить. Любые изменения будут приводить к созданию нового объекта </a:t>
            </a:r>
            <a:r>
              <a:rPr lang="ru-RU" i="1" dirty="0" err="1" smtClean="0"/>
              <a:t>String</a:t>
            </a:r>
            <a:r>
              <a:rPr lang="ru-RU" dirty="0" smtClean="0"/>
              <a:t>. Таким образом, как и для примитивных типов, вы можете безопасно реализовать геттер и сеттер для переменной </a:t>
            </a:r>
            <a:r>
              <a:rPr lang="ru-RU" i="1" dirty="0" err="1" smtClean="0"/>
              <a:t>String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285" y="2478213"/>
            <a:ext cx="5451715" cy="304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385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Геттеры и сеттеры для объектов типа </a:t>
            </a:r>
            <a:r>
              <a:rPr lang="ru-RU" b="1" dirty="0" err="1" smtClean="0"/>
              <a:t>Date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Т.к. объекты класса </a:t>
            </a:r>
            <a:r>
              <a:rPr lang="ru-RU" i="1" dirty="0" err="1" smtClean="0"/>
              <a:t>java.util.Date</a:t>
            </a:r>
            <a:r>
              <a:rPr lang="ru-RU" dirty="0" smtClean="0"/>
              <a:t> являются изменяемыми, то внешние классы не должны иметь доступ к их оригиналам. Данный класс реализует метод </a:t>
            </a:r>
            <a:r>
              <a:rPr lang="ru-RU" i="1" dirty="0" err="1" smtClean="0"/>
              <a:t>clone</a:t>
            </a:r>
            <a:r>
              <a:rPr lang="ru-RU" i="1" dirty="0" smtClean="0"/>
              <a:t>()</a:t>
            </a:r>
            <a:r>
              <a:rPr lang="ru-RU" dirty="0" smtClean="0"/>
              <a:t> из класса </a:t>
            </a:r>
            <a:r>
              <a:rPr lang="ru-RU" i="1" dirty="0" err="1" smtClean="0"/>
              <a:t>Object</a:t>
            </a:r>
            <a:r>
              <a:rPr lang="ru-RU" i="1" dirty="0" smtClean="0"/>
              <a:t>, </a:t>
            </a:r>
            <a:r>
              <a:rPr lang="ru-RU" dirty="0" smtClean="0"/>
              <a:t>который возвращает копию объекта, но использовать его для этих целей не стоит.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49975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геттеров и сеттеров для коллекций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описано в ошибках № 2 и № 3, иметь такого вида сеттеры и геттеры — не самая лучшая идея: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861" y="3107907"/>
            <a:ext cx="6008067" cy="306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382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10400" y="365125"/>
            <a:ext cx="43434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Рассмотрим следующую программу: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04672" y="3814846"/>
            <a:ext cx="10515600" cy="4351338"/>
          </a:xfrm>
        </p:spPr>
        <p:txBody>
          <a:bodyPr/>
          <a:lstStyle/>
          <a:p>
            <a:r>
              <a:rPr lang="ru-RU" dirty="0" smtClean="0"/>
              <a:t>Продолжение программы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26" y="469064"/>
            <a:ext cx="5684747" cy="552145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672" y="4338638"/>
            <a:ext cx="44291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6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Чтобы таких проблем не было, внешний код должен вызывать геттер </a:t>
            </a:r>
            <a:r>
              <a:rPr lang="ru-RU" i="1" dirty="0" err="1" smtClean="0"/>
              <a:t>getNumber</a:t>
            </a:r>
            <a:r>
              <a:rPr lang="ru-RU" i="1" dirty="0" smtClean="0"/>
              <a:t>()</a:t>
            </a:r>
            <a:r>
              <a:rPr lang="ru-RU" dirty="0" smtClean="0"/>
              <a:t> и сеттер </a:t>
            </a:r>
            <a:r>
              <a:rPr lang="ru-RU" i="1" dirty="0" err="1" smtClean="0"/>
              <a:t>setNumber</a:t>
            </a:r>
            <a:r>
              <a:rPr lang="ru-RU" i="1" dirty="0" smtClean="0"/>
              <a:t>()</a:t>
            </a:r>
            <a:r>
              <a:rPr lang="ru-RU" dirty="0" smtClean="0"/>
              <a:t>, чтобы получить или обновить значение переменной: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3410200"/>
            <a:ext cx="57054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217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можем ожидать, что в консоли будут отображены три одинаковых результата. Однако при запуске программа выдает следующее: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3174582"/>
            <a:ext cx="7614486" cy="126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39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Это означает, что коллекция может быть изменена из кода, находящегося за пределами геттера и сеттера.</a:t>
            </a:r>
          </a:p>
          <a:p>
            <a:r>
              <a:rPr lang="ru-RU" dirty="0" smtClean="0">
                <a:effectLst/>
              </a:rPr>
              <a:t>Для коллекции из </a:t>
            </a:r>
            <a:r>
              <a:rPr lang="ru-RU" i="1" dirty="0" err="1" smtClean="0">
                <a:effectLst/>
              </a:rPr>
              <a:t>String'ов</a:t>
            </a:r>
            <a:r>
              <a:rPr lang="ru-RU" dirty="0" smtClean="0">
                <a:effectLst/>
              </a:rPr>
              <a:t> одним из решений является использование конструктора, который принимает другую коллекцию в качестве аргумента. Например, мы можем изменить код вышеупомянутого геттера и сеттера следующим образом:</a:t>
            </a:r>
            <a:endParaRPr lang="ru-RU" dirty="0">
              <a:effectLst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418" y="3731202"/>
            <a:ext cx="6238124" cy="224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294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Повторно скомпилируем и запустим программу </a:t>
            </a:r>
            <a:r>
              <a:rPr lang="ru-RU" i="1" dirty="0" err="1" smtClean="0"/>
              <a:t>CollectionGetterSetter</a:t>
            </a:r>
            <a:r>
              <a:rPr lang="ru-RU" dirty="0" smtClean="0"/>
              <a:t>. Она выдаст желаемый результат: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715" y="3188869"/>
            <a:ext cx="6398748" cy="131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217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Обратите внимание: описанный выше подход с конструктором работает только с коллекциями из </a:t>
            </a:r>
            <a:r>
              <a:rPr lang="ru-RU" dirty="0" err="1" smtClean="0"/>
              <a:t>String</a:t>
            </a:r>
            <a:r>
              <a:rPr lang="ru-RU" dirty="0" smtClean="0"/>
              <a:t>-элементов, но он не будет работать для других объектов коллекций.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61714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геттеров и сеттеров для вашего собственного класса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вы создаете объект своего пользовательского класса, вам следует для него реализовать метод </a:t>
            </a:r>
            <a:r>
              <a:rPr lang="ru-RU" i="1" dirty="0" err="1" smtClean="0"/>
              <a:t>clone</a:t>
            </a:r>
            <a:r>
              <a:rPr lang="ru-RU" i="1" dirty="0" smtClean="0"/>
              <a:t>()</a:t>
            </a:r>
            <a:r>
              <a:rPr lang="ru-RU" dirty="0" smtClean="0"/>
              <a:t>. 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5329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9064" y="447757"/>
            <a:ext cx="10058400" cy="4023360"/>
          </a:xfrm>
        </p:spPr>
        <p:txBody>
          <a:bodyPr/>
          <a:lstStyle/>
          <a:p>
            <a:r>
              <a:rPr lang="ru-RU" dirty="0" smtClean="0"/>
              <a:t>Например: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988" y="762794"/>
            <a:ext cx="46767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926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Как мы видим, класс </a:t>
            </a:r>
            <a:r>
              <a:rPr lang="ru-RU" i="1" dirty="0" err="1" smtClean="0">
                <a:effectLst/>
              </a:rPr>
              <a:t>Person</a:t>
            </a:r>
            <a:r>
              <a:rPr lang="ru-RU" dirty="0" smtClean="0">
                <a:effectLst/>
              </a:rPr>
              <a:t> реализует свой метод </a:t>
            </a:r>
            <a:r>
              <a:rPr lang="ru-RU" i="1" dirty="0" err="1" smtClean="0">
                <a:effectLst/>
              </a:rPr>
              <a:t>clone</a:t>
            </a:r>
            <a:r>
              <a:rPr lang="ru-RU" i="1" dirty="0" smtClean="0">
                <a:effectLst/>
              </a:rPr>
              <a:t>()</a:t>
            </a:r>
            <a:r>
              <a:rPr lang="ru-RU" dirty="0" smtClean="0">
                <a:effectLst/>
              </a:rPr>
              <a:t> для возврата клонированной версии самого себя.</a:t>
            </a:r>
          </a:p>
          <a:p>
            <a:r>
              <a:rPr lang="ru-RU" dirty="0" smtClean="0">
                <a:effectLst/>
              </a:rPr>
              <a:t>При этом сеттер должен быть реализован следующим образом:</a:t>
            </a:r>
            <a:endParaRPr lang="ru-RU" dirty="0">
              <a:effectLst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093" y="3393698"/>
            <a:ext cx="6636320" cy="157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165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1823" y="1016205"/>
            <a:ext cx="10515600" cy="5406942"/>
          </a:xfrm>
        </p:spPr>
        <p:txBody>
          <a:bodyPr>
            <a:normAutofit/>
          </a:bodyPr>
          <a:lstStyle/>
          <a:p>
            <a:r>
              <a:rPr lang="ru-RU" dirty="0" smtClean="0"/>
              <a:t>А геттер таким образом: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>
                <a:effectLst/>
              </a:rPr>
              <a:t>Итак, правила реализации геттера и сеттера для вашего собственного класса такие:</a:t>
            </a:r>
          </a:p>
          <a:p>
            <a:r>
              <a:rPr lang="ru-RU" dirty="0" smtClean="0">
                <a:effectLst/>
              </a:rPr>
              <a:t>Реализуйте метод </a:t>
            </a:r>
            <a:r>
              <a:rPr lang="ru-RU" i="1" dirty="0" err="1" smtClean="0">
                <a:effectLst/>
              </a:rPr>
              <a:t>clone</a:t>
            </a:r>
            <a:r>
              <a:rPr lang="ru-RU" i="1" dirty="0" smtClean="0">
                <a:effectLst/>
              </a:rPr>
              <a:t>()</a:t>
            </a:r>
            <a:r>
              <a:rPr lang="ru-RU" dirty="0" smtClean="0">
                <a:effectLst/>
              </a:rPr>
              <a:t/>
            </a:r>
            <a:br>
              <a:rPr lang="ru-RU" dirty="0" smtClean="0">
                <a:effectLst/>
              </a:rPr>
            </a:br>
            <a:endParaRPr lang="ru-RU" dirty="0" smtClean="0">
              <a:effectLst/>
            </a:endParaRPr>
          </a:p>
          <a:p>
            <a:r>
              <a:rPr lang="ru-RU" dirty="0" smtClean="0">
                <a:effectLst/>
              </a:rPr>
              <a:t>Возвращайте клонированный объект из геттера</a:t>
            </a:r>
            <a:br>
              <a:rPr lang="ru-RU" dirty="0" smtClean="0">
                <a:effectLst/>
              </a:rPr>
            </a:br>
            <a:endParaRPr lang="ru-RU" dirty="0" smtClean="0">
              <a:effectLst/>
            </a:endParaRPr>
          </a:p>
          <a:p>
            <a:r>
              <a:rPr lang="ru-RU" dirty="0" smtClean="0">
                <a:effectLst/>
              </a:rPr>
              <a:t>Используйте клонированный объект в сеттере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650" y="1833851"/>
            <a:ext cx="3582889" cy="132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58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>
                <a:effectLst/>
              </a:rPr>
              <a:t>Итак, сеттер — это метод, который изменяет (устанавливает; от слова </a:t>
            </a:r>
            <a:r>
              <a:rPr lang="ru-RU" dirty="0" err="1" smtClean="0">
                <a:effectLst/>
              </a:rPr>
              <a:t>set</a:t>
            </a:r>
            <a:r>
              <a:rPr lang="ru-RU" dirty="0" smtClean="0">
                <a:effectLst/>
              </a:rPr>
              <a:t>) значение поля. А геттер — это метод, который возвращает (от слова </a:t>
            </a:r>
            <a:r>
              <a:rPr lang="ru-RU" dirty="0" err="1" smtClean="0">
                <a:effectLst/>
              </a:rPr>
              <a:t>get</a:t>
            </a:r>
            <a:r>
              <a:rPr lang="ru-RU" dirty="0" smtClean="0">
                <a:effectLst/>
              </a:rPr>
              <a:t>) нам значение какого-то поля.</a:t>
            </a:r>
            <a:br>
              <a:rPr lang="ru-RU" dirty="0" smtClean="0">
                <a:effectLst/>
              </a:rPr>
            </a:br>
            <a:endParaRPr lang="ru-RU" dirty="0" smtClean="0">
              <a:effectLst/>
            </a:endParaRPr>
          </a:p>
          <a:p>
            <a:pPr algn="just"/>
            <a:r>
              <a:rPr lang="ru-RU" dirty="0" smtClean="0">
                <a:effectLst/>
              </a:rPr>
              <a:t>Геттер иногда называют </a:t>
            </a:r>
            <a:r>
              <a:rPr lang="ru-RU" dirty="0" err="1" smtClean="0">
                <a:effectLst/>
              </a:rPr>
              <a:t>accessor</a:t>
            </a:r>
            <a:r>
              <a:rPr lang="ru-RU" dirty="0" smtClean="0">
                <a:effectLst/>
              </a:rPr>
              <a:t> (</a:t>
            </a:r>
            <a:r>
              <a:rPr lang="ru-RU" dirty="0" err="1" smtClean="0">
                <a:effectLst/>
              </a:rPr>
              <a:t>аксессор</a:t>
            </a:r>
            <a:r>
              <a:rPr lang="ru-RU" dirty="0" smtClean="0">
                <a:effectLst/>
              </a:rPr>
              <a:t>, т.к. он предоставляет доступ к полю), а сеттер </a:t>
            </a:r>
            <a:r>
              <a:rPr lang="ru-RU" i="1" dirty="0" err="1" smtClean="0">
                <a:effectLst/>
              </a:rPr>
              <a:t>mutator</a:t>
            </a:r>
            <a:r>
              <a:rPr lang="ru-RU" i="1" dirty="0" smtClean="0">
                <a:effectLst/>
              </a:rPr>
              <a:t> (</a:t>
            </a:r>
            <a:r>
              <a:rPr lang="ru-RU" i="1" dirty="0" err="1" smtClean="0">
                <a:effectLst/>
              </a:rPr>
              <a:t>мутатор</a:t>
            </a:r>
            <a:r>
              <a:rPr lang="ru-RU" i="1" dirty="0" smtClean="0">
                <a:effectLst/>
              </a:rPr>
              <a:t>, т.к. он меняет значение переменной)</a:t>
            </a:r>
            <a:r>
              <a:rPr lang="ru-RU" dirty="0" smtClean="0">
                <a:effectLst/>
              </a:rPr>
              <a:t>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2752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нужны геттеры и сеттеры?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effectLst/>
              </a:rPr>
              <a:t>Представьте ситуацию, когда нам необходимо изменить состояние объекта (значение его полей) на основе некоторого условия. Как мы могли бы достичь этого без сеттера:</a:t>
            </a:r>
            <a:br>
              <a:rPr lang="ru-RU" dirty="0" smtClean="0">
                <a:effectLst/>
              </a:rPr>
            </a:br>
            <a:endParaRPr lang="ru-RU" dirty="0" smtClean="0">
              <a:effectLst/>
            </a:endParaRPr>
          </a:p>
          <a:p>
            <a:r>
              <a:rPr lang="ru-RU" dirty="0" smtClean="0">
                <a:effectLst/>
              </a:rPr>
              <a:t>сделать поля </a:t>
            </a:r>
            <a:r>
              <a:rPr lang="ru-RU" i="1" dirty="0" err="1" smtClean="0">
                <a:effectLst/>
              </a:rPr>
              <a:t>public</a:t>
            </a:r>
            <a:r>
              <a:rPr lang="ru-RU" dirty="0" smtClean="0">
                <a:effectLst/>
              </a:rPr>
              <a:t>, </a:t>
            </a:r>
            <a:r>
              <a:rPr lang="ru-RU" i="1" dirty="0" err="1" smtClean="0">
                <a:effectLst/>
              </a:rPr>
              <a:t>protected</a:t>
            </a:r>
            <a:r>
              <a:rPr lang="ru-RU" dirty="0" smtClean="0">
                <a:effectLst/>
              </a:rPr>
              <a:t> или </a:t>
            </a:r>
            <a:r>
              <a:rPr lang="ru-RU" i="1" dirty="0" err="1" smtClean="0">
                <a:effectLst/>
              </a:rPr>
              <a:t>default</a:t>
            </a:r>
            <a:r>
              <a:rPr lang="ru-RU" dirty="0" smtClean="0">
                <a:effectLst/>
              </a:rPr>
              <a:t/>
            </a:r>
            <a:br>
              <a:rPr lang="ru-RU" dirty="0" smtClean="0">
                <a:effectLst/>
              </a:rPr>
            </a:br>
            <a:endParaRPr lang="ru-RU" dirty="0" smtClean="0">
              <a:effectLst/>
            </a:endParaRPr>
          </a:p>
          <a:p>
            <a:r>
              <a:rPr lang="ru-RU" dirty="0" smtClean="0">
                <a:effectLst/>
              </a:rPr>
              <a:t>изменять их значения с помощью оператора точки (.)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040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25642"/>
            <a:ext cx="10515600" cy="5551321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>
                <a:effectLst/>
              </a:rPr>
              <a:t>Давайте посмотрим на последствия этих действий:</a:t>
            </a:r>
            <a:br>
              <a:rPr lang="ru-RU" dirty="0" smtClean="0">
                <a:effectLst/>
              </a:rPr>
            </a:br>
            <a:endParaRPr lang="ru-RU" dirty="0" smtClean="0">
              <a:effectLst/>
            </a:endParaRPr>
          </a:p>
          <a:p>
            <a:pPr algn="just"/>
            <a:r>
              <a:rPr lang="ru-RU" dirty="0" smtClean="0">
                <a:effectLst/>
              </a:rPr>
              <a:t>Во-первых, сделав поля </a:t>
            </a:r>
            <a:r>
              <a:rPr lang="ru-RU" i="1" dirty="0" err="1" smtClean="0">
                <a:effectLst/>
              </a:rPr>
              <a:t>public</a:t>
            </a:r>
            <a:r>
              <a:rPr lang="ru-RU" dirty="0" smtClean="0">
                <a:effectLst/>
              </a:rPr>
              <a:t>, </a:t>
            </a:r>
            <a:r>
              <a:rPr lang="ru-RU" i="1" dirty="0" err="1" smtClean="0">
                <a:effectLst/>
              </a:rPr>
              <a:t>protected</a:t>
            </a:r>
            <a:r>
              <a:rPr lang="ru-RU" dirty="0" smtClean="0">
                <a:effectLst/>
              </a:rPr>
              <a:t> или </a:t>
            </a:r>
            <a:r>
              <a:rPr lang="ru-RU" i="1" dirty="0" err="1" smtClean="0">
                <a:effectLst/>
              </a:rPr>
              <a:t>default</a:t>
            </a:r>
            <a:r>
              <a:rPr lang="ru-RU" dirty="0" smtClean="0">
                <a:effectLst/>
              </a:rPr>
              <a:t>, мы теряем контроль над данными и ставим под угрозу один из основополагающих принципов ООП — инкапсуляцию.</a:t>
            </a:r>
            <a:br>
              <a:rPr lang="ru-RU" dirty="0" smtClean="0">
                <a:effectLst/>
              </a:rPr>
            </a:br>
            <a:endParaRPr lang="ru-RU" dirty="0" smtClean="0">
              <a:effectLst/>
            </a:endParaRPr>
          </a:p>
          <a:p>
            <a:pPr algn="just"/>
            <a:r>
              <a:rPr lang="ru-RU" dirty="0" smtClean="0">
                <a:effectLst/>
              </a:rPr>
              <a:t>Во-вторых, поскольку поля не </a:t>
            </a:r>
            <a:r>
              <a:rPr lang="ru-RU" dirty="0" err="1" smtClean="0">
                <a:effectLst/>
              </a:rPr>
              <a:t>private</a:t>
            </a:r>
            <a:r>
              <a:rPr lang="ru-RU" dirty="0" smtClean="0">
                <a:effectLst/>
              </a:rPr>
              <a:t>, то кто угодно может изменить их за пределами класса. Это значит, что мы не сможем добиться их неизменяемости.</a:t>
            </a:r>
            <a:br>
              <a:rPr lang="ru-RU" dirty="0" smtClean="0">
                <a:effectLst/>
              </a:rPr>
            </a:br>
            <a:endParaRPr lang="ru-RU" dirty="0" smtClean="0">
              <a:effectLst/>
            </a:endParaRPr>
          </a:p>
          <a:p>
            <a:pPr algn="just"/>
            <a:r>
              <a:rPr lang="ru-RU" dirty="0" smtClean="0">
                <a:effectLst/>
              </a:rPr>
              <a:t>В-третьих, мы не можем предоставить никакой логики для изменения полей по каким-то условиям.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347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Давайте предположим, что у нас есть класс </a:t>
            </a:r>
            <a:r>
              <a:rPr lang="ru-RU" i="1" dirty="0" err="1" smtClean="0"/>
              <a:t>Employee</a:t>
            </a:r>
            <a:r>
              <a:rPr lang="ru-RU" dirty="0" smtClean="0"/>
              <a:t> с полем </a:t>
            </a:r>
            <a:r>
              <a:rPr lang="ru-RU" i="1" dirty="0" err="1" smtClean="0"/>
              <a:t>retirementAge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12" y="2900112"/>
            <a:ext cx="57435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21113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</TotalTime>
  <Words>703</Words>
  <Application>Microsoft Office PowerPoint</Application>
  <PresentationFormat>Широкоэкранный</PresentationFormat>
  <Paragraphs>142</Paragraphs>
  <Slides>57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57</vt:i4>
      </vt:variant>
    </vt:vector>
  </HeadingPairs>
  <TitlesOfParts>
    <vt:vector size="61" baseType="lpstr">
      <vt:lpstr>Arial</vt:lpstr>
      <vt:lpstr>Calibri</vt:lpstr>
      <vt:lpstr>Calibri Light</vt:lpstr>
      <vt:lpstr>Ретро</vt:lpstr>
      <vt:lpstr>Геттеры и сеттеры в java</vt:lpstr>
      <vt:lpstr>Введение</vt:lpstr>
      <vt:lpstr>Что такое геттеры и сеттеры? </vt:lpstr>
      <vt:lpstr>Презентация PowerPoint</vt:lpstr>
      <vt:lpstr>Презентация PowerPoint</vt:lpstr>
      <vt:lpstr>Презентация PowerPoint</vt:lpstr>
      <vt:lpstr>Зачем нужны геттеры и сеттеры?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</vt:lpstr>
      <vt:lpstr>Презентация PowerPoint</vt:lpstr>
      <vt:lpstr>Презентация PowerPoint</vt:lpstr>
      <vt:lpstr>Следующая схема поясняет всю ситуацию:</vt:lpstr>
      <vt:lpstr>Презентация PowerPoint</vt:lpstr>
      <vt:lpstr>Презентация PowerPoint</vt:lpstr>
      <vt:lpstr>Подытоживая, можно выделить ряд плюсов при использовании геттеров и сеттеров:</vt:lpstr>
      <vt:lpstr>Презентация PowerPoint</vt:lpstr>
      <vt:lpstr>Правила именования геттеров и сеттеров</vt:lpstr>
      <vt:lpstr>Презентация PowerPoint</vt:lpstr>
      <vt:lpstr>Презентация PowerPoint</vt:lpstr>
      <vt:lpstr>Типичные ошибки при использовании геттеров и сеттеров</vt:lpstr>
      <vt:lpstr>Презентация PowerPoint</vt:lpstr>
      <vt:lpstr>Презентация PowerPoint</vt:lpstr>
      <vt:lpstr>Ошибка № 2: Присваивание ссылки на объект напрямую в сеттере.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Ошибка № 3: Возврат геттером ссылки на объект.</vt:lpstr>
      <vt:lpstr>Презентация PowerPoint</vt:lpstr>
      <vt:lpstr>Презентация PowerPoint</vt:lpstr>
      <vt:lpstr>Презентация PowerPoint</vt:lpstr>
      <vt:lpstr>Реализация геттеров и сеттеров для примитивных типов</vt:lpstr>
      <vt:lpstr>Презентация PowerPoint</vt:lpstr>
      <vt:lpstr>Реализация геттеров и сеттеров для объектов системных классов</vt:lpstr>
      <vt:lpstr>Геттеры и сеттеры для String</vt:lpstr>
      <vt:lpstr>Геттеры и сеттеры для объектов типа Date</vt:lpstr>
      <vt:lpstr>Реализация геттеров и сеттеров для коллекций</vt:lpstr>
      <vt:lpstr>Рассмотрим следующую программу:</vt:lpstr>
      <vt:lpstr>Презентация PowerPoint</vt:lpstr>
      <vt:lpstr>Презентация PowerPoint</vt:lpstr>
      <vt:lpstr>Презентация PowerPoint</vt:lpstr>
      <vt:lpstr>Презентация PowerPoint</vt:lpstr>
      <vt:lpstr>Реализация геттеров и сеттеров для вашего собственного класса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Геттеры и сеттеры в java</dc:title>
  <dc:creator>КузнецоваАА</dc:creator>
  <cp:lastModifiedBy>КузнецоваАА</cp:lastModifiedBy>
  <cp:revision>4</cp:revision>
  <dcterms:created xsi:type="dcterms:W3CDTF">2023-02-16T01:12:03Z</dcterms:created>
  <dcterms:modified xsi:type="dcterms:W3CDTF">2023-02-16T01:59:41Z</dcterms:modified>
</cp:coreProperties>
</file>