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5"/>
  </p:notesMasterIdLst>
  <p:sldIdLst>
    <p:sldId id="256" r:id="rId2"/>
    <p:sldId id="302" r:id="rId3"/>
    <p:sldId id="309" r:id="rId4"/>
    <p:sldId id="310" r:id="rId5"/>
    <p:sldId id="311" r:id="rId6"/>
    <p:sldId id="368" r:id="rId7"/>
    <p:sldId id="313" r:id="rId8"/>
    <p:sldId id="365" r:id="rId9"/>
    <p:sldId id="366" r:id="rId10"/>
    <p:sldId id="315" r:id="rId11"/>
    <p:sldId id="367" r:id="rId12"/>
    <p:sldId id="369" r:id="rId13"/>
    <p:sldId id="370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5" r:id="rId26"/>
    <p:sldId id="383" r:id="rId27"/>
    <p:sldId id="384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27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52" r:id="rId64"/>
    <p:sldId id="421" r:id="rId65"/>
    <p:sldId id="422" r:id="rId66"/>
    <p:sldId id="423" r:id="rId67"/>
    <p:sldId id="424" r:id="rId68"/>
    <p:sldId id="425" r:id="rId69"/>
    <p:sldId id="426" r:id="rId70"/>
    <p:sldId id="428" r:id="rId71"/>
    <p:sldId id="429" r:id="rId72"/>
    <p:sldId id="430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6" r:id="rId89"/>
    <p:sldId id="447" r:id="rId90"/>
    <p:sldId id="448" r:id="rId91"/>
    <p:sldId id="449" r:id="rId92"/>
    <p:sldId id="450" r:id="rId93"/>
    <p:sldId id="451" r:id="rId94"/>
  </p:sldIdLst>
  <p:sldSz cx="13716000" cy="8572500"/>
  <p:notesSz cx="6858000" cy="9144000"/>
  <p:embeddedFontLst>
    <p:embeddedFont>
      <p:font typeface="Roboto Medium" charset="0"/>
      <p:regular r:id="rId96"/>
      <p:bold r:id="rId97"/>
      <p:italic r:id="rId98"/>
      <p:boldItalic r:id="rId99"/>
    </p:embeddedFont>
    <p:embeddedFont>
      <p:font typeface="Trebuchet MS" pitchFamily="34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1014" y="-108"/>
      </p:cViewPr>
      <p:guideLst>
        <p:guide orient="horz" pos="2700"/>
        <p:guide pos="468"/>
        <p:guide pos="8245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5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4.fntdata"/><Relationship Id="rId10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2.fntdata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71a370d4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71a370d4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7563" y="1240958"/>
            <a:ext cx="12780900" cy="3420900"/>
          </a:xfrm>
          <a:prstGeom prst="rect">
            <a:avLst/>
          </a:prstGeom>
        </p:spPr>
        <p:txBody>
          <a:bodyPr spcFirstLastPara="1" wrap="square" lIns="142575" tIns="142575" rIns="142575" bIns="1425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7550" y="4723542"/>
            <a:ext cx="12780900" cy="13209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67550" y="1843542"/>
            <a:ext cx="12780900" cy="3272400"/>
          </a:xfrm>
          <a:prstGeom prst="rect">
            <a:avLst/>
          </a:prstGeom>
        </p:spPr>
        <p:txBody>
          <a:bodyPr spcFirstLastPara="1" wrap="square" lIns="142575" tIns="142575" rIns="142575" bIns="1425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67550" y="5253708"/>
            <a:ext cx="12780900" cy="21681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marL="457200" lvl="0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98679" y="1175994"/>
            <a:ext cx="4518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 sz="64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85800" y="1971675"/>
            <a:ext cx="12344400" cy="5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l" rtl="0">
              <a:spcBef>
                <a:spcPts val="25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 rtl="0">
              <a:spcBef>
                <a:spcPts val="25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 rtl="0">
              <a:spcBef>
                <a:spcPts val="25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 rtl="0">
              <a:spcBef>
                <a:spcPts val="25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228600" algn="l" rtl="0">
              <a:spcBef>
                <a:spcPts val="2500"/>
              </a:spcBef>
              <a:spcAft>
                <a:spcPts val="0"/>
              </a:spcAft>
              <a:buSzPts val="2200"/>
              <a:buNone/>
              <a:defRPr/>
            </a:lvl6pPr>
            <a:lvl7pPr marL="3200400" lvl="6" indent="-228600" algn="l" rtl="0">
              <a:spcBef>
                <a:spcPts val="2500"/>
              </a:spcBef>
              <a:spcAft>
                <a:spcPts val="0"/>
              </a:spcAft>
              <a:buSzPts val="2200"/>
              <a:buNone/>
              <a:defRPr/>
            </a:lvl7pPr>
            <a:lvl8pPr marL="3657600" lvl="7" indent="-228600" algn="l" rtl="0">
              <a:spcBef>
                <a:spcPts val="2500"/>
              </a:spcBef>
              <a:spcAft>
                <a:spcPts val="0"/>
              </a:spcAft>
              <a:buSzPts val="2200"/>
              <a:buNone/>
              <a:defRPr/>
            </a:lvl8pPr>
            <a:lvl9pPr marL="4114800" lvl="8" indent="-228600" algn="l" rtl="0">
              <a:spcBef>
                <a:spcPts val="2500"/>
              </a:spcBef>
              <a:spcAft>
                <a:spcPts val="250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663440" y="7972425"/>
            <a:ext cx="4389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85800" y="7972425"/>
            <a:ext cx="315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875521" y="7972425"/>
            <a:ext cx="315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7550" y="3584750"/>
            <a:ext cx="12780900" cy="1403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1920792"/>
            <a:ext cx="12780900" cy="56940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67550" y="1920792"/>
            <a:ext cx="5999700" cy="56940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248600" y="1920792"/>
            <a:ext cx="5999700" cy="56940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67550" y="926000"/>
            <a:ext cx="4212000" cy="1259400"/>
          </a:xfrm>
          <a:prstGeom prst="rect">
            <a:avLst/>
          </a:prstGeom>
        </p:spPr>
        <p:txBody>
          <a:bodyPr spcFirstLastPara="1" wrap="square" lIns="142575" tIns="142575" rIns="142575" bIns="1425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7550" y="2316000"/>
            <a:ext cx="4212000" cy="52989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35375" y="750250"/>
            <a:ext cx="9551700" cy="6818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08"/>
            <a:ext cx="6858000" cy="8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2575" tIns="142575" rIns="142575" bIns="142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98250" y="2055292"/>
            <a:ext cx="6067800" cy="2470500"/>
          </a:xfrm>
          <a:prstGeom prst="rect">
            <a:avLst/>
          </a:prstGeom>
        </p:spPr>
        <p:txBody>
          <a:bodyPr spcFirstLastPara="1" wrap="square" lIns="142575" tIns="142575" rIns="142575" bIns="1425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98250" y="4671792"/>
            <a:ext cx="6067800" cy="2058600"/>
          </a:xfrm>
          <a:prstGeom prst="rect">
            <a:avLst/>
          </a:prstGeom>
        </p:spPr>
        <p:txBody>
          <a:bodyPr spcFirstLastPara="1" wrap="square" lIns="142575" tIns="142575" rIns="142575" bIns="142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09250" y="1206792"/>
            <a:ext cx="5755500" cy="61584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914400" lvl="1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67550" y="7050958"/>
            <a:ext cx="8998200" cy="10086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741708"/>
            <a:ext cx="127809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575" tIns="142575" rIns="142575" bIns="142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1920792"/>
            <a:ext cx="12780900" cy="5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575" tIns="142575" rIns="142575" bIns="142575" anchor="t" anchorCtr="0">
            <a:noAutofit/>
          </a:bodyPr>
          <a:lstStyle>
            <a:lvl1pPr marL="457200" lvl="0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708687" y="7772028"/>
            <a:ext cx="8229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2575" tIns="142575" rIns="142575" bIns="14257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0015" y="1226185"/>
            <a:ext cx="12882245" cy="61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rgbClr val="EBEBEB"/>
              </a:solidFill>
            </a:endParaRPr>
          </a:p>
          <a:p>
            <a:pPr marL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Collections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4687475" y="22590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Iterator&lt;E&gt;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 Listiterator&lt;E&gt;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Итераторы в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JCF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092960"/>
            <a:ext cx="12755880" cy="56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hasNext() -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проверяет наличие следующего элемента, а в случае его отсутствия (завершения коллекции) возвращает false. Итератор при этом остается неизменным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next() -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возвращает объект, на который указывает итератор, и передвигает текущий указатель на следующий, предоставляя доступ к следующему элементу. Если следующий элемент коллекции отсутствует, то метод next() генерирует исключение NoSuchElementException;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ru-RU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oid remove()</a:t>
            </a:r>
            <a:r>
              <a:rPr lang="en-US" alt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удаляет объект, возвращенный последним вызовом метода next()</a:t>
            </a:r>
            <a:r>
              <a:rPr lang="en-US" alt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8199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итератора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1850" y="1951990"/>
            <a:ext cx="12755880" cy="56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add(E e)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добавить элемент;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addAll(Collection&lt;?extends E&gt; c)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добавить элементы из другой коллекции;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clear()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удалить все элементы;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contains(Object o)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находится ли указанный объект в коллекции;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containsAll(Collection&lt;?&gt; c)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содержатся ли указанные объекты в коллекции;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isEmpty()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является ли коллекция пустой;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1995" y="81570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3915" y="1635760"/>
            <a:ext cx="12755880" cy="561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• </a:t>
            </a: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remove(Object o)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удаляет указанный объект из коллекции, если он есть там;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removeAll(Collection&lt;?&gt; c)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удалить указанные объекты;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retainAll(Collection&lt;?&gt; c)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оставить в коллекции только указанные объекты;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size()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размер коллекции в элементах;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toArray()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возвращает массива объектов, содержащий все элементы коллекции;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toArray(T[] a)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массива объектов, содержащий все элементы коллекции. Если аргумента a null, то создается новый массив в который копируются элементы.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81995" y="81570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58520" y="216725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Этот интерфейс расширяет интерфейс </a:t>
            </a:r>
            <a:r>
              <a:rPr lang="ru-RU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определяет такое поведение коллекций, которое сохраняет последовательность элементов. 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Элементы могут быть вставлены или извлечены по их позиции в списке с помощью индекса, начинающегося с нуля. Список может содержать повторяющиеся элементы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en-US" alt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Интерфейс List - это обобщенный интерфейс, объявленный следующим образом: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interface List&lt;E&gt;</a:t>
            </a: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E- указывает тип объектов, которые должен содержать список.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1360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List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582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add(int ind, E e)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добавляет элемент в указанную позицию;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addAll(int ind, Collection&lt;? extends E&gt; c)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добавляет элементы в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казанную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позицию;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get(int ind)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элемент в указанной позиции;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indexOf(Object o)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индекс указанного объекта, или -1 если егонет в списке;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lastIndexOf(Object o)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найти последнее вхождение указанного объекта, или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 если его нет в списке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582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listIterator()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списочный итератор для прохода по всем элементам с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возможностью вставки или замены;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listIterator(int ind)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списочный итератор с указанной позиции;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remove(int index)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элемент в указанной позиции, удаляя его;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set(int index, E el)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заменяет элемент в указанной позиции новым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элементом;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subList(int fromInd, int toInd)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часть списка, т.е. элементы в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диапазоне [fromIndex; toIndex).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582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ListIterator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расширяет интерфейс Iterator и используется для двустороннего обхода списка и видоизменения его элементов.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ListIterator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можно получить вызывая метод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listIterator()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для коллекций, реализующих List.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ListIterator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 add(Е obj)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вставляет obj перед элементом, который должен быть возвращен следующим вызовом next().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hasNext()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возвращает true, если есть следующий элемент. В противном случае возвращает false.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hasPrevious()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true, если есть предыдущий элемент. В противном случае возвращает false. 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 next()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возвращает следующий элемент. Если следующего нет, инициируется исключение NoSuchElementException.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nextIndex()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возвращает индекс следующего элемента. Если следующего нет, возвращается размер списка.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ListIterator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 previous()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предыдущий элемент. Если предыдущего нет, инициируется исключение NoSuchElementException.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previousIndex()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индекс предыдущего элемента. Если предыдущего нет, возвращается -1.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 remove()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удаляет текущий элемент из списка. Если remove() вызван до next() или previous(), инициируется исключение IllegalStateException.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 set(Е obj)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присваивает obj текущему элементу. Это элемент, возвращенный последним вызовом next() или previous().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ListIterator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Коллекции — это контейнеры, которые группируют несколько элементов в единое целое. 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Они обеспечивают архитектуру для хранения и управления группой объектов.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 помощью коллекций Java можно выполнять различные операции с данными, такие как поиск, сортировка, вставка, обработка, удаление и т. д.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Фреймворк Java Collection предоставляет множество интерфейсов и классов таких как </a:t>
            </a:r>
            <a:r>
              <a:rPr lang="en-US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List(ArrayList, LinkedList, Vector), Queue(PriorityQue, ArrayDeque), Set(HashSet, LinkedHaset, TreeSet)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9390" y="1575435"/>
            <a:ext cx="11927840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Что такое коллекции и для чего они нужны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60120" y="2831193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ArrayList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LinkedList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Vector(deprecated)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Классы которе реализуют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List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45" y="2223770"/>
            <a:ext cx="8110220" cy="575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Одной из реализаций интерфейса List является класс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ArrayList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Он поддерживает динамические массивы, которые могут расти по мере необходимости.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Объект класса ArrayList, содержит свойства elementData и size. Хранилище значений elementData есть не что иное, как массив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определенного типа (указанного в generic).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пользователь добавит в ArrayList больше элементов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чем его размерность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ничего плохого не произойдет (в отличие от массивов, где будет выброшено ArrayIndexOutOfBoundsException исключение). В этом случае просто произойдет пересоздание внутреннего массива elementData, и это произойдет неявно для пользователя.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ArrayList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ArrayList()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помогает создать пустую коллекцию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ArrayList(Collection &lt;? extends Е&gt; сollection)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создает коллекцию и заполняет ее элементами из передаваемой коллекции collection.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ArrayList(int capacity)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помогает создать пустую коллекцию с внутренним массивом, размер которого будет равен значению параметра capacity.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Конструкторы класса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ArrayList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178625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Достоинства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Быстрый доступ по индексу. Скорость такой операции  - O(1).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Быстрая вставка и удаление элементов с конца. Скорость операций опять же - O(1).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Недостатки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Медленная вставка и удаление элементов из середины. Такие операции имеют сложность близкую к O(n). Поэтому, если вы понимаете, что вам придется выполнять достаточно много операций такого типа, может быть лучше выбрать другой класс.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88428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Достоинства и недостатки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ArrayList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072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Демонстрация добавления элемента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4953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55" y="2471420"/>
            <a:ext cx="11669395" cy="506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00175" y="4949825"/>
            <a:ext cx="12223750" cy="266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Создается новый массив размером, в 1.5 раза больше исходного, плюс один элемент.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 элементы из старого массива копируются в новый массив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Новый массив сохраняется во внутренней переменной объекта ArrayList, а старый массив объявляется мусором.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00175" y="1379855"/>
            <a:ext cx="12224385" cy="118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Вставка элемента в середину, когда </a:t>
            </a:r>
            <a:r>
              <a:rPr lang="en-US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ArrayList </a:t>
            </a:r>
            <a:r>
              <a:rPr lang="ru-RU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полон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4953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5" y="2280285"/>
            <a:ext cx="1048321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072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Демонстрация удаления элемента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4953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0" y="2204085"/>
            <a:ext cx="11541760" cy="1812925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05" y="4150995"/>
            <a:ext cx="11510645" cy="212153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405" y="6406515"/>
            <a:ext cx="11474450" cy="167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283335" y="1264920"/>
            <a:ext cx="11235055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Демонстрация работы функции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trimToSize()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964" y="2422706"/>
            <a:ext cx="7616190" cy="5843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LinkedList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вляется представителем двунаправленного списка, где каждый элемент структуры содержит указатели на предыдущий и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следующий элементы. Поэтому итератор поддерживает обход в обе сторо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ны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Реализует методы получения, удаления и вставки в начало, середину и конецсписка.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элемента в конец списка с помощью методом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add(value)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addLast(value)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добавление в начало списка с помощью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addFirst(value)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выполняется за время O(1). 0(1).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Вставки и удаления тоже выполняются очень быстро в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LinkedList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Однако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доступ к элементу влечет за собой обход узлов один за одним, так что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достаточно медленный процесс.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LinkedList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обычно используется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если необхолимо часто добавить или удалить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элементы в списке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особенно в начале списка. Либо если нам нужна вставка элемента в конец за гарантированное время 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Достоинства и недостатки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4582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Коллекции это хранилища, поддерживающие различные способы накопления и упорядочения объектов с целью обеспечения возможностей эффективного доступа к ним. Они представляют собой реализацию абстрактных типов (структур) данных, поддерживающих три основные операции: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добавление нового элемента в коллекцию; 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удаление элемента из коллекции;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изменение элемента в коллекции.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Фактически, коллекция представляет собой объект, управляющий группой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Подробнее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3200400"/>
            <a:ext cx="450723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Допустим у нас есть следующий класс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Работа с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20" y="2190115"/>
            <a:ext cx="7736840" cy="601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56485"/>
            <a:ext cx="1268222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Тогда структура списка будет выглядить так 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Структура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3349625"/>
            <a:ext cx="12577445" cy="439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56485"/>
            <a:ext cx="1268222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Этап добавления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str2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Добавление в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95" y="3058160"/>
            <a:ext cx="12504420" cy="238125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5587365"/>
            <a:ext cx="12585065" cy="264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56485"/>
            <a:ext cx="1268222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Вставка в середину в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2356485"/>
            <a:ext cx="12303760" cy="531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56485"/>
            <a:ext cx="1268222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Удаление из середины в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15" y="2211705"/>
            <a:ext cx="8903970" cy="351790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030" y="5948680"/>
            <a:ext cx="9347200" cy="23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56485"/>
            <a:ext cx="12682220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Сравнение </a:t>
            </a:r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ArrayList </a:t>
            </a: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LinkedList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2586355"/>
            <a:ext cx="13282930" cy="410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65" y="2981960"/>
            <a:ext cx="6942455" cy="4692650"/>
          </a:xfrm>
          <a:prstGeom prst="rect">
            <a:avLst/>
          </a:prstGeom>
        </p:spPr>
      </p:pic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Queue расширяет Collection и объявляет поведение очередей, которые представляют собой список с дисциплиной "первый вошел, первый вышел" (FIFO). 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Существуют разные типы очередей, в которых порядок основан на некотором критерии.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Очереди не могут хранить значения null.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65" y="2981960"/>
            <a:ext cx="6942455" cy="4692650"/>
          </a:xfrm>
          <a:prstGeom prst="rect">
            <a:avLst/>
          </a:prstGeom>
        </p:spPr>
      </p:pic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</a:t>
            </a:r>
            <a:r>
              <a:rPr lang="en-US" altLang="ru-RU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(Е оbj)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пытается добавить оbj в очередь. Возвращает true, если оbj добавлен, и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IllegalStateException если места нет.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 element()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элемент из головы очереди. Элемент не удаляется. Если очередь пуста, инициируется исключение NoSuchElementException.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 remove()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удаляет элемент из головы очереди, возвращая его. Инициирует исключение NoSuchElementException, если очередь пуста.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65" y="2981960"/>
            <a:ext cx="6942455" cy="4692650"/>
          </a:xfrm>
          <a:prstGeom prst="rect">
            <a:avLst/>
          </a:prstGeom>
        </p:spPr>
      </p:pic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 offer(Е оbj)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пытается добавить оbj в очередь. Возвращает true, если оbj добавлен, и false в противном случае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 peek()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возвращает элемент из головы очереди. Возвращает null, если очередь пуста. Элемент не удаляется.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 роll()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возвращает элемент из головы очереди и удаляет его. Возвращает null, если очередь пуста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Безопасные методы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65" y="2981960"/>
            <a:ext cx="6942455" cy="4692650"/>
          </a:xfrm>
          <a:prstGeom prst="rect">
            <a:avLst/>
          </a:prstGeom>
        </p:spPr>
      </p:pic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3755" y="23622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3402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 использования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Queue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155" y="2227580"/>
            <a:ext cx="7541895" cy="5923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2485" y="2143125"/>
            <a:ext cx="12792075" cy="556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Примитивные типы нельзя хранить в коллекции.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Хранимые в коллекции объекты называются элементами.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Коллекции могут хранить только ссылки на объекты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Классы коллекций хранятся в пакете java. util.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Библиотека классов и интерфейсов для поддержки коллекций называется Java collections framework (JCF). Он появился начиная с версии Java 1.2. В версии 1.5 в JCF добавили поддержку обобщений.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Помимо соответствующих классов и интерфейсов, в JCF реализовано множество общеупотребительных алгоритмов для поиска, сортировки и т.п.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44530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Коллекции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63398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Интерфейс Deque появился в Java 6. Он расширяет Queue и описывает поведение двунаправленной очереди. </a:t>
            </a:r>
            <a:endParaRPr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ru-RU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Двунаправленная очередь может функционировать как стандартная очередь FIFO либо как стек LIFO.</a:t>
            </a:r>
            <a:endParaRPr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3529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Deque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ru-RU" altLang="ru-RU" sz="4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16764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void addFirst(Е obj)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добавляет obj в голову двунаправленной очереди.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исключение IllegalStateException, если в очереди ограниченной емкости нет места.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void addLast(Е obj)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добавляет obj в хвост двунаправленной очереди.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исключение IllegalStateException, если в очереди ограниченной емкости нет места.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getFirst()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первый элемент двунаправленной очереди. Объект из очереди не удаляется. В случае пустой двунаправленной очереди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исключение NoSuchElementException.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getLast()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последний элемент двунаправленной очереди. Объект из очереди не удаляется. В случае пустой двунаправленной очереди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исключения NoSuchElementException.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7293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Deque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22885" y="1676400"/>
            <a:ext cx="13499465" cy="6285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 offerFirst(Е obj)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пытается добавить obj в голову двунаправленной очереди. Возвращает true, если obj добавлен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М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етод возвращает false при попытке добавить obj в полную двунаправленную очередь ограниченной емкости.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 offerLast(E obj)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пытается добавить obj в хвост двунаправленной очереди. Возвращает true, если obj добавлен, и false в против ном случае.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рор()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элемент, находящийся в голове двунаправленной очереди, одновременно удаляя его из очереди.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исключение NoSuchElementException, если очередь пуста.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void push(Е obj)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добавляет элемент в голову двунаправленной очереди. Если в очереди фиксированного объема нет места,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исключение IllegalStateException.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7293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Deque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16764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</a:t>
            </a:r>
            <a:r>
              <a:rPr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peekFirst</a:t>
            </a: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находящийся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голове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двунаправленной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пуста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Объект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из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удаляется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</a:t>
            </a:r>
            <a:r>
              <a:rPr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peekLast</a:t>
            </a: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находящийся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хвосте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двунаправленной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пуста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Объект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из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удаляется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</a:t>
            </a:r>
            <a:r>
              <a:rPr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pollFirst</a:t>
            </a: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находящийся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голове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двунаправленной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одновременно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удаляя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его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из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пуста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</a:t>
            </a:r>
            <a:r>
              <a:rPr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pollLast</a:t>
            </a: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находящийся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хвосте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двунаправленной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одновременно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удаляя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его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из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очередь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пуста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7293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Deque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16764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removeLast()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элемент, находящийся в конце двунаправленной очереди, удаляя его в процессе.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исключение NoSuchElementException, если очередь пуста.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removeFirst()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элемент, находящийся в голове двунаправленной очереди, одновременно удаляя его из очереди.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Бросит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исключение NoSuchElementException, если очередь пуста.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 removeLastOccurrence(Object obj)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удаляет последнее вхождение obj из двунаправленной очереди. Возвращает true в случае успеха и false если очередь не содержала obj.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 removeFirstOccurrence(Object obj)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удаляет первое вхождение obj из двунаправленной очереди. Возвращает true в случае успеха и false, если очередь не содержала obj.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7293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Deque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20420" y="243967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Стандартные реализации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LinkedList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ArrayDeque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PriorityQueue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Неблокирующие</a:t>
            </a:r>
            <a:r>
              <a:rPr lang="ru-RU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очереди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ConcurrentLinkedQueue</a:t>
            </a:r>
            <a:endParaRPr lang="ru-RU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ConcurrentLinkedDeque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0725" y="148880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Классы, которые реализуют Очереди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6012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42165" y="40739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Блокирующие очереди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1543685"/>
            <a:ext cx="11632565" cy="616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8011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BlockingQueue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ArrayBlockingQueue&lt;E&gt; 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DelayQueue&lt;E extends Delayed&gt;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LinkedBlockingQueue&lt;E&gt;</a:t>
            </a:r>
          </a:p>
          <a:p>
            <a:pPr marL="457200" lvl="1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PriorityBlockingQueue&lt;E&gt;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SynchronousQueue&lt;E&gt;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BlockingDeque</a:t>
            </a: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LinkedBlockingDeque&lt;E&gt;</a:t>
            </a:r>
          </a:p>
          <a:p>
            <a:pPr marL="914400" lvl="2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TransferQueue&lt;E&gt;</a:t>
            </a:r>
          </a:p>
          <a:p>
            <a:pPr marL="914400" lvl="2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LinkedTransferQueue&lt;E&gt; 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8072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Блокирующие Очереди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1139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ArrayDeque создает двунаправленную очередь.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ru-RU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Конструкторы класса ArrayDeque: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ArrayDeque()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создает пустую двунаправленную очередь с вместимостью 16 элементов.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ArrayDeque(Collection&lt;? extends E&gt; c)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создает двунаправленную очередь из элементов коллекции c в том порядке, в котором они возвращаются итератором коллекции c.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ArrayDeque(int numElements)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создает пустую двунаправленную очередь с вместимостью numElements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ArrayDeque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1139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 использования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ArrayDeque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030" y="2074545"/>
            <a:ext cx="9154795" cy="619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ru-RU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42165" y="-27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Иерархия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" y="1230630"/>
            <a:ext cx="13556615" cy="6329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1139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PriorityQueue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– это класс очереди с приоритетами. По умолчанию очередь с приоритетами размещает элементы согласно естественному порядку сортировки используя Comparable. Элементу с наименьшим значением присваивается наибольший приоритет.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Если несколько элементов имеют одинаковый наивысший элемент – связь определяется произвольно. Также можно указать специальный порядок размещения, используя Comparator.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PriorityQueue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1139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PriorityQueue()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создает очередь с приоритетами начальной емкостью 11, размещающую элементы согласно естественному порядку сортировки (Comparable);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PriorityQueue(Collection&lt;? extends E&gt; c);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PriorityQueue(int initialCapacity);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PriorityQueue(int initialCapacity, Comparator&lt;? super E&gt; comparator);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PriorityQueue(PriorityQueue&lt;? extends E&gt; c);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PriorityQueue(SortedSet&lt;? extends E&gt; c).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Конструкторы класса PriorityQueue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1139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7810" y="1589405"/>
            <a:ext cx="4197350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 использования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PriorityQueue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30" y="511175"/>
            <a:ext cx="8114665" cy="755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17121" y="2236742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3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Интерфейс</a:t>
            </a:r>
            <a:r>
              <a:rPr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Set </a:t>
            </a:r>
            <a:r>
              <a:rPr sz="3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определяет</a:t>
            </a:r>
            <a:r>
              <a:rPr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3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множество</a:t>
            </a:r>
            <a:r>
              <a:rPr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(</a:t>
            </a:r>
            <a:r>
              <a:rPr sz="3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</a:t>
            </a:r>
            <a:r>
              <a:rPr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endParaRPr lang="ru-RU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en-US" altLang="ru-RU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Set</a:t>
            </a:r>
            <a:r>
              <a:rPr lang="ru-RU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расширяет </a:t>
            </a:r>
            <a:r>
              <a:rPr lang="ru-RU" sz="32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Collection</a:t>
            </a:r>
            <a:r>
              <a:rPr lang="ru-RU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 определяет поведение коллекций, не допускающих дублирования элементов. Таким образом, метод </a:t>
            </a:r>
            <a:r>
              <a:rPr lang="ru-RU" sz="3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add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 возвращает </a:t>
            </a:r>
            <a:r>
              <a:rPr lang="ru-RU" sz="3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false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если делается попытка добавить дублированный элемент в набор. 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Интерфейс </a:t>
            </a:r>
            <a:r>
              <a:rPr lang="ru-RU" sz="32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Set</a:t>
            </a:r>
            <a:r>
              <a:rPr lang="ru-RU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ru-RU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заботится об уникальности хранимых объектов, уникальность определятся реализацией метода </a:t>
            </a:r>
            <a:r>
              <a:rPr lang="ru-RU" sz="32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equals</a:t>
            </a:r>
            <a:r>
              <a:rPr lang="ru-RU" sz="3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().</a:t>
            </a:r>
            <a:endParaRPr lang="ru-RU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3529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1139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Иерархия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Set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0" y="334645"/>
            <a:ext cx="8055610" cy="7512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167640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first()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первый (наименьший) элемент множества;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last()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последний (наивысший) элемент;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subSet(E fromElement, E toElement)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подмножество элементов из диапазона [fromElement;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toElement);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headSet(E toElement)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множество элементов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меньших чем указанный элемент;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tailSet(E fromElement)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часть множества из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элементов, больших или равных чем указанный элемент.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7293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Set</a:t>
            </a:r>
            <a:endParaRPr lang="ru-RU" altLang="en-US" sz="4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95719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Интерфейс SortedSet языка Java, расширяющий интерфейс Set, описывает упорядоченное множество, отсортированное в возрастающем порядке или по порядку, заданному реализацией интерфейса Comparator.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716310" y="152563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SortedSet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480310"/>
            <a:ext cx="1287907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Comparator&lt;? super E&gt; comparator()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возвращает компаратор сортированного множества. Если для множества применяется естественный порядок сортировки, возвращается null.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 first()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первый элемент вызывающего сортированного множества.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 last()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последний элемент вызывающего сортированного множества.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SortedSet headSet(E toElement)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возвращает SortedSet, содержащий элементы из вызывающего множества, которые предшествуют end.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SortedSet subSet(E fromElement, E toElement)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SortedSet, содержащий элементы из вызывающего множества, находящиеся между start и end-1.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SortedSet tailSet(E fromElement)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SortedSet, содержащий элементы из вызывающего множества, которые следуют за end.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110018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SortedSet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415143" y="-293914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2143" y="1427026"/>
            <a:ext cx="13062857" cy="419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Интерфейс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появился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Java SE 6.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расширяет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SortedSet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и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добавляет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методы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для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более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удобного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поиска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коллекции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ceiling(E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obj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ищет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наименьший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для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которого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истинно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 &gt;= obj.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такой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найден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противном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случае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floor(Е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obj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ищет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наибольший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для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которого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истинно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 &lt;= obj.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такой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найден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противном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случае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higher(Е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obj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ищет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наибольший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для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которого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истинно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 &gt; obj.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такой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найден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противном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случае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lower(Е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obj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ищет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наименьший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для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которого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истинно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е &lt; obj.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Если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такой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найден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он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В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противном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случае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null.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headSet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(Е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upperBound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incl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включающий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все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элементы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вызывающего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набора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меньшие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upperBound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Результирующий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поддерживается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вызывающим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набором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(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другому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это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называется</a:t>
            </a:r>
            <a:r>
              <a:rPr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backed-collection).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48917" y="453569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</a:t>
            </a:r>
            <a:r>
              <a:rPr lang="en-US" altLang="ru-R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altLang="ru-R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NavigableSet</a:t>
            </a:r>
            <a:endParaRPr lang="en-US" altLang="ru-R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2243455"/>
            <a:ext cx="1312672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 subSet(Е lowerBound, boolean lowlncl, Е upperBound, boolean highIncl)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включающий все элементы вызывающего набора, которые больше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lowerBound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 меньше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upperBound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Если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lowlncl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равно true, то элемент, равный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lowerBound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включается. Если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highlncl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равно true, также включается элемент, равный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upperBound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 tailSet(Е fromElement, boolean inclusive)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включающий все элементы вызывающего набора, которые больше (или равны, если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inclusive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равно true) чем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fromElement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Результирующий набор поддерживается вызывающим набором (по другому это называется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backed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collection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43895" y="97762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NavigableSet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 t="59" b="69"/>
          <a:stretch>
            <a:fillRect/>
          </a:stretch>
        </p:blipFill>
        <p:spPr>
          <a:xfrm>
            <a:off x="743100" y="720000"/>
            <a:ext cx="1613002" cy="51044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42750" y="7711650"/>
            <a:ext cx="83043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www.andersenlab.com</a:t>
            </a:r>
            <a:endParaRPr sz="1500"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60120" y="245173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ru-RU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</a:t>
            </a:r>
            <a:r>
              <a:rPr lang="ru-RU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Iterable </a:t>
            </a: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является корневым интерфейсом для всех классов коллекций. Интерфейс Collection вместе со всеми его</a:t>
            </a:r>
            <a:r>
              <a:rPr lang="en-US" altLang="ru-RU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подклассы также реализуют интерфейс Iterable.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ru-RU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Имеет один метод </a:t>
            </a:r>
            <a:r>
              <a:rPr lang="ru-RU" altLang="ru-RU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Iterator&lt;T&gt; iterator()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4024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Iterable 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1786255"/>
            <a:ext cx="1312672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pollLast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 - возвращает последний элемент, удаляя его в процессе. Поскольку набор сортирован, это будет элемент с наибольшим значением. Возвращает null в случае пустого набора.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 pollFirst()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первый элемент, удаляя его в процессе. Поскольку набор сортирован, это будет элемент с наименьшим значением. Возвращает null в случае пустого набора.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Iterator descendingIterator()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возвращает итератор, перемещающийся от большего к меньшему, другими словами, обратный итератор.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NavigableSet descendingSet()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NavigableSet, представляющий собой обратную версию вызывающего набора. Результирующий набор поддерживается вызывающим набором.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NavigableSet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178625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К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ласс HashSet реализует интерфейс Set и создает коллекцию, которая используется для хранения хеш-таблиц.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Название Hash происходит от понятия хэш-функции. Хэш-функция - это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функция, сужающая множество значений объекта до некоторого подмножества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целых чисел.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Класс Object имеет метод hashCode(), который используется классом HashSet для эффективного размещения объектов, заносимых в коллекцию.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 классах объектов, заносимых в HashSet, этот метод должен быть переопределен (override).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31525" y="90841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HashSet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12026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одного и того же объекта, хеш-код всегда будет одинаковым.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объекты одинаковые, то и хеш-коды одинаковые (но не наоборот).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хеш-коды равны, то входные объекты не всегда равны.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Если хеш-коды разные, то и объекты гарантированно будут разные.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31620" y="908685"/>
            <a:ext cx="11407775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Контракт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методов hashCode() и equals()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5270" y="1612900"/>
            <a:ext cx="134670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 b="1">
                <a:solidFill>
                  <a:schemeClr val="tx1"/>
                </a:solidFill>
                <a:sym typeface="+mn-ea"/>
              </a:rPr>
              <a:t>Рефлексивность</a:t>
            </a:r>
            <a:r>
              <a:rPr lang="ru-RU" altLang="en-US" sz="2800">
                <a:solidFill>
                  <a:schemeClr val="tx1"/>
                </a:solidFill>
                <a:sym typeface="+mn-ea"/>
              </a:rPr>
              <a:t>: для любой ссылки на значение x, x.equals(x) вернет true;</a:t>
            </a:r>
            <a:endParaRPr lang="ru-RU" altLang="en-US" sz="280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 b="1">
                <a:solidFill>
                  <a:schemeClr val="tx1"/>
                </a:solidFill>
                <a:sym typeface="+mn-ea"/>
              </a:rPr>
              <a:t>Симметричность</a:t>
            </a:r>
            <a:r>
              <a:rPr lang="ru-RU" altLang="en-US" sz="2800">
                <a:solidFill>
                  <a:schemeClr val="tx1"/>
                </a:solidFill>
                <a:sym typeface="+mn-ea"/>
              </a:rPr>
              <a:t>: для любых ссылок на значения x и y, x.equals(y) должно вернуть true, тогда и только тогда, когда y.equals(x) возвращает true.</a:t>
            </a:r>
            <a:endParaRPr lang="ru-RU" altLang="en-US" sz="280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 b="1">
                <a:solidFill>
                  <a:schemeClr val="tx1"/>
                </a:solidFill>
                <a:sym typeface="+mn-ea"/>
              </a:rPr>
              <a:t>Транзитивность</a:t>
            </a:r>
            <a:r>
              <a:rPr lang="ru-RU" altLang="en-US" sz="2800">
                <a:solidFill>
                  <a:schemeClr val="tx1"/>
                </a:solidFill>
                <a:sym typeface="+mn-ea"/>
              </a:rPr>
              <a:t>: для любых ссылок на значения x, y и z, если x.equals(y) и y.equals(z) возвращают true, тогда и x.equals(z) вернёт true;</a:t>
            </a:r>
            <a:endParaRPr lang="ru-RU" altLang="en-US" sz="280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 b="1">
                <a:solidFill>
                  <a:schemeClr val="tx1"/>
                </a:solidFill>
                <a:sym typeface="+mn-ea"/>
              </a:rPr>
              <a:t>Непротиворечивость</a:t>
            </a:r>
            <a:r>
              <a:rPr lang="ru-RU" altLang="en-US" sz="2800">
                <a:solidFill>
                  <a:schemeClr val="tx1"/>
                </a:solidFill>
                <a:sym typeface="+mn-ea"/>
              </a:rPr>
              <a:t>: для любых ссылок на значения х и у, если несколько раз вызвать х.equals(y), постоянно будет возвращаться значение true либо постоянно будет возвращаться значение false при условии, что никакая информация, используемая при сравнении объектов, не поменялась.</a:t>
            </a:r>
            <a:endParaRPr lang="ru-RU" altLang="en-US" sz="2800">
              <a:solidFill>
                <a:schemeClr val="tx1"/>
              </a:solidFill>
            </a:endParaRP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sym typeface="+mn-ea"/>
              </a:rPr>
              <a:t>Для любой ненулевой ссылки на значение х выражение х.equals(null) должно возвращать false.</a:t>
            </a: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32255" y="758190"/>
            <a:ext cx="11407775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Свойства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методов hashCode() и equals()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12026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Выгода от хеширования состоит в том, что оно обеспечивает постоянство время выполнения операций add(), contains(), remove() и size(), даже для больших наборов.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 HashSet не гарантирует упорядоченности элементов, поскольку процесс хеширования сам по себе обычно не приводит к созданию отсортированных множеств.</a:t>
            </a:r>
          </a:p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Фактически под копотом 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HasSet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находится 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а сама структура 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HashSet - 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это набор ключей 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</a:t>
            </a: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Подробнее работу с хэштаблицами можно будет увидеть далее при разборе 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31620" y="908685"/>
            <a:ext cx="11407775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Особенности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HashSet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1139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данном пример последняя запись не будет добавлена т.к. она уже есть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56595" y="12303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 использования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HashSet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3066415"/>
            <a:ext cx="11424920" cy="5415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446020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LinkedHashSet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языка Java расширяет HashSet, не добавляя никаких новых методов.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LinkedHashSet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поддерживает связный список элементов набора в том порядке, в котором они вставлялись. Это позволяет организовать упорядоченную итерацию вставки в набор.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За счет этой особенность - р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аботает дольше чем класс HashSet.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LinkedHashSet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TreeSet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реализует интерфейс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NavigableSet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который поддерживает элементы в отсортированном по возрастанию порядке. Объекты сохраняются в отсортированном порядке по возрастанию. 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 </a:t>
            </a:r>
            <a:r>
              <a: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TreeSet&lt;E&gt;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для хранения объектов использует бинарное </a:t>
            </a: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красно-черное 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дерево. При добавлении объекта в дерево он сразу же размещается в необходимую позицию с учетом сортировки. Сортировка происходит благодаря тому, что все добавляемые элементы реализуют интерфейсы Comparator и Comparable.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Обработка операций удаления и вставки объектов происходит медленнее, чем в хэш-множествах, но быстрее, чем в списках</a:t>
            </a: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O(logn)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TreeSet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0725" y="157516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Красно-черное дерево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65" y="2621280"/>
            <a:ext cx="10277475" cy="492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81380" y="192341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Узел может быть либо красным, либо чёрным и имеет двух потомков;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Корень — как правило чёрный(Как правило - потому что, если мы говорим о поддеревьях - это не всегда так)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Все листья, не содержащие данных — чёрные.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Оба потомка каждого красного узла — чёрные.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Любой простой путь от узла-предка до листового узла-потомка содержит одинаковое число чёрных узлов. Простой путь – это тот в котором каждый узел входит ровно по одному разу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93425" y="96937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Правила  красно-черного дерева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 t="59" b="69"/>
          <a:stretch>
            <a:fillRect/>
          </a:stretch>
        </p:blipFill>
        <p:spPr>
          <a:xfrm>
            <a:off x="743100" y="720000"/>
            <a:ext cx="1613002" cy="51044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07825" y="7711650"/>
            <a:ext cx="83043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www.andersenlab.com</a:t>
            </a:r>
            <a:endParaRPr sz="1500"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60120" y="245173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ru-RU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Итератор </a:t>
            </a: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объект, абстрагирующий за единым интерфейсом доступ к элементам коллекции.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Итератор похож на указатель своими основными операциями: указание одного отдельного элемента в коллекции объектов (называется доступ к элементу) и изменение себя так, чтобы указывать на следующий элемент (называется перебор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элементов)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4024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Итератор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95719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Интерфейс SortedSet языка Java, расширяющий интерфейс Set, описывает упорядоченное множество, отсортированное в возрастающем порядке или по порядку, заданному реализацией интерфейса Comparator.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716310" y="152563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SortedSet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1956435"/>
            <a:ext cx="12972415" cy="558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Отображение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(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или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карта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представляет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собой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объект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сохраняющий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связи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между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ключами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и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значениями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виде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пар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"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ключ-значение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".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заданному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ключу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можно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найти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его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значение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Ключи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и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значения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являются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объектами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Ключи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должны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быть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уникальными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а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значения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могут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быть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дублированными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Уникальность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ключей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определяет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реализация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метода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equals().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Для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корректной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работы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с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картами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необходимо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переопределить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методы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equals() и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hashCode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().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Допускается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добавление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объектов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без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переопределения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этих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методов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но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найти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эти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объекты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в Map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вы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не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сможете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704245" y="95667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Отображения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6868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457200" lvl="0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ru-RU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42165" y="-27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Иерархия</a:t>
            </a:r>
          </a:p>
        </p:txBody>
      </p:sp>
      <p:pic>
        <p:nvPicPr>
          <p:cNvPr id="11" name="Рисунок 11"/>
          <p:cNvPicPr>
            <a:picLocks noChangeAspect="1"/>
          </p:cNvPicPr>
          <p:nvPr/>
        </p:nvPicPr>
        <p:blipFill>
          <a:blip r:embed="rId4"/>
          <a:srcRect t="5494"/>
          <a:stretch>
            <a:fillRect/>
          </a:stretch>
        </p:blipFill>
        <p:spPr>
          <a:xfrm>
            <a:off x="2842260" y="852170"/>
            <a:ext cx="7494270" cy="740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1786255"/>
            <a:ext cx="13126720" cy="63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void clear()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удаляет все пары "ключ-значение" из вызывающей карты.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 containsKey(Object k)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true, если вызывающая карта содержит ключ k. В противном случае возвращает false.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 containsValue(Object v)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возвращает true, если вызывающая карта содержит значение v. В противном случае возвращает false.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Set&lt;Map. Entry&lt;K, V&gt; entrySet()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Set, содержащий все значения карты. Набор содержит объекты типа Мар.Entry. То есть этот метод представляет карту в виде набора.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 get(Object K)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значение, ассоциированное с ключом k. Возвращает null, если ключ не найден.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boolean isEmpty()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true, если вызывающая карта пуста. В противном случае возвращает false.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интерфейса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1916430"/>
            <a:ext cx="13126720" cy="63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Set&lt;K&gt; keySet()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Set, который содержит ключи вызывающей карты. Этот метод представляет ключи вызывающей карты в виде набора.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 put(К k, V v)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помещает элемент в вызывающую карту, перезаписывая любое предшествующее значение, ассоциированное с ключом. Ключ и значение это k и v соответственно. Возвращает null, если ключ ранее не существовал. В противном случае возвращается предыдущее значение, связанное с ключом.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void putAll(Мар&lt;? extends К, ? extends V&gt; m)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помещает все значения из m в карту.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 remove(Object k)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удаляет элемент, чей ключ равен k.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size()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число пар "ключ-значение" в карте.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Collection&lt;V&gt; values()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коллекцию, содержащую значения карты. Этот метод представляет значения, содержащихся в карте, в виде коллекции.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ru-RU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интерфейса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266950"/>
            <a:ext cx="12972415" cy="558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SortedМap расширяет Мар. Он гарантирует, что элементы размещаются в возрастающем порядке значений ключей.</a:t>
            </a:r>
            <a:endParaRPr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04245" y="95667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Интерфейс SortedMap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2059940"/>
            <a:ext cx="13126720" cy="63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 firstKey() 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возвращает первый ключ вызывающей карты.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К lastKey()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последний ключ вызывающей карты.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SortedМap&lt;K, V&gt; headМap(К end)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сортированную карту, содержащую те элементы вызывающей карты, ключ которых меньше end.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SortedМap&lt;K, V&gt; subMap(К start, К end)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карту, содержащую элементы вызывающей карты, чей ключ больше или равен start и меньше end.</a:t>
            </a: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lvl="0" indent="-3429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SortedМap&lt;K, V&gt; tailMap (К start)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возвращает сортированную карту, содержащую те элементы вызывающей карты, ключ которых больше start.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SortedMap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266950"/>
            <a:ext cx="12972415" cy="558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NavigableMap был добавлен в Java 6. Он расширяет SortedМap и определяет поведение карты, поддерживающей извлечение элементов на основе ближайшего соответствия заданному ключу или ключам.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704245" y="95667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Интерфейс NavigableMap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2059940"/>
            <a:ext cx="13126720" cy="63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Методы позволяют получить соответственно меньший, меньше или равный, больший, больше или равную пару “ключ-значение” по отношению к заданному: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NavigableMap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" y="3336925"/>
            <a:ext cx="11791315" cy="376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2059940"/>
            <a:ext cx="13126720" cy="63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Методы позволяют получить соответственно меньший, меньше или равный, больший, больше или равный ключ по отношению к заданному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NavigableMap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55" y="3180715"/>
            <a:ext cx="8995410" cy="467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60120" y="245173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Главное предназначение итераторов заключается в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предоставлении возможности пользователю обращаться к любому элементу контейнера при сокрытии внутренней структуры контейнера от пользователя. 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Это свойство позволяет контейнеру хранить элементы любым способом при допустимости работы пользователя с ним как с простой последовательностью или списком.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4024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Итератор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95300" y="2059940"/>
            <a:ext cx="13126720" cy="63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Методы pollFirstEntry и pollLastEntry возвращают соответственно первый и последний элементы карты, удаляя их из коллекции. Методы firstEntry и lastEntry также возвращают соответствующие элементы, но без удаления: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NavigableMap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55" y="3647440"/>
            <a:ext cx="10495915" cy="361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2600" y="1751965"/>
            <a:ext cx="13126720" cy="664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Методы, позволяющие извлечь из карты подмножество. Как и в случае NavigableSet, указываем в параметрах начальный и конечный элементы массива ключей, а также необходимость включения в выходной набор граничных элементов. Опять же, если не указывать флаги, то будет использован интервал ключевых значений со включённым начальным элементом, но с исключённым конечным элементом: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NavigableMap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" y="4448810"/>
            <a:ext cx="12795250" cy="235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07365" y="2038350"/>
            <a:ext cx="13126720" cy="128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Методы, позволяющие получить набор ключей, отсортированных в прямом и обратном порядке соответственно: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68660" y="7801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Методы интерфейса NavigableMap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55" y="3330575"/>
            <a:ext cx="9158605" cy="1903730"/>
          </a:xfrm>
          <a:prstGeom prst="rect">
            <a:avLst/>
          </a:prstGeom>
        </p:spPr>
      </p:pic>
      <p:sp>
        <p:nvSpPr>
          <p:cNvPr id="3" name="Google Shape;65;p14"/>
          <p:cNvSpPr txBox="1"/>
          <p:nvPr/>
        </p:nvSpPr>
        <p:spPr>
          <a:xfrm>
            <a:off x="595630" y="5368925"/>
            <a:ext cx="13126720" cy="128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Возвращает карту, отсортированную в обратном порядке: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755" y="6207125"/>
            <a:ext cx="9058275" cy="1031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80110" y="2711450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50800" indent="0">
              <a:buNone/>
            </a:pPr>
            <a:r>
              <a:rPr lang="ru-RU" altLang="en-US" sz="2400" b="1">
                <a:solidFill>
                  <a:schemeClr val="tx1"/>
                </a:solidFill>
                <a:sym typeface="+mn-ea"/>
              </a:rPr>
              <a:t>• AbstractMap&lt;K, V&gt;</a:t>
            </a:r>
            <a:r>
              <a:rPr lang="ru-RU" altLang="en-US" sz="2400">
                <a:solidFill>
                  <a:schemeClr val="tx1"/>
                </a:solidFill>
                <a:sym typeface="+mn-ea"/>
              </a:rPr>
              <a:t> - реализует интерфейс Mаp&lt;K, V&gt;;</a:t>
            </a:r>
          </a:p>
          <a:p>
            <a:pPr marL="50800" indent="0">
              <a:buNone/>
            </a:pPr>
            <a:endParaRPr lang="ru-RU" altLang="en-US" sz="240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ru-RU" altLang="en-US" sz="2400" b="1">
                <a:solidFill>
                  <a:schemeClr val="tx1"/>
                </a:solidFill>
                <a:sym typeface="+mn-ea"/>
              </a:rPr>
              <a:t>• HashMap&lt;K, V&gt;</a:t>
            </a:r>
            <a:r>
              <a:rPr lang="ru-RU" altLang="en-US" sz="2400">
                <a:solidFill>
                  <a:schemeClr val="tx1"/>
                </a:solidFill>
                <a:sym typeface="+mn-ea"/>
              </a:rPr>
              <a:t> - расширяет AbstractMap&lt;K, V&gt;, используя хэш - таблицу, в которой ключи отсортированы относительно значений их хэш-кодов;</a:t>
            </a:r>
          </a:p>
          <a:p>
            <a:pPr marL="50800" indent="0">
              <a:buNone/>
            </a:pPr>
            <a:endParaRPr lang="ru-RU" altLang="en-US" sz="240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ru-RU" altLang="en-US" sz="2400" b="1">
                <a:solidFill>
                  <a:schemeClr val="tx1"/>
                </a:solidFill>
                <a:sym typeface="+mn-ea"/>
              </a:rPr>
              <a:t>• TreeMap&lt;K, V&gt;</a:t>
            </a:r>
            <a:r>
              <a:rPr lang="ru-RU" altLang="en-US" sz="2400">
                <a:solidFill>
                  <a:schemeClr val="tx1"/>
                </a:solidFill>
                <a:sym typeface="+mn-ea"/>
              </a:rPr>
              <a:t> - расширяет AbstractMap&lt;K, V&gt;, используя дерево, где</a:t>
            </a:r>
            <a:endParaRPr lang="ru-RU" altLang="en-US" sz="240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ключи расположены в виде дерева поиска в строгом порядке.</a:t>
            </a:r>
          </a:p>
          <a:p>
            <a:pPr marL="50800" indent="0">
              <a:buNone/>
            </a:pPr>
            <a:endParaRPr lang="ru-RU" altLang="en-US" sz="240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ru-RU" altLang="en-US" sz="2400" b="1">
                <a:solidFill>
                  <a:schemeClr val="tx1"/>
                </a:solidFill>
                <a:sym typeface="+mn-ea"/>
              </a:rPr>
              <a:t>• WeakHashMap&lt;K, V&gt;</a:t>
            </a:r>
            <a:r>
              <a:rPr lang="ru-RU" altLang="en-US" sz="2400">
                <a:solidFill>
                  <a:schemeClr val="tx1"/>
                </a:solidFill>
                <a:sym typeface="+mn-ea"/>
              </a:rPr>
              <a:t> - позволяет механизму сборки мусора удалять из карты значения по ключу, ссылка на который вышла из области видимости приложения.</a:t>
            </a:r>
          </a:p>
          <a:p>
            <a:pPr marL="50800" indent="0">
              <a:buNone/>
            </a:pPr>
            <a:endParaRPr lang="ru-RU" altLang="en-US" sz="2400">
              <a:solidFill>
                <a:schemeClr val="tx1"/>
              </a:solidFill>
            </a:endParaRPr>
          </a:p>
          <a:p>
            <a:pPr marL="50800" indent="0">
              <a:buNone/>
            </a:pPr>
            <a:r>
              <a:rPr lang="ru-RU" altLang="en-US" sz="2400" b="1">
                <a:solidFill>
                  <a:schemeClr val="tx1"/>
                </a:solidFill>
                <a:sym typeface="+mn-ea"/>
              </a:rPr>
              <a:t>• LinkedHashMap&lt;K, V&gt;</a:t>
            </a:r>
            <a:r>
              <a:rPr lang="ru-RU" altLang="en-US" sz="2400">
                <a:solidFill>
                  <a:schemeClr val="tx1"/>
                </a:solidFill>
                <a:sym typeface="+mn-ea"/>
              </a:rPr>
              <a:t> - запоминает порядок добавления объектов в карту и образует при этом дважды связанный список ключей.</a:t>
            </a:r>
            <a:endParaRPr lang="ru-RU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0820" y="1575435"/>
            <a:ext cx="11308080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Основные классы, которые реализуют 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Map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 HashMap реализует интерфейс Мар. Он использует хеш-таблицу для хранения карты. Это позволяет обеспечить константное время выполнения методов get() и put() даже при больших наборах.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Ключи и значения могут быть любых типов, в том числе и null.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 обобщенный класс со следующим объявлением: 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HashMap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5" y="6307455"/>
            <a:ext cx="12255500" cy="103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79475" y="178625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50800" indent="0">
              <a:buNone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	При добавлении нового элемента в HashMap с помощью метода put(key, value) выполняются следующие действия:</a:t>
            </a:r>
          </a:p>
          <a:p>
            <a:pPr marL="50800" indent="0">
              <a:buNone/>
            </a:pPr>
            <a:endParaRPr lang="ru-RU" altLang="en-US" sz="2400">
              <a:solidFill>
                <a:schemeClr val="tx1"/>
              </a:solidFill>
              <a:sym typeface="+mn-ea"/>
            </a:endParaRP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Высчитывается значения hashCode у ключа с помощью одноименной функции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Определяется бакет(ячейка массива) в которую будет добавлен новый элемент. Номер определяется по остатку от деления хэшкода на кол-во ячеек. В более новых версиях Java с помощью бинарного сдвига.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Далее, если бакет пустой - то элемент просто добавляется. Если не пустой, то, там LinkedList. 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Если бакет не пустой - мы идем по этому списку и сравниваем ключ добавляемого элемента и ключ элемента в списке по хэшкодам.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Если хэшкоды неравны, то идем к следующему элементу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Если хэшкоды равны, то далее сравниваем по Equals. 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Если ключи равны по Equals, то перезаписываем value по этому ключу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Если ключи не равны по Equals, то переходим к следующему элементу</a:t>
            </a:r>
          </a:p>
          <a:p>
            <a:pPr marL="393700" indent="-3429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sym typeface="+mn-ea"/>
              </a:rPr>
              <a:t>Если мы не нашли ключ в списке, то мы добавляем этот элемент в конец списка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493520" y="956945"/>
            <a:ext cx="11308080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Добавление элемента в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HashMap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79475" y="178625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50800" indent="0">
              <a:buNone/>
            </a:pPr>
            <a:endParaRPr lang="ru-RU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93520" y="956945"/>
            <a:ext cx="11308080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Добавление элемента в 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HashMap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45" y="1786255"/>
            <a:ext cx="11080115" cy="615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 HashMap реализует интерфейс Мар. Он использует хеш-таблицу для хранения карты. Это позволяет обеспечить константное время выполнения методов get() и put() даже при больших наборах.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Ключи и значения могут быть любых типов, в том числе и null.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 обобщенный класс со следующим объявлением: 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HashMap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5" y="6307455"/>
            <a:ext cx="12255500" cy="1033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Прмиер использования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HashMap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90" y="2082800"/>
            <a:ext cx="9342755" cy="609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 LinkedHashMap расширяет HashMap. Он создает связный список элементов в карте, расположенных в том порядке, в котором они вставлялись. Это позволяет организовать итерацию по карте в порядке вставки.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LinkedHashMap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60120" y="2451735"/>
            <a:ext cx="12755880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Главное предназначение итераторов заключается в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предоставлении возможности пользователю обращаться к любому элементу контейнера при сокрытии внутренней структуры контейнера от пользователя. 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Это свойство позволяет контейнеру хранить элементы любым способом при допустимости работы пользователя с ним как с простой последовательностью или списком.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ru-RU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69295" y="1402440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Итератор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9935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TreeMap – хранит элементы в порядке сортировки. TreeMap сортирует элементы по возрастанию от первого к последнему. 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Порядок сортировки может задаваться реализацией интерфейсов Comparator и Comparable. Реализация Comparator передается в конструктор TreeMap, Comparable используется при добавлении элемента в карту.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Класс TreeMap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TreeMap()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TreeMap(Comparator&lt;? super К&gt; сотр)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TreeMap(Map&lt;? extends К, ? extends V&gt; т)</a:t>
            </a: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TreeMap(SortedМap&lt;K, ? extends V&gt; sm)</a:t>
            </a:r>
          </a:p>
        </p:txBody>
      </p:sp>
      <p:sp>
        <p:nvSpPr>
          <p:cNvPr id="66" name="Google Shape;66;p14"/>
          <p:cNvSpPr txBox="1"/>
          <p:nvPr/>
        </p:nvSpPr>
        <p:spPr>
          <a:xfrm>
            <a:off x="1507395" y="1204955"/>
            <a:ext cx="9739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Конструкторы класса TreeMap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07490" y="1205230"/>
            <a:ext cx="10900410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 использования</a:t>
            </a:r>
            <a:r>
              <a:rPr lang="en-US" altLang="ru-RU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класса TreeMap</a:t>
            </a:r>
          </a:p>
        </p:txBody>
      </p:sp>
      <p:pic>
        <p:nvPicPr>
          <p:cNvPr id="2" name="Изображение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90" y="2341245"/>
            <a:ext cx="10984230" cy="486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5" y="0"/>
            <a:ext cx="13716000" cy="8572500"/>
          </a:xfrm>
          <a:prstGeom prst="rect">
            <a:avLst/>
          </a:prstGeom>
          <a:solidFill>
            <a:srgbClr val="F3F3F3">
              <a:alpha val="74620"/>
            </a:srgbClr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4"/>
          <p:cNvSpPr/>
          <p:nvPr/>
        </p:nvSpPr>
        <p:spPr>
          <a:xfrm>
            <a:off x="0" y="8482025"/>
            <a:ext cx="13722600" cy="90600"/>
          </a:xfrm>
          <a:prstGeom prst="rect">
            <a:avLst/>
          </a:prstGeom>
          <a:solidFill>
            <a:srgbClr val="FFD800"/>
          </a:solidFill>
          <a:ln>
            <a:noFill/>
          </a:ln>
        </p:spPr>
        <p:txBody>
          <a:bodyPr spcFirstLastPara="1" wrap="square" lIns="91650" tIns="91650" rIns="91650" bIns="916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 amt="80000"/>
          </a:blip>
          <a:srcRect t="38682" r="44481" b="-2568"/>
          <a:stretch>
            <a:fillRect/>
          </a:stretch>
        </p:blipFill>
        <p:spPr>
          <a:xfrm rot="-166">
            <a:off x="7492800" y="-100696"/>
            <a:ext cx="62232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42950" y="2341245"/>
            <a:ext cx="12972415" cy="49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91650" rIns="91650" bIns="91650" anchor="t" anchorCtr="0">
            <a:noAutofit/>
          </a:bodyPr>
          <a:lstStyle/>
          <a:p>
            <a:pPr marL="914400" lvl="1" indent="-45720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07490" y="1205230"/>
            <a:ext cx="10900410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alt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Быстродействие операций</a:t>
            </a: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2206625"/>
            <a:ext cx="12474575" cy="546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2951</Words>
  <Application>Microsoft Office PowerPoint</Application>
  <PresentationFormat>Произвольный</PresentationFormat>
  <Paragraphs>460</Paragraphs>
  <Slides>93</Slides>
  <Notes>93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97" baseType="lpstr">
      <vt:lpstr>Arial</vt:lpstr>
      <vt:lpstr>Roboto Medium</vt:lpstr>
      <vt:lpstr>Trebuchet MS</vt:lpstr>
      <vt:lpstr>Simple Light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>User</cp:lastModifiedBy>
  <cp:revision>45</cp:revision>
  <dcterms:created xsi:type="dcterms:W3CDTF">2021-03-18T10:25:00Z</dcterms:created>
  <dcterms:modified xsi:type="dcterms:W3CDTF">2023-02-20T04:07:59Z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1049-11.2.0.10443</vt:lpwstr>
  </property>
  <property fmtid="{D5CDD505-2E9C-101B-9397-08002B2CF9AE}" pid="3" name="ICV">
    <vt:lpwstr>D9977BA4081C472B8CFB8716FDB9EE4A</vt:lpwstr>
  </property>
</Properties>
</file>